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2" r:id="rId5"/>
    <p:sldId id="296" r:id="rId6"/>
    <p:sldId id="299" r:id="rId7"/>
    <p:sldId id="300" r:id="rId8"/>
    <p:sldId id="301" r:id="rId9"/>
    <p:sldId id="275" r:id="rId10"/>
  </p:sldIdLst>
  <p:sldSz cx="12188825" cy="6858000"/>
  <p:notesSz cx="7099300" cy="10234613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DB3B8"/>
    <a:srgbClr val="707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92" autoAdjust="0"/>
    <p:restoredTop sz="96357" autoAdjust="0"/>
  </p:normalViewPr>
  <p:slideViewPr>
    <p:cSldViewPr snapToGrid="0" showGuides="1">
      <p:cViewPr varScale="1">
        <p:scale>
          <a:sx n="108" d="100"/>
          <a:sy n="108" d="100"/>
        </p:scale>
        <p:origin x="11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9088EAF-6ECA-4616-85EF-35AA19C641F3}" type="datetimeFigureOut">
              <a:rPr lang="en-US"/>
              <a:t>10/25/2023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ABD2D7A-D230-4F91-BD59-0A39C2703BA8}" type="datetimeFigureOut">
              <a:rPr lang="en-US"/>
              <a:t>10/25/2023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2382560"/>
            <a:ext cx="84559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Title Slides</a:t>
            </a:r>
          </a:p>
        </p:txBody>
      </p:sp>
    </p:spTree>
    <p:extLst>
      <p:ext uri="{BB962C8B-B14F-4D97-AF65-F5344CB8AC3E}">
        <p14:creationId xmlns:p14="http://schemas.microsoft.com/office/powerpoint/2010/main" val="212908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3_pictur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0" y="3914775"/>
            <a:ext cx="6705599" cy="144469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0" y="5508451"/>
            <a:ext cx="6705599" cy="47642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  <a:endParaRPr dirty="0"/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88825" cy="3581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34766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4_pictu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ection Title&#10;">
            <a:extLst>
              <a:ext uri="{FF2B5EF4-FFF2-40B4-BE49-F238E27FC236}">
                <a16:creationId xmlns:a16="http://schemas.microsoft.com/office/drawing/2014/main" id="{DFF1E99D-67CF-469D-B644-22052A0EA7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900" y="3914775"/>
            <a:ext cx="6705599" cy="144469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7" name="Subtitle" descr="Section Subtitle&#10;">
            <a:extLst>
              <a:ext uri="{FF2B5EF4-FFF2-40B4-BE49-F238E27FC236}">
                <a16:creationId xmlns:a16="http://schemas.microsoft.com/office/drawing/2014/main" id="{08396D1E-B9A1-49F8-9FE3-4A64B69719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900" y="5508451"/>
            <a:ext cx="6705599" cy="47642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  <a:endParaRPr dirty="0"/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88825" cy="3581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9292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65125" y="1382286"/>
            <a:ext cx="114585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Content </a:t>
            </a:r>
            <a:b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38696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5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775" y="675774"/>
            <a:ext cx="5013325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43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775" y="675774"/>
            <a:ext cx="5013325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  <p:sp>
        <p:nvSpPr>
          <p:cNvPr id="5" name="Text Placeholder 4" descr="Content Placeholder">
            <a:extLst>
              <a:ext uri="{FF2B5EF4-FFF2-40B4-BE49-F238E27FC236}">
                <a16:creationId xmlns:a16="http://schemas.microsoft.com/office/drawing/2014/main" id="{C6D5AA89-117F-4BA5-B58F-05002803D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1916112"/>
            <a:ext cx="10744199" cy="4068763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05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1074420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A82CEF22-E654-4B2B-8C63-313F5DCEB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195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61E8A6F0-77EA-4D15-85B4-AFBFA8487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Content placeholder" descr="Content Placeholder&#10;">
            <a:extLst>
              <a:ext uri="{FF2B5EF4-FFF2-40B4-BE49-F238E27FC236}">
                <a16:creationId xmlns:a16="http://schemas.microsoft.com/office/drawing/2014/main" id="{5191CFAE-2F45-434B-BE1D-FB60435CCD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27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able Placeholder 4" descr="Table Placeholder">
            <a:extLst>
              <a:ext uri="{FF2B5EF4-FFF2-40B4-BE49-F238E27FC236}">
                <a16:creationId xmlns:a16="http://schemas.microsoft.com/office/drawing/2014/main" id="{D2E2A7A3-8339-46A1-91FC-E5CEBE49D885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30250" y="1916114"/>
            <a:ext cx="10737850" cy="4068762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table</a:t>
            </a:r>
          </a:p>
        </p:txBody>
      </p:sp>
    </p:spTree>
    <p:extLst>
      <p:ext uri="{BB962C8B-B14F-4D97-AF65-F5344CB8AC3E}">
        <p14:creationId xmlns:p14="http://schemas.microsoft.com/office/powerpoint/2010/main" val="97052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hart Placeholder 2" descr="Chart Placeholder">
            <a:extLst>
              <a:ext uri="{FF2B5EF4-FFF2-40B4-BE49-F238E27FC236}">
                <a16:creationId xmlns:a16="http://schemas.microsoft.com/office/drawing/2014/main" id="{DD1700E8-F77C-4D8A-A3A0-DDA2761C8BD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30250" y="1916114"/>
            <a:ext cx="10737850" cy="4068762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chart</a:t>
            </a:r>
          </a:p>
        </p:txBody>
      </p:sp>
    </p:spTree>
    <p:extLst>
      <p:ext uri="{BB962C8B-B14F-4D97-AF65-F5344CB8AC3E}">
        <p14:creationId xmlns:p14="http://schemas.microsoft.com/office/powerpoint/2010/main" val="147921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box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12188825" cy="4941887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213975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box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12188825" cy="4941887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5" name="Subtitle" descr="Subtitle&#10;">
            <a:extLst>
              <a:ext uri="{FF2B5EF4-FFF2-40B4-BE49-F238E27FC236}">
                <a16:creationId xmlns:a16="http://schemas.microsoft.com/office/drawing/2014/main" id="{7053DF7E-B2F5-4013-BA5D-1CA507C913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85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501015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&#10;"/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06977" cy="406876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4776" y="723900"/>
            <a:ext cx="5010150" cy="526097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419254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old Statement&#10;"/>
          <p:cNvSpPr>
            <a:spLocks noGrp="1"/>
          </p:cNvSpPr>
          <p:nvPr>
            <p:ph type="title" hasCustomPrompt="1"/>
          </p:nvPr>
        </p:nvSpPr>
        <p:spPr>
          <a:xfrm>
            <a:off x="723900" y="1916113"/>
            <a:ext cx="10744200" cy="19510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Bold Statement</a:t>
            </a:r>
            <a:endParaRPr dirty="0"/>
          </a:p>
        </p:txBody>
      </p:sp>
      <p:sp>
        <p:nvSpPr>
          <p:cNvPr id="6" name="Text Placeholder 5" descr="Additional Content">
            <a:extLst>
              <a:ext uri="{FF2B5EF4-FFF2-40B4-BE49-F238E27FC236}">
                <a16:creationId xmlns:a16="http://schemas.microsoft.com/office/drawing/2014/main" id="{4AB7D231-FA9B-44CD-AC11-146902774C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3905249"/>
            <a:ext cx="10744200" cy="1247775"/>
          </a:xfr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825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82E00563-FB9A-4F46-BEA1-19BACDAE9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3" name="Content Placeholder" descr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730250" y="1905000"/>
            <a:ext cx="5003800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" descr="Content Placeholder 2&#10;"/>
          <p:cNvSpPr>
            <a:spLocks noGrp="1"/>
          </p:cNvSpPr>
          <p:nvPr>
            <p:ph sz="half" idx="2" hasCustomPrompt="1"/>
          </p:nvPr>
        </p:nvSpPr>
        <p:spPr>
          <a:xfrm>
            <a:off x="6454776" y="1905000"/>
            <a:ext cx="5013324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002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730250" y="1905000"/>
            <a:ext cx="5003800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" descr="Content Placeholder 2&#10;"/>
          <p:cNvSpPr>
            <a:spLocks noGrp="1"/>
          </p:cNvSpPr>
          <p:nvPr>
            <p:ph sz="half" idx="2" hasCustomPrompt="1"/>
          </p:nvPr>
        </p:nvSpPr>
        <p:spPr>
          <a:xfrm>
            <a:off x="6454776" y="1905000"/>
            <a:ext cx="5013324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" descr="Content Placeholder 1&#10;"/>
          <p:cNvSpPr>
            <a:spLocks noGrp="1"/>
          </p:cNvSpPr>
          <p:nvPr>
            <p:ph sz="half" idx="2" hasCustomPrompt="1"/>
          </p:nvPr>
        </p:nvSpPr>
        <p:spPr>
          <a:xfrm>
            <a:off x="723900" y="2435291"/>
            <a:ext cx="5010150" cy="354958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" descr="Content Placeholder 2&#10;"/>
          <p:cNvSpPr>
            <a:spLocks noGrp="1"/>
          </p:cNvSpPr>
          <p:nvPr>
            <p:ph sz="quarter" idx="4" hasCustomPrompt="1"/>
          </p:nvPr>
        </p:nvSpPr>
        <p:spPr>
          <a:xfrm>
            <a:off x="6454774" y="2435290"/>
            <a:ext cx="5013325" cy="354958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" descr="Content Placeholder 1&#10;"/>
          <p:cNvSpPr>
            <a:spLocks noGrp="1"/>
          </p:cNvSpPr>
          <p:nvPr>
            <p:ph sz="half" idx="2" hasCustomPrompt="1"/>
          </p:nvPr>
        </p:nvSpPr>
        <p:spPr>
          <a:xfrm>
            <a:off x="723900" y="2435291"/>
            <a:ext cx="5010150" cy="354958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" descr="Content Placeholder 2&#10;"/>
          <p:cNvSpPr>
            <a:spLocks noGrp="1"/>
          </p:cNvSpPr>
          <p:nvPr>
            <p:ph sz="quarter" idx="4" hasCustomPrompt="1"/>
          </p:nvPr>
        </p:nvSpPr>
        <p:spPr>
          <a:xfrm>
            <a:off x="6454774" y="2435290"/>
            <a:ext cx="5013325" cy="354958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FCB64F9A-C0D8-48D0-86F8-4780E21B2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12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/>
          <p:cNvSpPr>
            <a:spLocks noGrp="1"/>
          </p:cNvSpPr>
          <p:nvPr>
            <p:ph type="ctrTitle" hasCustomPrompt="1"/>
          </p:nvPr>
        </p:nvSpPr>
        <p:spPr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963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382286"/>
            <a:ext cx="121888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Content Slides (Text Only)</a:t>
            </a:r>
          </a:p>
        </p:txBody>
      </p:sp>
    </p:spTree>
    <p:extLst>
      <p:ext uri="{BB962C8B-B14F-4D97-AF65-F5344CB8AC3E}">
        <p14:creationId xmlns:p14="http://schemas.microsoft.com/office/powerpoint/2010/main" val="981609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 &amp;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775" y="675774"/>
            <a:ext cx="5013325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  <p:sp>
        <p:nvSpPr>
          <p:cNvPr id="5" name="Text Placeholder 4" descr="Text Placeholder">
            <a:extLst>
              <a:ext uri="{FF2B5EF4-FFF2-40B4-BE49-F238E27FC236}">
                <a16:creationId xmlns:a16="http://schemas.microsoft.com/office/drawing/2014/main" id="{C6D5AA89-117F-4BA5-B58F-05002803D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1916112"/>
            <a:ext cx="10744199" cy="4068763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0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0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</a:lstStyle>
          <a:p>
            <a:pPr lvl="0"/>
            <a:r>
              <a:rPr lang="en-US" dirty="0"/>
              <a:t>Body copy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340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61E8A6F0-77EA-4D15-85B4-AFBFA8487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Content placeholder" descr="Text Placeholder&#10;">
            <a:extLst>
              <a:ext uri="{FF2B5EF4-FFF2-40B4-BE49-F238E27FC236}">
                <a16:creationId xmlns:a16="http://schemas.microsoft.com/office/drawing/2014/main" id="{5191CFAE-2F45-434B-BE1D-FB60435CCD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921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Content placeholder" descr="Content Placeholder&#10;">
            <a:extLst>
              <a:ext uri="{FF2B5EF4-FFF2-40B4-BE49-F238E27FC236}">
                <a16:creationId xmlns:a16="http://schemas.microsoft.com/office/drawing/2014/main" id="{815D66EC-DEC5-4A30-BF42-F752F345B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124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501015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4776" y="723900"/>
            <a:ext cx="5010150" cy="526097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5" name="Content placeholder" descr="Content Placeholder">
            <a:extLst>
              <a:ext uri="{FF2B5EF4-FFF2-40B4-BE49-F238E27FC236}">
                <a16:creationId xmlns:a16="http://schemas.microsoft.com/office/drawing/2014/main" id="{9E79150B-FB83-41F2-8652-BE8B674282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49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525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82E00563-FB9A-4F46-BEA1-19BACDAE9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Content placeholder" descr="Content Placeholder 1&#10;">
            <a:extLst>
              <a:ext uri="{FF2B5EF4-FFF2-40B4-BE49-F238E27FC236}">
                <a16:creationId xmlns:a16="http://schemas.microsoft.com/office/drawing/2014/main" id="{D1469A39-741F-4917-8D7C-21DA0715A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8" name="Content placeholder" descr="Content Placeholder 2&#10;">
            <a:extLst>
              <a:ext uri="{FF2B5EF4-FFF2-40B4-BE49-F238E27FC236}">
                <a16:creationId xmlns:a16="http://schemas.microsoft.com/office/drawing/2014/main" id="{2B668054-5E8D-4925-9642-1F64E75D6BB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6784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Content placeholder" descr="Content Placeholder 1&#10;">
            <a:extLst>
              <a:ext uri="{FF2B5EF4-FFF2-40B4-BE49-F238E27FC236}">
                <a16:creationId xmlns:a16="http://schemas.microsoft.com/office/drawing/2014/main" id="{2500CC9D-2588-4F63-8F41-63780F4604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7" name="Content placeholder" descr="Content Placeholder 2&#10;">
            <a:extLst>
              <a:ext uri="{FF2B5EF4-FFF2-40B4-BE49-F238E27FC236}">
                <a16:creationId xmlns:a16="http://schemas.microsoft.com/office/drawing/2014/main" id="{B5B4E6AE-71F2-42FE-827B-F5B9F0694DE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151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Title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" descr="Content placeholder 1&#10;">
            <a:extLst>
              <a:ext uri="{FF2B5EF4-FFF2-40B4-BE49-F238E27FC236}">
                <a16:creationId xmlns:a16="http://schemas.microsoft.com/office/drawing/2014/main" id="{2F09B7A3-99DA-4E51-8C3F-FF21E87D39C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3900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9" name="Content placeholder" descr="Content Placeholder 2&#10;">
            <a:extLst>
              <a:ext uri="{FF2B5EF4-FFF2-40B4-BE49-F238E27FC236}">
                <a16:creationId xmlns:a16="http://schemas.microsoft.com/office/drawing/2014/main" id="{466CC21B-A807-410C-9860-1F5A8C41D51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0477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2 Content with Title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FCB64F9A-C0D8-48D0-86F8-4780E21B2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Content placeholder" descr="Content Placeholder 1&#10;">
            <a:extLst>
              <a:ext uri="{FF2B5EF4-FFF2-40B4-BE49-F238E27FC236}">
                <a16:creationId xmlns:a16="http://schemas.microsoft.com/office/drawing/2014/main" id="{7E0DB8AC-8586-45D4-BE22-01411C96A32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3900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12" name="Content placeholder" descr="Content Placeholder 2&#10;">
            <a:extLst>
              <a:ext uri="{FF2B5EF4-FFF2-40B4-BE49-F238E27FC236}">
                <a16:creationId xmlns:a16="http://schemas.microsoft.com/office/drawing/2014/main" id="{3DF5AF15-C919-4856-A1A6-950AB21215A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54775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1864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1382286"/>
            <a:ext cx="845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Closing</a:t>
            </a:r>
          </a:p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09248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black"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649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 descr="Closing Text">
            <a:extLst>
              <a:ext uri="{FF2B5EF4-FFF2-40B4-BE49-F238E27FC236}">
                <a16:creationId xmlns:a16="http://schemas.microsoft.com/office/drawing/2014/main" id="{E85F9899-BFD1-4807-8708-1E812259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9" name="Subtitle" descr="Your name and contact details&#10;">
            <a:extLst>
              <a:ext uri="{FF2B5EF4-FFF2-40B4-BE49-F238E27FC236}">
                <a16:creationId xmlns:a16="http://schemas.microsoft.com/office/drawing/2014/main" id="{B7528459-641F-484E-9624-0D60B00D9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652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_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&#10;"/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3" name="Subtitle" descr="Your name and contact details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6233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_3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&#10;"/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3" name="Subtitle" descr="Your name and contact details&#10;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32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4_pictur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1" y="1916112"/>
            <a:ext cx="4637088" cy="231940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1" y="5021982"/>
            <a:ext cx="4637088" cy="9628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  <p:sp>
        <p:nvSpPr>
          <p:cNvPr id="5" name="Picture Placeholder" descr="Picture Placeholder&#10;">
            <a:extLst>
              <a:ext uri="{FF2B5EF4-FFF2-40B4-BE49-F238E27FC236}">
                <a16:creationId xmlns:a16="http://schemas.microsoft.com/office/drawing/2014/main" id="{D2819E0F-3F31-401A-8C7B-BDAAF33EF2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14265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5_pictu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>
          <a:xfrm>
            <a:off x="723901" y="1916112"/>
            <a:ext cx="4637088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723901" y="5021982"/>
            <a:ext cx="4637088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  <p:sp>
        <p:nvSpPr>
          <p:cNvPr id="5" name="Picture Placeholder" descr="Picture Placeholder&#10;">
            <a:extLst>
              <a:ext uri="{FF2B5EF4-FFF2-40B4-BE49-F238E27FC236}">
                <a16:creationId xmlns:a16="http://schemas.microsoft.com/office/drawing/2014/main" id="{EE780411-7796-4872-9417-AED1A3C7AA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402062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1382286"/>
            <a:ext cx="845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Section</a:t>
            </a:r>
          </a:p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48448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1_pictur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1" y="1573212"/>
            <a:ext cx="4686300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1" y="4172669"/>
            <a:ext cx="4686300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58847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2_pictu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&#10;"/>
          <p:cNvSpPr>
            <a:spLocks noGrp="1"/>
          </p:cNvSpPr>
          <p:nvPr>
            <p:ph type="ctrTitle" hasCustomPrompt="1"/>
          </p:nvPr>
        </p:nvSpPr>
        <p:spPr>
          <a:xfrm>
            <a:off x="723901" y="1573212"/>
            <a:ext cx="4686300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&#10;"/>
          <p:cNvSpPr>
            <a:spLocks noGrp="1"/>
          </p:cNvSpPr>
          <p:nvPr>
            <p:ph type="subTitle" idx="1" hasCustomPrompt="1"/>
          </p:nvPr>
        </p:nvSpPr>
        <p:spPr>
          <a:xfrm>
            <a:off x="723901" y="4172669"/>
            <a:ext cx="4686300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49154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Slide Master Title&#10;"/>
          <p:cNvSpPr>
            <a:spLocks noGrp="1"/>
          </p:cNvSpPr>
          <p:nvPr>
            <p:ph type="title"/>
          </p:nvPr>
        </p:nvSpPr>
        <p:spPr>
          <a:xfrm>
            <a:off x="723900" y="675776"/>
            <a:ext cx="10744200" cy="3733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3" name="Text Placeholder 2" descr="Slide Master Text Box&#10;"/>
          <p:cNvSpPr>
            <a:spLocks noGrp="1"/>
          </p:cNvSpPr>
          <p:nvPr>
            <p:ph type="body" idx="1"/>
          </p:nvPr>
        </p:nvSpPr>
        <p:spPr>
          <a:xfrm>
            <a:off x="723900" y="1916114"/>
            <a:ext cx="10744200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8C7EBF-C146-4D1D-B132-4A0EAD955F02}"/>
              </a:ext>
            </a:extLst>
          </p:cNvPr>
          <p:cNvCxnSpPr>
            <a:cxnSpLocks/>
          </p:cNvCxnSpPr>
          <p:nvPr userDrawn="1"/>
        </p:nvCxnSpPr>
        <p:spPr>
          <a:xfrm>
            <a:off x="723900" y="6352753"/>
            <a:ext cx="10744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079954-F448-40DD-9A41-5A6C6EA476A6}"/>
              </a:ext>
            </a:extLst>
          </p:cNvPr>
          <p:cNvSpPr txBox="1"/>
          <p:nvPr userDrawn="1"/>
        </p:nvSpPr>
        <p:spPr>
          <a:xfrm>
            <a:off x="723900" y="6458536"/>
            <a:ext cx="239077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Georgia" panose="02040502050405020303" pitchFamily="18" charset="0"/>
              </a:rPr>
              <a:t>Syracuse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B3798-06D0-4AE6-B226-6897C12299AB}"/>
              </a:ext>
            </a:extLst>
          </p:cNvPr>
          <p:cNvSpPr txBox="1"/>
          <p:nvPr userDrawn="1"/>
        </p:nvSpPr>
        <p:spPr>
          <a:xfrm>
            <a:off x="9077325" y="6458536"/>
            <a:ext cx="239077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34B31FBE-2F6E-4470-86B8-61BB6E82D732}" type="slidenum">
              <a:rPr lang="en-GB" sz="1000" smtClean="0">
                <a:solidFill>
                  <a:schemeClr val="bg2"/>
                </a:solidFill>
                <a:latin typeface="Georgia" panose="02040502050405020303" pitchFamily="18" charset="0"/>
              </a:rPr>
              <a:t>‹#›</a:t>
            </a:fld>
            <a:endParaRPr lang="en-GB" sz="10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49" r:id="rId2"/>
    <p:sldLayoutId id="2147483660" r:id="rId3"/>
    <p:sldLayoutId id="2147483661" r:id="rId4"/>
    <p:sldLayoutId id="2147483662" r:id="rId5"/>
    <p:sldLayoutId id="2147483663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79" r:id="rId12"/>
    <p:sldLayoutId id="2147483680" r:id="rId13"/>
    <p:sldLayoutId id="2147483654" r:id="rId14"/>
    <p:sldLayoutId id="2147483717" r:id="rId15"/>
    <p:sldLayoutId id="2147483720" r:id="rId16"/>
    <p:sldLayoutId id="2147483681" r:id="rId17"/>
    <p:sldLayoutId id="2147483682" r:id="rId18"/>
    <p:sldLayoutId id="2147483650" r:id="rId19"/>
    <p:sldLayoutId id="2147483718" r:id="rId20"/>
    <p:sldLayoutId id="2147483719" r:id="rId21"/>
    <p:sldLayoutId id="2147483693" r:id="rId22"/>
    <p:sldLayoutId id="2147483701" r:id="rId23"/>
    <p:sldLayoutId id="2147483694" r:id="rId24"/>
    <p:sldLayoutId id="2147483703" r:id="rId25"/>
    <p:sldLayoutId id="2147483683" r:id="rId26"/>
    <p:sldLayoutId id="2147483652" r:id="rId27"/>
    <p:sldLayoutId id="2147483653" r:id="rId28"/>
    <p:sldLayoutId id="2147483702" r:id="rId29"/>
    <p:sldLayoutId id="2147483700" r:id="rId30"/>
    <p:sldLayoutId id="2147483721" r:id="rId31"/>
    <p:sldLayoutId id="2147483707" r:id="rId32"/>
    <p:sldLayoutId id="2147483708" r:id="rId33"/>
    <p:sldLayoutId id="2147483711" r:id="rId34"/>
    <p:sldLayoutId id="2147483713" r:id="rId35"/>
    <p:sldLayoutId id="2147483714" r:id="rId36"/>
    <p:sldLayoutId id="2147483715" r:id="rId37"/>
    <p:sldLayoutId id="2147483716" r:id="rId38"/>
    <p:sldLayoutId id="2147483684" r:id="rId39"/>
    <p:sldLayoutId id="2147483685" r:id="rId40"/>
    <p:sldLayoutId id="2147483691" r:id="rId41"/>
    <p:sldLayoutId id="214748369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Verdana" panose="020B060403050404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Verdana" panose="020B060403050404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" userDrawn="1">
          <p15:clr>
            <a:srgbClr val="F26B43"/>
          </p15:clr>
        </p15:guide>
        <p15:guide id="2" orient="horz" pos="1207" userDrawn="1">
          <p15:clr>
            <a:srgbClr val="F26B43"/>
          </p15:clr>
        </p15:guide>
        <p15:guide id="3" pos="7224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pos="3839" userDrawn="1">
          <p15:clr>
            <a:srgbClr val="F26B43"/>
          </p15:clr>
        </p15:guide>
        <p15:guide id="7" pos="3612" userDrawn="1">
          <p15:clr>
            <a:srgbClr val="F26B43"/>
          </p15:clr>
        </p15:guide>
        <p15:guide id="8" pos="40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ponsoredprograms.syr.edu/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>
            <a:extLst>
              <a:ext uri="{FF2B5EF4-FFF2-40B4-BE49-F238E27FC236}">
                <a16:creationId xmlns:a16="http://schemas.microsoft.com/office/drawing/2014/main" id="{24DBA3A7-62F6-4DF4-9B24-8ACD2186E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76900"/>
                </a:solidFill>
                <a:effectLst/>
                <a:uLnTx/>
                <a:uFillTx/>
                <a:latin typeface="Sherman Sans"/>
                <a:ea typeface="+mj-ea"/>
                <a:cs typeface="+mj-cs"/>
              </a:rPr>
              <a:t>Developing your budget using the OSP Budget Template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" descr="Presentation Subtitle">
            <a:extLst>
              <a:ext uri="{FF2B5EF4-FFF2-40B4-BE49-F238E27FC236}">
                <a16:creationId xmlns:a16="http://schemas.microsoft.com/office/drawing/2014/main" id="{1C29E4A6-70FB-49A2-8C60-DC1DA4C38A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Stuart Taub, Director, Sponsored Programs</a:t>
            </a:r>
          </a:p>
        </p:txBody>
      </p:sp>
    </p:spTree>
    <p:extLst>
      <p:ext uri="{BB962C8B-B14F-4D97-AF65-F5344CB8AC3E}">
        <p14:creationId xmlns:p14="http://schemas.microsoft.com/office/powerpoint/2010/main" val="315522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05523E38-23F6-4E58-8613-AEEA72D2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Budget?</a:t>
            </a:r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67CCE011-47CC-47FD-AAC7-DD458A881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490870"/>
            <a:ext cx="10744200" cy="4494006"/>
          </a:xfrm>
        </p:spPr>
        <p:txBody>
          <a:bodyPr/>
          <a:lstStyle/>
          <a:p>
            <a:r>
              <a:rPr lang="en-US" sz="2000" dirty="0"/>
              <a:t>Financial expression of your work plan (aka statement of work)</a:t>
            </a:r>
          </a:p>
          <a:p>
            <a:pPr lvl="1"/>
            <a:r>
              <a:rPr lang="en-US" sz="2000" dirty="0"/>
              <a:t>Personnel costs</a:t>
            </a:r>
          </a:p>
          <a:p>
            <a:pPr lvl="1"/>
            <a:r>
              <a:rPr lang="en-US" sz="2000" dirty="0"/>
              <a:t>Other than personnel costs</a:t>
            </a:r>
          </a:p>
          <a:p>
            <a:r>
              <a:rPr lang="en-US" sz="2000" dirty="0"/>
              <a:t>Best estimate of financial resources needed to perform the work proposed</a:t>
            </a:r>
          </a:p>
          <a:p>
            <a:r>
              <a:rPr lang="en-US" sz="2000" dirty="0"/>
              <a:t>Guiding Principles – Costs must be:</a:t>
            </a:r>
          </a:p>
          <a:p>
            <a:pPr lvl="1"/>
            <a:r>
              <a:rPr lang="en-US" sz="2000" dirty="0"/>
              <a:t>Reasonable, allowable, allocable, and consistently treated</a:t>
            </a:r>
          </a:p>
          <a:p>
            <a:r>
              <a:rPr lang="en-US" sz="2000" dirty="0"/>
              <a:t>Scope of the project and the project budget should be in line with the costs available under the funder’s program</a:t>
            </a:r>
          </a:p>
          <a:p>
            <a:pPr marL="46355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8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05523E38-23F6-4E58-8613-AEEA72D2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to Include in a Research or Creative Activities Budget </a:t>
            </a:r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67CCE011-47CC-47FD-AAC7-DD458A881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152524"/>
            <a:ext cx="10744200" cy="5029699"/>
          </a:xfrm>
        </p:spPr>
        <p:txBody>
          <a:bodyPr/>
          <a:lstStyle/>
          <a:p>
            <a:r>
              <a:rPr lang="en-US" dirty="0"/>
              <a:t>Personnel Costs</a:t>
            </a:r>
          </a:p>
          <a:p>
            <a:pPr lvl="1"/>
            <a:r>
              <a:rPr lang="en-US" dirty="0"/>
              <a:t>Time (faculty, postdocs, students, staff)</a:t>
            </a:r>
          </a:p>
          <a:p>
            <a:r>
              <a:rPr lang="en-US" dirty="0"/>
              <a:t>Other Costs</a:t>
            </a:r>
          </a:p>
          <a:p>
            <a:pPr lvl="1"/>
            <a:r>
              <a:rPr lang="en-US" dirty="0"/>
              <a:t>Travel (who, where, when, how long)</a:t>
            </a:r>
          </a:p>
          <a:p>
            <a:pPr lvl="1"/>
            <a:r>
              <a:rPr lang="en-US" dirty="0"/>
              <a:t>Equipment ($5,000k +)</a:t>
            </a:r>
          </a:p>
          <a:p>
            <a:pPr lvl="1"/>
            <a:r>
              <a:rPr lang="en-US" dirty="0"/>
              <a:t>Materials and supplies (any “stuff” under $5k) </a:t>
            </a:r>
          </a:p>
          <a:p>
            <a:pPr lvl="1"/>
            <a:r>
              <a:rPr lang="en-US" dirty="0"/>
              <a:t>Tuition (does your school include?)</a:t>
            </a:r>
          </a:p>
          <a:p>
            <a:pPr lvl="1"/>
            <a:r>
              <a:rPr lang="en-US" dirty="0"/>
              <a:t>Other collaborators</a:t>
            </a:r>
          </a:p>
          <a:p>
            <a:pPr lvl="2"/>
            <a:r>
              <a:rPr lang="en-US" dirty="0"/>
              <a:t>Subcontractors, consultants, trainees (stipends, subsistence), research participants (human subject costs), purchased services (like transcriptionists or translators), and don’t forget Data and publication costs (put them in there!) </a:t>
            </a:r>
          </a:p>
          <a:p>
            <a:r>
              <a:rPr lang="en-US" dirty="0"/>
              <a:t>Indirect costs (also known as overhead or facilities and administrative costs [F&amp;A])</a:t>
            </a:r>
          </a:p>
          <a:p>
            <a:pPr marL="46355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4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05523E38-23F6-4E58-8613-AEEA72D2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Limitations</a:t>
            </a:r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67CCE011-47CC-47FD-AAC7-DD458A881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490870"/>
            <a:ext cx="10744200" cy="4494006"/>
          </a:xfrm>
        </p:spPr>
        <p:txBody>
          <a:bodyPr/>
          <a:lstStyle/>
          <a:p>
            <a:r>
              <a:rPr lang="en-US" sz="2000" dirty="0"/>
              <a:t>Read sponsor guidance for budget preparation</a:t>
            </a:r>
          </a:p>
          <a:p>
            <a:pPr lvl="1"/>
            <a:r>
              <a:rPr lang="en-US" sz="2000" dirty="0"/>
              <a:t>Check for unallowable costs </a:t>
            </a:r>
          </a:p>
          <a:p>
            <a:pPr lvl="1"/>
            <a:r>
              <a:rPr lang="en-US" sz="2000" dirty="0"/>
              <a:t>Some costs may be required (e.g.- PI meetings)</a:t>
            </a:r>
          </a:p>
          <a:p>
            <a:pPr lvl="1"/>
            <a:r>
              <a:rPr lang="en-US" sz="2000" dirty="0"/>
              <a:t>Some cost items may have limitations or thresholds (e.g.- effort limits for NSF, salary caps for NIH)</a:t>
            </a:r>
          </a:p>
          <a:p>
            <a:pPr lvl="1"/>
            <a:r>
              <a:rPr lang="en-US" sz="2000" dirty="0"/>
              <a:t>Some may be prohibited (administrative costs for federal proposals, indirect cost for many foundations)</a:t>
            </a:r>
          </a:p>
          <a:p>
            <a:r>
              <a:rPr lang="en-US" sz="2000" dirty="0"/>
              <a:t>Note: budget terminology may differ among sponsors</a:t>
            </a:r>
          </a:p>
          <a:p>
            <a:pPr marL="46355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3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05523E38-23F6-4E58-8613-AEEA72D2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 Budget Template</a:t>
            </a:r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67CCE011-47CC-47FD-AAC7-DD458A881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916114"/>
            <a:ext cx="5187198" cy="4068762"/>
          </a:xfrm>
        </p:spPr>
        <p:txBody>
          <a:bodyPr/>
          <a:lstStyle/>
          <a:p>
            <a:r>
              <a:rPr lang="en-US" dirty="0"/>
              <a:t>Office of Sponsored Programs – Budget Template</a:t>
            </a:r>
          </a:p>
          <a:p>
            <a:pPr lvl="1"/>
            <a:r>
              <a:rPr lang="en-US" dirty="0">
                <a:hlinkClick r:id="rId2"/>
              </a:rPr>
              <a:t>https://sponsoredprograms.syr.edu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Quicklinks</a:t>
            </a:r>
            <a:r>
              <a:rPr lang="en-US" dirty="0"/>
              <a:t> &gt; OSP Budget Template (FY23), or</a:t>
            </a:r>
          </a:p>
          <a:p>
            <a:pPr lvl="2"/>
            <a:r>
              <a:rPr lang="en-US" dirty="0"/>
              <a:t>Tools and Resources &gt; Forms, Checklists &amp; Templates &gt; Campus R&amp;R Budget Template</a:t>
            </a:r>
          </a:p>
          <a:p>
            <a:pPr lvl="2"/>
            <a:endParaRPr lang="en-US" dirty="0"/>
          </a:p>
          <a:p>
            <a:pPr marL="463550" lvl="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8795F-3949-D76F-5B9C-4234BD524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018" y="1186461"/>
            <a:ext cx="6380307" cy="39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4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Bold Statement ">
            <a:extLst>
              <a:ext uri="{FF2B5EF4-FFF2-40B4-BE49-F238E27FC236}">
                <a16:creationId xmlns:a16="http://schemas.microsoft.com/office/drawing/2014/main" id="{21237435-953A-4505-9D14-0A87E332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" descr="Text">
            <a:extLst>
              <a:ext uri="{FF2B5EF4-FFF2-40B4-BE49-F238E27FC236}">
                <a16:creationId xmlns:a16="http://schemas.microsoft.com/office/drawing/2014/main" id="{E914BF91-8FE3-486A-B9BE-DE46CF8CB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255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U">
  <a:themeElements>
    <a:clrScheme name="Syracuse PPT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2B72D7"/>
      </a:accent5>
      <a:accent6>
        <a:srgbClr val="F76900"/>
      </a:accent6>
      <a:hlink>
        <a:srgbClr val="D74100"/>
      </a:hlink>
      <a:folHlink>
        <a:srgbClr val="D74100"/>
      </a:folHlink>
    </a:clrScheme>
    <a:fontScheme name="Custom 26">
      <a:majorFont>
        <a:latin typeface="Sherman Sans"/>
        <a:ea typeface=""/>
        <a:cs typeface=""/>
      </a:majorFont>
      <a:minorFont>
        <a:latin typeface="Sherm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3E76AFD6-45F7-B64B-A28A-B8F3D39C553E}" vid="{823C3E56-F322-414C-A6BB-C8EB5E15FCE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AF95DE25223488036D3AE878E21D2" ma:contentTypeVersion="2" ma:contentTypeDescription="Create a new document." ma:contentTypeScope="" ma:versionID="8f4e3052d1de95f83fc8f5219a729695">
  <xsd:schema xmlns:xsd="http://www.w3.org/2001/XMLSchema" xmlns:xs="http://www.w3.org/2001/XMLSchema" xmlns:p="http://schemas.microsoft.com/office/2006/metadata/properties" xmlns:ns3="f8a6d93b-109b-47b8-94f6-67eec0f9ae5e" targetNamespace="http://schemas.microsoft.com/office/2006/metadata/properties" ma:root="true" ma:fieldsID="96456b86ff6cf36d914724a7035b3048" ns3:_="">
    <xsd:import namespace="f8a6d93b-109b-47b8-94f6-67eec0f9ae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6d93b-109b-47b8-94f6-67eec0f9a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16B2A7-0483-48DB-9EFB-E9B0212DC348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f8a6d93b-109b-47b8-94f6-67eec0f9ae5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4B19873-2799-4BBC-B242-7EEBBAC9B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a6d93b-109b-47b8-94f6-67eec0f9ae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421371-8134-4B55-B75A-B929485DF4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PPTSherman - Copy</Template>
  <TotalTime>9987</TotalTime>
  <Words>317</Words>
  <Application>Microsoft Office PowerPoint</Application>
  <PresentationFormat>Custom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Corbel</vt:lpstr>
      <vt:lpstr>Georgia</vt:lpstr>
      <vt:lpstr>Sherman Sans</vt:lpstr>
      <vt:lpstr>Verdana</vt:lpstr>
      <vt:lpstr>Wingdings</vt:lpstr>
      <vt:lpstr>SU</vt:lpstr>
      <vt:lpstr>Developing your budget using the OSP Budget Template</vt:lpstr>
      <vt:lpstr>What is a Budget?</vt:lpstr>
      <vt:lpstr>Items to Include in a Research or Creative Activities Budget </vt:lpstr>
      <vt:lpstr>Budget Limitations</vt:lpstr>
      <vt:lpstr>OSP Budget Template</vt:lpstr>
      <vt:lpstr>Questions?</vt:lpstr>
    </vt:vector>
  </TitlesOfParts>
  <Company/>
  <LinksUpToDate>false</LinksUpToDate>
  <SharedDoc>false</SharedDoc>
  <HyperlinkBase>https://www.syracuse.edu/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the Office of Sponsored Programs1</dc:title>
  <dc:subject>SyracuseUniversity 16x9 PowerPoint Template</dc:subject>
  <dc:creator>Lori Lu</dc:creator>
  <cp:keywords>SyracuseUniversity PowerPoint;Sherman</cp:keywords>
  <dc:description>Accessible PPT Template</dc:description>
  <cp:lastModifiedBy>Cassandra A Ellis</cp:lastModifiedBy>
  <cp:revision>10</cp:revision>
  <dcterms:created xsi:type="dcterms:W3CDTF">2021-09-20T18:25:05Z</dcterms:created>
  <dcterms:modified xsi:type="dcterms:W3CDTF">2023-10-25T16:29:48Z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0x010100E7AAF95DE25223488036D3AE878E21D2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