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76" r:id="rId3"/>
    <p:sldId id="269" r:id="rId4"/>
    <p:sldId id="316" r:id="rId5"/>
    <p:sldId id="291" r:id="rId6"/>
    <p:sldId id="320" r:id="rId7"/>
    <p:sldId id="324" r:id="rId8"/>
    <p:sldId id="279" r:id="rId9"/>
    <p:sldId id="305" r:id="rId10"/>
    <p:sldId id="323" r:id="rId11"/>
    <p:sldId id="318" r:id="rId12"/>
    <p:sldId id="321" r:id="rId13"/>
    <p:sldId id="322" r:id="rId14"/>
    <p:sldId id="319" r:id="rId15"/>
    <p:sldId id="314" r:id="rId16"/>
    <p:sldId id="286" r:id="rId17"/>
    <p:sldId id="310" r:id="rId18"/>
    <p:sldId id="312" r:id="rId19"/>
    <p:sldId id="313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CD0F0-9A8B-4C9E-97D8-2EC8A6A4F7A5}" v="12" dt="2023-10-12T20:24:31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632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32EED1A4-4D8F-40F7-AD51-EEA3C660C6C8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D5824765-B314-4A57-9F99-D181E7203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75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42423AAC-8F70-43EE-8AB6-44F8BD05ADB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D6C78DE8-740B-4DE6-8EB5-AFC9B39AD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7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73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9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12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47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454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0158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58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32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10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85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3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96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7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0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7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39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78DE8-740B-4DE6-8EB5-AFC9B39AD9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11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33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2F47-C499-4E9E-841B-6A169A4EBA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4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4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2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87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6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5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1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2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5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86047C8-88EB-4EC0-92FA-7ED220EA02C9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7FBD60-2BC6-4254-A0FC-7601B50FBAE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45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ponsoredprograms.syr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soredprograms.syr.edu/tool-and-resources/sponsored-program-resources/#:~:text=Request%20to%20Modify%20an%20Existing%20Subaward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ponsoredprograms.syr.edu/tool-and-resources/sponsored-program-resources/" TargetMode="External"/><Relationship Id="rId7" Type="http://schemas.openxmlformats.org/officeDocument/2006/relationships/hyperlink" Target="https://sponsoredprograms.syr.edu/tool-and-resources/sponsored-program-resources/#:~:text=Consulting%20Agreement%20%E2%80%93%20Busines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shared.ad.syr.edu\drive\AAF\OSP\OSP%20Operations\Agreement%20Boiler%20Plates\OSP_CONSULTING%20AGREEMENT.doc" TargetMode="External"/><Relationship Id="rId5" Type="http://schemas.openxmlformats.org/officeDocument/2006/relationships/hyperlink" Target="https://bfas.syr.edu/comptroller/forms/#:~:text=Request%20for%20Payment%20of%20Professional%20Services%20by%20Non%2DEmployee%20%5BPDF%5D" TargetMode="External"/><Relationship Id="rId4" Type="http://schemas.openxmlformats.org/officeDocument/2006/relationships/hyperlink" Target="https://bfas.syr.edu/comptroller/forms/#:~:text=Department%20Worksheet%20to%20Determine%20if%20an%20Individual%20should%20be%20Paid%20as%20a%20Non%2DEmployee%20%5BDOC%5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bfas.syr.edu/comptroller/purchasing/resources/#:~:text=Non%2DCompete%20Form%20%5BDOC%5D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ponsoredprograms.syr.edu/tool-and-resources/sponsored-program-resources/#:~:text=Consulting%20Agreement%20%E2%80%93%20Business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cies.syr.edu/policies/administrative-and-financial/purchasing-polic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soredprograms.syr.edu/awards/manage-awards/post-award-first-steps/collaborating-with-other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soredprograms.syr.edu/tool-and-resources/sponsored-program-resources/#:~:text=Third%2DParty%20Engagement%20For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soredprograms.syr.edu/wp-content/uploads/Request-to-Issue-a-Subaward-REVISED-4.20.23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ponsoredprograms.syr.edu/wp-content/uploads/Generic-Subrecipient-Contacts-Form-Updated-12.2.21.pdf" TargetMode="External"/><Relationship Id="rId4" Type="http://schemas.openxmlformats.org/officeDocument/2006/relationships/hyperlink" Target="https://sponsoredprograms.syr.edu/wp-content/uploads/Third-Party-Engagement-Form-REVISED-10.12.23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143000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US" sz="4000" i="1" dirty="0"/>
              <a:t>Working with Subrecipients, Consultants, and Vendors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2800" dirty="0"/>
              <a:t>OSP Awareness</a:t>
            </a:r>
          </a:p>
          <a:p>
            <a:pPr eaLnBrk="1" hangingPunct="1"/>
            <a:r>
              <a:rPr lang="en-US" sz="2200" dirty="0">
                <a:hlinkClick r:id="rId3"/>
              </a:rPr>
              <a:t>SPONSOREDPROGRAMS.syr.edu</a:t>
            </a:r>
            <a:endParaRPr lang="en-US" sz="2200" dirty="0"/>
          </a:p>
          <a:p>
            <a:pPr eaLnBrk="1" hangingPunct="1"/>
            <a:r>
              <a:rPr lang="en-US" sz="2200" dirty="0"/>
              <a:t>ospoff@syr.edu</a:t>
            </a:r>
          </a:p>
        </p:txBody>
      </p:sp>
    </p:spTree>
    <p:extLst>
      <p:ext uri="{BB962C8B-B14F-4D97-AF65-F5344CB8AC3E}">
        <p14:creationId xmlns:p14="http://schemas.microsoft.com/office/powerpoint/2010/main" val="2022962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BE1D-6662-4327-A6D6-16E71675B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560708"/>
            <a:ext cx="7543800" cy="856396"/>
          </a:xfrm>
        </p:spPr>
        <p:txBody>
          <a:bodyPr/>
          <a:lstStyle/>
          <a:p>
            <a:pPr algn="ctr"/>
            <a:r>
              <a:rPr lang="en-US" dirty="0"/>
              <a:t>Subaward Agreement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4734-7263-7BDC-6D02-118295428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solidFill>
                  <a:srgbClr val="000E54"/>
                </a:solidFill>
                <a:effectLst/>
                <a:latin typeface="ShermanSans"/>
              </a:rPr>
              <a:t>When change is needed…</a:t>
            </a:r>
            <a:endParaRPr lang="en-US" b="0" i="0" dirty="0">
              <a:solidFill>
                <a:srgbClr val="000E54"/>
              </a:solidFill>
              <a:effectLst/>
              <a:latin typeface="Sherman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Subaward amendments are issued when changes are needed. Changes may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No Cost Extensions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Increase or Decrease in funds obligated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Budget changes requiring prior approval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Changes in reporting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OSP will make changes to a subaward agreement only after receiving authorization from the project PI.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  <a:hlinkClick r:id="rId3"/>
              </a:rPr>
              <a:t>Request to Modify </a:t>
            </a:r>
            <a:r>
              <a:rPr lang="en-US" dirty="0">
                <a:solidFill>
                  <a:srgbClr val="000E54"/>
                </a:solidFill>
                <a:latin typeface="ShermanSans"/>
              </a:rPr>
              <a:t>–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Single page document authorizing a change to the Subaward Agreement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In addition, if there is trouble –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OSP is available to assist in communications with the subrecipient regarding areas of concern.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Subaward agreements are legally binding and contain opportunities to make changes up to and including termination.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E54"/>
              </a:solidFill>
              <a:effectLst/>
              <a:latin typeface="Sherman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981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848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Subrecipient Monitoring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772400" cy="42211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b="1" dirty="0"/>
              <a:t>Process for Subrecipient Entity Review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 detailed review of the subrecipient entity is performed prior to issuing a subaward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This review must include:</a:t>
            </a:r>
          </a:p>
          <a:p>
            <a:pPr lvl="2"/>
            <a:r>
              <a:rPr lang="en-US" sz="1800" dirty="0"/>
              <a:t>Subrecipient Financial Profile </a:t>
            </a:r>
          </a:p>
          <a:p>
            <a:pPr lvl="2"/>
            <a:r>
              <a:rPr lang="en-US" sz="1800" dirty="0"/>
              <a:t>Single Audit (A-133) – if applicable</a:t>
            </a:r>
          </a:p>
          <a:p>
            <a:pPr lvl="2"/>
            <a:r>
              <a:rPr lang="en-US" sz="1800" dirty="0"/>
              <a:t>Federally Negotiated Indirect Rate Agreement – if applicable</a:t>
            </a:r>
          </a:p>
          <a:p>
            <a:pPr lvl="2"/>
            <a:r>
              <a:rPr lang="en-US" sz="1800" dirty="0"/>
              <a:t>W-9 or W8-BEN </a:t>
            </a:r>
          </a:p>
          <a:p>
            <a:pPr lvl="2"/>
            <a:r>
              <a:rPr lang="en-US" sz="1800" dirty="0"/>
              <a:t>Debarment/Suspension Review</a:t>
            </a:r>
          </a:p>
          <a:p>
            <a:pPr lvl="2"/>
            <a:r>
              <a:rPr lang="en-US" sz="1800" dirty="0"/>
              <a:t>SAM.gov registration status</a:t>
            </a:r>
          </a:p>
          <a:p>
            <a:pPr lvl="2"/>
            <a:r>
              <a:rPr lang="en-US" sz="1800" dirty="0"/>
              <a:t>Entity risk assessment summary</a:t>
            </a:r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31255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BE1D-6662-4327-A6D6-16E71675B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560708"/>
            <a:ext cx="7543800" cy="856396"/>
          </a:xfrm>
        </p:spPr>
        <p:txBody>
          <a:bodyPr/>
          <a:lstStyle/>
          <a:p>
            <a:pPr algn="ctr"/>
            <a:r>
              <a:rPr lang="en-US" dirty="0"/>
              <a:t>Subaward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4734-7263-7BDC-6D02-118295428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>
                <a:solidFill>
                  <a:srgbClr val="000E54"/>
                </a:solidFill>
                <a:latin typeface="ShermanSans"/>
              </a:rPr>
              <a:t>Monitoring the Work Performed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Successful management is a shared responsibility.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It relies on the: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PI actively engaging the collaborator to ensure that the work being performed is meeting the needs of the project.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OSP providing the administrative support needed allowing the PI to focus on meeting to goals of the award.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000E54"/>
              </a:solidFill>
              <a:latin typeface="ShermanSans"/>
            </a:endParaRPr>
          </a:p>
          <a:p>
            <a:pPr marL="0" indent="0" algn="l">
              <a:buNone/>
            </a:pPr>
            <a:endParaRPr lang="en-US" b="0" i="0" dirty="0">
              <a:solidFill>
                <a:srgbClr val="000E54"/>
              </a:solidFill>
              <a:effectLst/>
              <a:latin typeface="Sherman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95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BE1D-6662-4327-A6D6-16E71675B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560708"/>
            <a:ext cx="7543800" cy="856396"/>
          </a:xfrm>
        </p:spPr>
        <p:txBody>
          <a:bodyPr/>
          <a:lstStyle/>
          <a:p>
            <a:pPr algn="ctr"/>
            <a:r>
              <a:rPr lang="en-US" dirty="0"/>
              <a:t>Subaward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4734-7263-7BDC-6D02-118295428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solidFill>
                  <a:srgbClr val="000E54"/>
                </a:solidFill>
                <a:effectLst/>
                <a:latin typeface="ShermanSans"/>
              </a:rPr>
              <a:t>Subrecipient Invoices</a:t>
            </a:r>
            <a:endParaRPr lang="en-US" b="0" i="0" dirty="0">
              <a:solidFill>
                <a:srgbClr val="000E54"/>
              </a:solidFill>
              <a:effectLst/>
              <a:latin typeface="Sherman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E54"/>
                </a:solidFill>
                <a:effectLst/>
                <a:latin typeface="ShermanSans"/>
              </a:rPr>
              <a:t>As work continues the subrecipient will submit invoices for payment to OSP for contractual review. 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E54"/>
                </a:solidFill>
                <a:effectLst/>
                <a:latin typeface="ShermanSans"/>
              </a:rPr>
              <a:t>Once approved by OSP invoices will be forwarded to the PI for approval. 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E54"/>
                </a:solidFill>
                <a:effectLst/>
                <a:latin typeface="ShermanSans"/>
              </a:rPr>
              <a:t>The Principal Investigator/Project Director (PI/PD) is responsible for reviewing invoices to ensure that expenditures are reasonable in the context of work performed and to assure that all required progress reports or deliverables are up-to-date, as required by the statement of work or terms of the subaward.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000E54"/>
                </a:solidFill>
                <a:latin typeface="ShermanSans"/>
              </a:rPr>
              <a:t>Subrecipient Reporting Responsibilities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The subaward agreement specifically addresses what reports are needed from the subrecipient.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Due dates are generally set allowing for the content to be included in any technical reports due to the prime sponsor.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E54"/>
                </a:solidFill>
                <a:latin typeface="ShermanSans"/>
              </a:rPr>
              <a:t>Payment of submitted invoices should be held if reporting is in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E54"/>
              </a:solidFill>
              <a:effectLst/>
              <a:latin typeface="Sherman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99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848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Subaward Closeout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057400"/>
            <a:ext cx="7696200" cy="373380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700" dirty="0"/>
              <a:t>Requirements for Closeout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300" dirty="0"/>
              <a:t>Work is complete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300" dirty="0"/>
              <a:t>Final invoice from subrecipient is confirmed and paid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300" dirty="0"/>
              <a:t>PI has completed a formal Closeout form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300" dirty="0"/>
              <a:t>All remaining funds on the subaward commitment are de-obligated.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531452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dirty="0"/>
              <a:t>Contractors</a:t>
            </a:r>
          </a:p>
        </p:txBody>
      </p:sp>
    </p:spTree>
    <p:extLst>
      <p:ext uri="{BB962C8B-B14F-4D97-AF65-F5344CB8AC3E}">
        <p14:creationId xmlns:p14="http://schemas.microsoft.com/office/powerpoint/2010/main" val="3968731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202" y="609600"/>
            <a:ext cx="7859598" cy="1143000"/>
          </a:xfrm>
        </p:spPr>
        <p:txBody>
          <a:bodyPr/>
          <a:lstStyle/>
          <a:p>
            <a:pPr eaLnBrk="1" hangingPunct="1"/>
            <a:r>
              <a:rPr lang="en-US" dirty="0"/>
              <a:t>Engaging a Consultant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772400" cy="43434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dirty="0"/>
              <a:t>PI/Project Staff Responsibilities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900" dirty="0"/>
              <a:t>Select Consultant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900" dirty="0"/>
              <a:t>Submit the Consulting Agreement with attachments outlining: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the service to be provided;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the number of days of service involved (per year, if applicable),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the daily rate of compensation, and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whether travel will be separately itemized.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900" dirty="0"/>
              <a:t>Setup Consultant Commitment and process appropriate invoices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OSP Responsibilities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900" dirty="0"/>
              <a:t>Review submitted documentation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900" dirty="0"/>
              <a:t>Assure that the Consulting Agreement is complete and fully executed</a:t>
            </a:r>
          </a:p>
          <a:p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49166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772400" cy="8080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/>
              <a:t>Consulting Agreement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800" i="1" dirty="0"/>
              <a:t>Required Documents – </a:t>
            </a:r>
            <a:r>
              <a:rPr lang="en-US" sz="2800" i="1" dirty="0">
                <a:hlinkClick r:id="rId3"/>
              </a:rPr>
              <a:t>OSP Website</a:t>
            </a:r>
            <a:endParaRPr lang="en-US" sz="2800" i="1" dirty="0"/>
          </a:p>
          <a:p>
            <a:pPr marL="0" indent="0" eaLnBrk="1" hangingPunct="1">
              <a:buNone/>
            </a:pPr>
            <a:endParaRPr lang="en-US" sz="2800" i="1" dirty="0"/>
          </a:p>
          <a:p>
            <a:pPr marL="749808" lvl="1" indent="-457200">
              <a:buFont typeface="Wingdings" panose="05000000000000000000" pitchFamily="2" charset="2"/>
              <a:buChar char="§"/>
            </a:pPr>
            <a:r>
              <a:rPr lang="en-US" sz="2400" i="1" dirty="0">
                <a:hlinkClick r:id="rId4"/>
              </a:rPr>
              <a:t>Third-Party Engagement Form</a:t>
            </a:r>
          </a:p>
          <a:p>
            <a:pPr marL="292608" lvl="1" indent="0">
              <a:buNone/>
            </a:pPr>
            <a:endParaRPr lang="en-US" sz="2400" i="1" dirty="0">
              <a:hlinkClick r:id="rId4"/>
            </a:endParaRPr>
          </a:p>
          <a:p>
            <a:pPr marL="749808" lvl="1" indent="-457200">
              <a:buFont typeface="Wingdings" panose="05000000000000000000" pitchFamily="2" charset="2"/>
              <a:buChar char="§"/>
            </a:pPr>
            <a:r>
              <a:rPr lang="en-US" sz="2400" i="1" dirty="0">
                <a:hlinkClick r:id="rId4"/>
              </a:rPr>
              <a:t>Non-SU Personnel Worksheet</a:t>
            </a:r>
            <a:endParaRPr lang="en-US" sz="2400" i="1" dirty="0"/>
          </a:p>
          <a:p>
            <a:pPr marL="292608" lvl="1" indent="0">
              <a:buNone/>
            </a:pPr>
            <a:endParaRPr lang="en-US" sz="2400" i="1" dirty="0"/>
          </a:p>
          <a:p>
            <a:pPr marL="749808" lvl="1" indent="-457200">
              <a:buFont typeface="Wingdings" panose="05000000000000000000" pitchFamily="2" charset="2"/>
              <a:buChar char="§"/>
            </a:pPr>
            <a:r>
              <a:rPr lang="en-US" sz="2400" i="1" dirty="0">
                <a:hlinkClick r:id="rId5"/>
              </a:rPr>
              <a:t>Request for Payment of Professional Services Rendered by Non-Employees</a:t>
            </a:r>
            <a:endParaRPr lang="en-US" sz="2400" i="1" dirty="0"/>
          </a:p>
          <a:p>
            <a:pPr marL="749808" lvl="1" indent="-457200" algn="ctr">
              <a:buFont typeface="Wingdings" panose="05000000000000000000" pitchFamily="2" charset="2"/>
              <a:buChar char="§"/>
            </a:pPr>
            <a:endParaRPr lang="en-US" sz="2400" i="1" dirty="0">
              <a:hlinkClick r:id="rId6" action="ppaction://hlinkfile"/>
            </a:endParaRPr>
          </a:p>
          <a:p>
            <a:pPr marL="749808" lvl="1" indent="-457200">
              <a:buFont typeface="Wingdings" panose="05000000000000000000" pitchFamily="2" charset="2"/>
              <a:buChar char="§"/>
            </a:pPr>
            <a:r>
              <a:rPr lang="en-US" sz="2400" i="1" dirty="0">
                <a:hlinkClick r:id="rId7"/>
              </a:rPr>
              <a:t>Consulting Agreement</a:t>
            </a:r>
            <a:endParaRPr lang="en-US" sz="2400" i="1" dirty="0"/>
          </a:p>
          <a:p>
            <a:pPr marL="749808" lvl="1" indent="-457200">
              <a:buFont typeface="Wingdings" panose="05000000000000000000" pitchFamily="2" charset="2"/>
              <a:buChar char="§"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892973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924800" cy="808038"/>
          </a:xfrm>
        </p:spPr>
        <p:txBody>
          <a:bodyPr/>
          <a:lstStyle/>
          <a:p>
            <a:r>
              <a:rPr lang="en-US" dirty="0"/>
              <a:t>Engaging a Vendor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772400" cy="3992563"/>
          </a:xfrm>
        </p:spPr>
        <p:txBody>
          <a:bodyPr>
            <a:normAutofit/>
          </a:bodyPr>
          <a:lstStyle/>
          <a:p>
            <a:r>
              <a:rPr lang="en-US" dirty="0"/>
              <a:t>Managed by Department Staff</a:t>
            </a:r>
          </a:p>
          <a:p>
            <a:pPr lvl="1"/>
            <a:r>
              <a:rPr lang="en-US" dirty="0"/>
              <a:t>OSP does not have a role in this form of collaboration however, OSA will pre-audit expenditures on sponsored projects</a:t>
            </a:r>
          </a:p>
          <a:p>
            <a:r>
              <a:rPr lang="en-US" dirty="0"/>
              <a:t>Must follow University Procurement Policies</a:t>
            </a:r>
          </a:p>
          <a:p>
            <a:pPr lvl="1"/>
            <a:r>
              <a:rPr lang="en-US" dirty="0"/>
              <a:t>Work with the Purchasing Department </a:t>
            </a:r>
          </a:p>
          <a:p>
            <a:pPr lvl="1"/>
            <a:r>
              <a:rPr lang="en-US" dirty="0"/>
              <a:t>Note: Procurement by noncompetitive proposals require the completion of a </a:t>
            </a:r>
            <a:r>
              <a:rPr lang="en-US" dirty="0">
                <a:hlinkClick r:id="rId3"/>
              </a:rPr>
              <a:t>Non-Compete Form</a:t>
            </a:r>
            <a:endParaRPr lang="en-US" dirty="0"/>
          </a:p>
          <a:p>
            <a:r>
              <a:rPr lang="en-US" dirty="0"/>
              <a:t>Purchasing Policies can be found at this link: </a:t>
            </a:r>
            <a:r>
              <a:rPr lang="en-US" dirty="0">
                <a:hlinkClick r:id="rId4"/>
              </a:rPr>
              <a:t>Purchasing Policies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62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47267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8486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/>
              <a:t>Collaborating with External Parties</a:t>
            </a:r>
            <a:endParaRPr lang="en-US" sz="2700" i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467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Today’s Topics</a:t>
            </a:r>
          </a:p>
          <a:p>
            <a:pPr lvl="1"/>
            <a:r>
              <a:rPr lang="en-US" sz="2000" b="1" dirty="0"/>
              <a:t>Proposal Development and External Collaborators</a:t>
            </a:r>
          </a:p>
          <a:p>
            <a:pPr lvl="2"/>
            <a:r>
              <a:rPr lang="en-US" sz="1600" b="1" dirty="0"/>
              <a:t>What do you need?</a:t>
            </a:r>
          </a:p>
          <a:p>
            <a:pPr lvl="1"/>
            <a:r>
              <a:rPr lang="en-US" sz="2000" b="1" dirty="0"/>
              <a:t>Types of Collaborators -</a:t>
            </a:r>
            <a:endParaRPr lang="en-US" sz="2000" dirty="0"/>
          </a:p>
          <a:p>
            <a:pPr lvl="2"/>
            <a:r>
              <a:rPr lang="en-US" sz="1600" b="1" dirty="0"/>
              <a:t>Subrecipients – </a:t>
            </a:r>
          </a:p>
          <a:p>
            <a:pPr lvl="2"/>
            <a:r>
              <a:rPr lang="en-US" sz="1600" b="1" dirty="0"/>
              <a:t>Contractors – </a:t>
            </a:r>
            <a:r>
              <a:rPr lang="en-US" dirty="0"/>
              <a:t>Consultants, Vendor/Purchased Service</a:t>
            </a:r>
          </a:p>
          <a:p>
            <a:pPr lvl="1"/>
            <a:r>
              <a:rPr lang="en-US" sz="2000" b="1" dirty="0"/>
              <a:t>Stewardship of Sponsored Funds</a:t>
            </a:r>
          </a:p>
          <a:p>
            <a:pPr lvl="2"/>
            <a:r>
              <a:rPr lang="en-US" sz="1600" b="1" dirty="0"/>
              <a:t>Complying with University Policy and Uniform Guidance</a:t>
            </a:r>
          </a:p>
          <a:p>
            <a:pPr lvl="1"/>
            <a:r>
              <a:rPr lang="en-US" sz="2000" b="1" dirty="0"/>
              <a:t>Third Party Engagement Form</a:t>
            </a:r>
            <a:endParaRPr lang="en-US" sz="2000" dirty="0"/>
          </a:p>
          <a:p>
            <a:pPr lvl="1"/>
            <a:r>
              <a:rPr lang="en-US" sz="2000" b="1" dirty="0"/>
              <a:t>Formalizing the Relationship</a:t>
            </a:r>
          </a:p>
          <a:p>
            <a:pPr lvl="2"/>
            <a:r>
              <a:rPr lang="en-US" sz="1600" b="1" dirty="0"/>
              <a:t>Subaward</a:t>
            </a:r>
          </a:p>
          <a:p>
            <a:pPr lvl="2"/>
            <a:r>
              <a:rPr lang="en-US" sz="1600" b="1" dirty="0"/>
              <a:t>Consulting Agreement</a:t>
            </a:r>
          </a:p>
          <a:p>
            <a:pPr lvl="2"/>
            <a:r>
              <a:rPr lang="en-US" sz="1600" b="1" dirty="0"/>
              <a:t>Purchased Service</a:t>
            </a:r>
          </a:p>
        </p:txBody>
      </p:sp>
    </p:spTree>
    <p:extLst>
      <p:ext uri="{BB962C8B-B14F-4D97-AF65-F5344CB8AC3E}">
        <p14:creationId xmlns:p14="http://schemas.microsoft.com/office/powerpoint/2010/main" val="270518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8486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/>
              <a:t>Proposal Development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848600" cy="42973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What do you need from your Collaborator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Work with your Research Administrator and follow proposal guidance related to requirements for external collaborators; i.e., letters of intent, Statement of Work, Budget and budget narrative, rate agreements, key personnel CV...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At minimum you will need: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/>
              <a:t>Documentation Authorizing Collaboration on the Project</a:t>
            </a:r>
          </a:p>
          <a:p>
            <a:pPr marL="891540" lvl="4" indent="-342900">
              <a:buFont typeface="Arial" pitchFamily="34" charset="0"/>
              <a:buChar char="•"/>
            </a:pPr>
            <a:r>
              <a:rPr lang="en-US" sz="2000" dirty="0"/>
              <a:t>Simple statement from the collaborator committing to participate in the research (i.e., Letter of Intent or Commitment Form)</a:t>
            </a:r>
          </a:p>
          <a:p>
            <a:pPr marL="891540" lvl="4" indent="-342900">
              <a:buFont typeface="Arial" pitchFamily="34" charset="0"/>
              <a:buChar char="•"/>
            </a:pPr>
            <a:r>
              <a:rPr lang="en-US" sz="2000" dirty="0"/>
              <a:t>Must be signed by an authorized official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/>
              <a:t>Statement of Work/Description of Work to be Performed by the third party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/>
              <a:t>Budget and Budget Justification including Cost Estimates for the performance of the Statement of Work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/>
              <a:t>Identify what type of Collaborator you are engaging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2095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Types of Collaborators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B76162-AB20-D34E-7E0B-CFF479408226}"/>
              </a:ext>
            </a:extLst>
          </p:cNvPr>
          <p:cNvSpPr txBox="1"/>
          <p:nvPr/>
        </p:nvSpPr>
        <p:spPr>
          <a:xfrm>
            <a:off x="822959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defRPr/>
            </a:pP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</a:rPr>
              <a:t>Making the Subrecipient/Contractor Determination </a:t>
            </a:r>
          </a:p>
          <a:p>
            <a:pPr marL="566928" lvl="2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/>
            </a:pPr>
            <a:r>
              <a:rPr kumimoji="0" lang="en-US" sz="1400" b="0" i="0" u="none" strike="noStrike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</a:rPr>
              <a:t>The table below outlines characteristics associated with each type of collaboration</a:t>
            </a:r>
          </a:p>
          <a:p>
            <a:pPr marL="566928" lvl="2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/>
            </a:pPr>
            <a:r>
              <a:rPr kumimoji="0" lang="en-US" sz="1400" b="0" i="0" u="none" strike="noStrike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</a:rPr>
              <a:t>This determination can be challenging and requires specific knowledge regrading what kind of work/service the collaborator expected to provide.</a:t>
            </a:r>
          </a:p>
          <a:p>
            <a:pPr marL="566928" lvl="2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/>
            </a:pPr>
            <a:r>
              <a:rPr kumimoji="0" lang="en-US" sz="1400" b="0" i="0" u="none" strike="noStrike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</a:rPr>
              <a:t>It is helpful to make this determination at the proposal stage as the decision will impact the budget.</a:t>
            </a:r>
          </a:p>
          <a:p>
            <a:pPr marL="566928" marR="0" lvl="2" indent="-18288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Tx/>
              <a:buFont typeface="Calibri" panose="020F0502020204030204" pitchFamily="34" charset="0"/>
              <a:buChar char="◦"/>
              <a:tabLst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</a:endParaRPr>
          </a:p>
          <a:p>
            <a:pPr marL="384048" marR="0" lvl="1" indent="-18288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Tx/>
              <a:buFont typeface="Calibri" panose="020F0502020204030204" pitchFamily="34" charset="0"/>
              <a:buChar char="◦"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BA55AF5-F5A5-5C11-26BF-9D1689134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429000"/>
            <a:ext cx="7019639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01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848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Stewardship of Sponsored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44963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>
                <a:solidFill>
                  <a:schemeClr val="accent1"/>
                </a:solidFill>
              </a:rPr>
              <a:t>University Purchasing Policies </a:t>
            </a:r>
          </a:p>
          <a:p>
            <a:r>
              <a:rPr lang="en-US" dirty="0"/>
              <a:t>The University’s goal for every purchasing transaction is to obtain the best value.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3"/>
              </a:rPr>
              <a:t>University Purchasing Policies</a:t>
            </a:r>
            <a:r>
              <a:rPr lang="en-US" dirty="0"/>
              <a:t> define rules regarding purchases using sponsored funds including when competitive bidding is required.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General policy requires documentation to support the –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basis for the Subrecipient/Consultant/Vendor selection,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justification for a sole source selection or non-competitive purchase, and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basis for the price of the purchase.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accent1"/>
                </a:solidFill>
              </a:rPr>
              <a:t> OMB’s Uniform Guidance, 2 CFR 200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Federal regulations (2 CFR § 200.319) require that procurement transactions, including those engaging expert collaborators, be conducted in a manner providing full and open competition, except in the case where sole or single source (non-competitive) proposals are justifiable. 	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accent1"/>
                </a:solidFill>
              </a:rPr>
              <a:t> All Sole Source Selections Must be Documented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Some purchases can be exempt from the required competitive bidding requirements.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Services from only one source may be used only when one or more of the following circumstances apply: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The item is available only from a single source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An emergency will not permit a delay resulting from a competitive bid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written request is made and approved by the sponsor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After solicitation from a number of sources is complete, competition is determined inadequate</a:t>
            </a:r>
          </a:p>
        </p:txBody>
      </p:sp>
    </p:spTree>
    <p:extLst>
      <p:ext uri="{BB962C8B-B14F-4D97-AF65-F5344CB8AC3E}">
        <p14:creationId xmlns:p14="http://schemas.microsoft.com/office/powerpoint/2010/main" val="3134038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3A664-B88C-5BE0-097B-598458703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533400"/>
            <a:ext cx="7543800" cy="78019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Congratulations on Your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958B6-A46B-6494-511E-52FF64961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Note: the initiation of these arrangements are not automatic upon receiving your award.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To ensure that actions are compliant with SU policy and federal regulations, proper procedures as outlined on the </a:t>
            </a:r>
            <a:r>
              <a:rPr lang="en-US" dirty="0">
                <a:hlinkClick r:id="rId3"/>
              </a:rPr>
              <a:t>OSP website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Formalizing the relationship differs depending on the type of collaborator you are engaging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Subrecipients are the most complex and require a formal subaward agreement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OSP will draft, issue and negotiate the subaward based on authorization from the PI.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Consulting agreements are less complex but also require OSP authorization.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Purchased Services or Vendor agreements are managed by the Purchasing Department.</a:t>
            </a:r>
          </a:p>
        </p:txBody>
      </p:sp>
    </p:spTree>
    <p:extLst>
      <p:ext uri="{BB962C8B-B14F-4D97-AF65-F5344CB8AC3E}">
        <p14:creationId xmlns:p14="http://schemas.microsoft.com/office/powerpoint/2010/main" val="365019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848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Third </a:t>
            </a:r>
            <a:r>
              <a:rPr lang="en-US" sz="3600"/>
              <a:t>Party Engagement Form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65426"/>
            <a:ext cx="7772400" cy="435680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Third-Party Engagement Form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Once an award is received, this form is a required for all types of external collaborations.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The purpose of this form is to document: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600" dirty="0"/>
              <a:t>The Subrecipient/Contractor Determination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600" dirty="0"/>
              <a:t>How and why the Collaborator was chosen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600" dirty="0"/>
              <a:t>Compliance with Purchasing Policies and Federal Regulation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n-US" dirty="0"/>
              <a:t>Purchasing requirements regarding proper competitive bidding is dependent on the amount of funds expected to be paid to your collaborator.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n-US" dirty="0"/>
              <a:t>When competitive bidding is not appropriate, the form provides space to justify: </a:t>
            </a:r>
          </a:p>
          <a:p>
            <a:pPr lvl="5">
              <a:buFont typeface="Wingdings" panose="05000000000000000000" pitchFamily="2" charset="2"/>
              <a:buChar char="§"/>
            </a:pPr>
            <a:r>
              <a:rPr lang="en-US" dirty="0"/>
              <a:t>why the collaborator is uniquely qualified to conduct the work on your project and</a:t>
            </a:r>
          </a:p>
          <a:p>
            <a:pPr lvl="5">
              <a:buFont typeface="Wingdings" panose="05000000000000000000" pitchFamily="2" charset="2"/>
              <a:buChar char="§"/>
            </a:pPr>
            <a:r>
              <a:rPr lang="en-US" dirty="0"/>
              <a:t>the reasonableness of the budget.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3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29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5400" dirty="0"/>
              <a:t>Subrecipients and Subawards</a:t>
            </a:r>
          </a:p>
        </p:txBody>
      </p:sp>
    </p:spTree>
    <p:extLst>
      <p:ext uri="{BB962C8B-B14F-4D97-AF65-F5344CB8AC3E}">
        <p14:creationId xmlns:p14="http://schemas.microsoft.com/office/powerpoint/2010/main" val="44031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Initial Subaward Agreement Setup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45720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800" b="0" i="0" dirty="0">
                <a:solidFill>
                  <a:srgbClr val="000E54"/>
                </a:solidFill>
                <a:effectLst/>
                <a:latin typeface="ShermanSans"/>
              </a:rPr>
              <a:t>The PI submits a</a:t>
            </a:r>
            <a:r>
              <a:rPr lang="en-US" sz="1800" b="1" i="0" dirty="0">
                <a:solidFill>
                  <a:srgbClr val="000E54"/>
                </a:solidFill>
                <a:effectLst/>
                <a:latin typeface="ShermanSans"/>
              </a:rPr>
              <a:t> </a:t>
            </a:r>
            <a:r>
              <a:rPr lang="en-US" sz="1800" b="1" i="0" u="sng" dirty="0">
                <a:solidFill>
                  <a:srgbClr val="000E54"/>
                </a:solidFill>
                <a:effectLst/>
                <a:latin typeface="ShermanSans"/>
                <a:hlinkClick r:id="rId3"/>
              </a:rPr>
              <a:t>Request to Issue a Subaward </a:t>
            </a:r>
            <a:r>
              <a:rPr lang="en-US" sz="1800" b="0" i="0" dirty="0">
                <a:solidFill>
                  <a:srgbClr val="000E54"/>
                </a:solidFill>
                <a:effectLst/>
                <a:latin typeface="ShermanSans"/>
              </a:rPr>
              <a:t>form to OSP.  This document triggers the process of: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E54"/>
                </a:solidFill>
                <a:effectLst/>
                <a:latin typeface="ShermanSans"/>
              </a:rPr>
              <a:t>Performing a Subrecipient risk assessment informing the terms of the subaward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E54"/>
                </a:solidFill>
                <a:latin typeface="ShermanSans"/>
              </a:rPr>
              <a:t>Providing input into the requirements of the subaward</a:t>
            </a:r>
            <a:r>
              <a:rPr lang="en-US" sz="1600" b="0" i="0" dirty="0">
                <a:solidFill>
                  <a:srgbClr val="000E54"/>
                </a:solidFill>
                <a:effectLst/>
                <a:latin typeface="ShermanSans"/>
              </a:rPr>
              <a:t> agreement; i. e. cost sharing, use of human and animal subjects, when the work is to begin and end, who are the is acting as the subrecipient PI, how much will be obligated…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E54"/>
                </a:solidFill>
                <a:effectLst/>
                <a:latin typeface="ShermanSans"/>
              </a:rPr>
              <a:t>In addition, it must include:</a:t>
            </a:r>
          </a:p>
          <a:p>
            <a:pPr marL="982980" lvl="2" indent="-342900">
              <a:buFont typeface="Arial" panose="020B0604020202020204" pitchFamily="34" charset="0"/>
              <a:buChar char="•"/>
            </a:pPr>
            <a:r>
              <a:rPr lang="en-US" b="1" i="0" u="sng" dirty="0">
                <a:solidFill>
                  <a:srgbClr val="000E54"/>
                </a:solidFill>
                <a:effectLst/>
                <a:latin typeface="ShermanSans"/>
                <a:hlinkClick r:id="rId4"/>
              </a:rPr>
              <a:t>Third-Party Engagement Form</a:t>
            </a:r>
            <a:endParaRPr lang="en-US" b="1" i="0" u="sng" dirty="0">
              <a:solidFill>
                <a:srgbClr val="000E54"/>
              </a:solidFill>
              <a:effectLst/>
              <a:latin typeface="ShermanSans"/>
            </a:endParaRPr>
          </a:p>
          <a:p>
            <a:pPr marL="982980" lvl="2" indent="-34290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E54"/>
                </a:solidFill>
                <a:effectLst/>
                <a:latin typeface="ShermanSans"/>
              </a:rPr>
              <a:t>Statement of Work</a:t>
            </a:r>
          </a:p>
          <a:p>
            <a:pPr marL="1108710" lvl="3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E54"/>
                </a:solidFill>
                <a:latin typeface="ShermanSans"/>
              </a:rPr>
              <a:t>Describing the work to be performed by the Subrecipient</a:t>
            </a:r>
          </a:p>
          <a:p>
            <a:pPr marL="982980" lvl="2" indent="-34290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E54"/>
                </a:solidFill>
                <a:effectLst/>
                <a:latin typeface="ShermanSans"/>
              </a:rPr>
              <a:t>Budget/Narrative</a:t>
            </a:r>
          </a:p>
          <a:p>
            <a:pPr marL="1108710" lvl="3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E54"/>
                </a:solidFill>
                <a:latin typeface="ShermanSans"/>
              </a:rPr>
              <a:t>Describing the costs associated with the Subrecipient SOW</a:t>
            </a:r>
          </a:p>
          <a:p>
            <a:pPr marL="982980" lvl="2" indent="-342900">
              <a:buFont typeface="Arial" panose="020B0604020202020204" pitchFamily="34" charset="0"/>
              <a:buChar char="•"/>
            </a:pPr>
            <a:r>
              <a:rPr lang="en-US" b="1" i="0" u="sng" dirty="0">
                <a:solidFill>
                  <a:srgbClr val="000E54"/>
                </a:solidFill>
                <a:effectLst/>
                <a:latin typeface="ShermanSans"/>
                <a:hlinkClick r:id="rId5"/>
              </a:rPr>
              <a:t>Current Contact Information</a:t>
            </a:r>
            <a:endParaRPr lang="en-US" b="1" i="0" u="sng" dirty="0">
              <a:solidFill>
                <a:srgbClr val="000E54"/>
              </a:solidFill>
              <a:effectLst/>
              <a:latin typeface="Sherman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E54"/>
                </a:solidFill>
                <a:effectLst/>
                <a:latin typeface="ShermanSans"/>
              </a:rPr>
              <a:t>When these documents are complete, OSP will draft, negotiate and execute the subaward agreement formalizing the relationship.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E54"/>
                </a:solidFill>
                <a:effectLst/>
                <a:latin typeface="ShermanSans"/>
              </a:rPr>
              <a:t>Subaward agreements determine the rules for managing your collaborator.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b="0" i="0" u="sng" dirty="0">
              <a:solidFill>
                <a:srgbClr val="000E54"/>
              </a:solidFill>
              <a:effectLst/>
              <a:latin typeface="ShermanSans"/>
            </a:endParaRPr>
          </a:p>
        </p:txBody>
      </p:sp>
    </p:spTree>
    <p:extLst>
      <p:ext uri="{BB962C8B-B14F-4D97-AF65-F5344CB8AC3E}">
        <p14:creationId xmlns:p14="http://schemas.microsoft.com/office/powerpoint/2010/main" val="33340942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1656</TotalTime>
  <Words>1420</Words>
  <Application>Microsoft Office PowerPoint</Application>
  <PresentationFormat>On-screen Show (4:3)</PresentationFormat>
  <Paragraphs>181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ShermanSans</vt:lpstr>
      <vt:lpstr>Wingdings</vt:lpstr>
      <vt:lpstr>Retrospect</vt:lpstr>
      <vt:lpstr>Working with Subrecipients, Consultants, and Vendors</vt:lpstr>
      <vt:lpstr>Collaborating with External Parties</vt:lpstr>
      <vt:lpstr>Proposal Development</vt:lpstr>
      <vt:lpstr>Types of Collaborators</vt:lpstr>
      <vt:lpstr>Stewardship of Sponsored Funds</vt:lpstr>
      <vt:lpstr>Congratulations on Your Award</vt:lpstr>
      <vt:lpstr>Third Party Engagement Form</vt:lpstr>
      <vt:lpstr>Subrecipients and Subawards</vt:lpstr>
      <vt:lpstr>Initial Subaward Agreement Setup</vt:lpstr>
      <vt:lpstr>Subaward Agreement</vt:lpstr>
      <vt:lpstr>Subrecipient Monitoring</vt:lpstr>
      <vt:lpstr>Subaward Management</vt:lpstr>
      <vt:lpstr>Subaward Management</vt:lpstr>
      <vt:lpstr>Subaward Closeout</vt:lpstr>
      <vt:lpstr>Contractors</vt:lpstr>
      <vt:lpstr>Engaging a Consultant</vt:lpstr>
      <vt:lpstr>Consulting Agreement</vt:lpstr>
      <vt:lpstr>Engaging a Vendor</vt:lpstr>
      <vt:lpstr>Questions?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V. Kaley-Heyn</dc:creator>
  <cp:lastModifiedBy>Cassandra A Ellis</cp:lastModifiedBy>
  <cp:revision>85</cp:revision>
  <cp:lastPrinted>2023-10-17T15:49:57Z</cp:lastPrinted>
  <dcterms:created xsi:type="dcterms:W3CDTF">2011-01-21T17:53:03Z</dcterms:created>
  <dcterms:modified xsi:type="dcterms:W3CDTF">2023-10-25T16:46:10Z</dcterms:modified>
</cp:coreProperties>
</file>