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2" r:id="rId5"/>
    <p:sldId id="267" r:id="rId6"/>
    <p:sldId id="283" r:id="rId7"/>
    <p:sldId id="284" r:id="rId8"/>
    <p:sldId id="268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75" r:id="rId21"/>
  </p:sldIdLst>
  <p:sldSz cx="12188825" cy="6858000"/>
  <p:notesSz cx="7099300" cy="10234613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F8A46"/>
    <a:srgbClr val="000000"/>
    <a:srgbClr val="ADB3B8"/>
    <a:srgbClr val="707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77" autoAdjust="0"/>
    <p:restoredTop sz="96357" autoAdjust="0"/>
  </p:normalViewPr>
  <p:slideViewPr>
    <p:cSldViewPr snapToGrid="0" showGuides="1">
      <p:cViewPr varScale="1">
        <p:scale>
          <a:sx n="108" d="100"/>
          <a:sy n="108" d="100"/>
        </p:scale>
        <p:origin x="11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749593009734532E-2"/>
          <c:y val="0.21530054644808744"/>
          <c:w val="0.91406053357254391"/>
          <c:h val="0.69357281159527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FY 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Sheet1!$A$7:$A$12</c:f>
              <c:strCache>
                <c:ptCount val="6"/>
                <c:pt idx="0">
                  <c:v>Federal (non-CARES Act)</c:v>
                </c:pt>
                <c:pt idx="1">
                  <c:v>New York State</c:v>
                </c:pt>
                <c:pt idx="2">
                  <c:v>Other State/Governmental</c:v>
                </c:pt>
                <c:pt idx="3">
                  <c:v>Foundations &amp; Non-Profit Organizations</c:v>
                </c:pt>
                <c:pt idx="4">
                  <c:v>Corporations</c:v>
                </c:pt>
                <c:pt idx="5">
                  <c:v>All Other</c:v>
                </c:pt>
              </c:strCache>
            </c:strRef>
          </c:cat>
          <c:val>
            <c:numRef>
              <c:f>Sheet1!$B$7:$B$12</c:f>
            </c:numRef>
          </c:val>
          <c:extLst>
            <c:ext xmlns:c16="http://schemas.microsoft.com/office/drawing/2014/chart" uri="{C3380CC4-5D6E-409C-BE32-E72D297353CC}">
              <c16:uniqueId val="{00000000-6DD6-42AA-A623-97FF77FC9A52}"/>
            </c:ext>
          </c:extLst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FY 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Sheet1!$A$7:$A$12</c:f>
              <c:strCache>
                <c:ptCount val="6"/>
                <c:pt idx="0">
                  <c:v>Federal (non-CARES Act)</c:v>
                </c:pt>
                <c:pt idx="1">
                  <c:v>New York State</c:v>
                </c:pt>
                <c:pt idx="2">
                  <c:v>Other State/Governmental</c:v>
                </c:pt>
                <c:pt idx="3">
                  <c:v>Foundations &amp; Non-Profit Organizations</c:v>
                </c:pt>
                <c:pt idx="4">
                  <c:v>Corporations</c:v>
                </c:pt>
                <c:pt idx="5">
                  <c:v>All Other</c:v>
                </c:pt>
              </c:strCache>
            </c:strRef>
          </c:cat>
          <c:val>
            <c:numRef>
              <c:f>Sheet1!$C$7:$C$12</c:f>
            </c:numRef>
          </c:val>
          <c:extLst>
            <c:ext xmlns:c16="http://schemas.microsoft.com/office/drawing/2014/chart" uri="{C3380CC4-5D6E-409C-BE32-E72D297353CC}">
              <c16:uniqueId val="{00000001-6DD6-42AA-A623-97FF77FC9A52}"/>
            </c:ext>
          </c:extLst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FY 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Sheet1!$A$7:$A$12</c:f>
              <c:strCache>
                <c:ptCount val="6"/>
                <c:pt idx="0">
                  <c:v>Federal (non-CARES Act)</c:v>
                </c:pt>
                <c:pt idx="1">
                  <c:v>New York State</c:v>
                </c:pt>
                <c:pt idx="2">
                  <c:v>Other State/Governmental</c:v>
                </c:pt>
                <c:pt idx="3">
                  <c:v>Foundations &amp; Non-Profit Organizations</c:v>
                </c:pt>
                <c:pt idx="4">
                  <c:v>Corporations</c:v>
                </c:pt>
                <c:pt idx="5">
                  <c:v>All Other</c:v>
                </c:pt>
              </c:strCache>
            </c:strRef>
          </c:cat>
          <c:val>
            <c:numRef>
              <c:f>Sheet1!$D$7:$D$12</c:f>
            </c:numRef>
          </c:val>
          <c:extLst>
            <c:ext xmlns:c16="http://schemas.microsoft.com/office/drawing/2014/chart" uri="{C3380CC4-5D6E-409C-BE32-E72D297353CC}">
              <c16:uniqueId val="{00000002-6DD6-42AA-A623-97FF77FC9A52}"/>
            </c:ext>
          </c:extLst>
        </c:ser>
        <c:ser>
          <c:idx val="3"/>
          <c:order val="3"/>
          <c:tx>
            <c:strRef>
              <c:f>Sheet1!$E$6</c:f>
              <c:strCache>
                <c:ptCount val="1"/>
                <c:pt idx="0">
                  <c:v>FY 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Sheet1!$A$7:$A$12</c:f>
              <c:strCache>
                <c:ptCount val="6"/>
                <c:pt idx="0">
                  <c:v>Federal (non-CARES Act)</c:v>
                </c:pt>
                <c:pt idx="1">
                  <c:v>New York State</c:v>
                </c:pt>
                <c:pt idx="2">
                  <c:v>Other State/Governmental</c:v>
                </c:pt>
                <c:pt idx="3">
                  <c:v>Foundations &amp; Non-Profit Organizations</c:v>
                </c:pt>
                <c:pt idx="4">
                  <c:v>Corporations</c:v>
                </c:pt>
                <c:pt idx="5">
                  <c:v>All Other</c:v>
                </c:pt>
              </c:strCache>
            </c:strRef>
          </c:cat>
          <c:val>
            <c:numRef>
              <c:f>Sheet1!$E$7:$E$12</c:f>
            </c:numRef>
          </c:val>
          <c:extLst>
            <c:ext xmlns:c16="http://schemas.microsoft.com/office/drawing/2014/chart" uri="{C3380CC4-5D6E-409C-BE32-E72D297353CC}">
              <c16:uniqueId val="{00000003-6DD6-42AA-A623-97FF77FC9A52}"/>
            </c:ext>
          </c:extLst>
        </c:ser>
        <c:ser>
          <c:idx val="4"/>
          <c:order val="4"/>
          <c:tx>
            <c:strRef>
              <c:f>Sheet1!$F$6</c:f>
              <c:strCache>
                <c:ptCount val="1"/>
                <c:pt idx="0">
                  <c:v>FY 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50.57%/</a:t>
                    </a:r>
                    <a:fld id="{4E5D5FC2-8D7D-4661-B3B8-19177F8FD13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DD6-42AA-A623-97FF77FC9A5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15.62%/</a:t>
                    </a:r>
                    <a:fld id="{14A1417F-2BAB-4F4B-8B15-8A6C825A1E8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D6-42AA-A623-97FF77FC9A5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12.33%/</a:t>
                    </a:r>
                    <a:fld id="{9FE54F4A-D440-444C-96FB-53D44F74684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DD6-42AA-A623-97FF77FC9A5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7.44%/</a:t>
                    </a:r>
                    <a:fld id="{B59730C8-07F7-4CA9-AD45-D699D17C3D4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DD6-42AA-A623-97FF77FC9A5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8.95%/</a:t>
                    </a:r>
                    <a:fld id="{550F983C-C64F-4895-83D0-1B3835B6A4E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DD6-42AA-A623-97FF77FC9A5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1.14%/</a:t>
                    </a:r>
                    <a:fld id="{D206A3BF-8E4E-46DD-9DCD-01B33A5502C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DD6-42AA-A623-97FF77FC9A52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Federal (non-CARES Act)</c:v>
                </c:pt>
                <c:pt idx="1">
                  <c:v>New York State</c:v>
                </c:pt>
                <c:pt idx="2">
                  <c:v>Other State/Governmental</c:v>
                </c:pt>
                <c:pt idx="3">
                  <c:v>Foundations &amp; Non-Profit Organizations</c:v>
                </c:pt>
                <c:pt idx="4">
                  <c:v>Corporations</c:v>
                </c:pt>
                <c:pt idx="5">
                  <c:v>All Other</c:v>
                </c:pt>
              </c:strCache>
            </c:strRef>
          </c:cat>
          <c:val>
            <c:numRef>
              <c:f>Sheet1!$F$7:$F$12</c:f>
            </c:numRef>
          </c:val>
          <c:extLst>
            <c:ext xmlns:c16="http://schemas.microsoft.com/office/drawing/2014/chart" uri="{C3380CC4-5D6E-409C-BE32-E72D297353CC}">
              <c16:uniqueId val="{0000000A-6DD6-42AA-A623-97FF77FC9A52}"/>
            </c:ext>
          </c:extLst>
        </c:ser>
        <c:ser>
          <c:idx val="5"/>
          <c:order val="5"/>
          <c:tx>
            <c:strRef>
              <c:f>Sheet1!$G$6</c:f>
              <c:strCache>
                <c:ptCount val="1"/>
                <c:pt idx="0">
                  <c:v>FY23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61.74%/$</a:t>
                    </a:r>
                    <a:fld id="{359D15BD-564B-47DB-8F8B-44108577230A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E5-4C25-A9EB-C8A3E4DACC3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10.16%/$</a:t>
                    </a:r>
                    <a:fld id="{2A06941B-528C-41F7-B28F-B4ADAF7C5D4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E5-4C25-A9EB-C8A3E4DACC3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1.87%/$</a:t>
                    </a:r>
                    <a:fld id="{82915221-EEAA-4336-9A70-58D8BF5225C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E5-4C25-A9EB-C8A3E4DACC3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10.26%/$</a:t>
                    </a:r>
                    <a:fld id="{862D58B4-FFE5-4AB7-A90E-6B143C1766A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E5-4C25-A9EB-C8A3E4DACC3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7.30%/$</a:t>
                    </a:r>
                    <a:fld id="{AA299544-4B1C-44DF-AF2A-D64667717A10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E5-4C25-A9EB-C8A3E4DACC3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1.27%/$</a:t>
                    </a:r>
                    <a:fld id="{7D22F36A-D90A-4EA1-B976-D7419280AC80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E5-4C25-A9EB-C8A3E4DACC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Federal (non-CARES Act)</c:v>
                </c:pt>
                <c:pt idx="1">
                  <c:v>New York State</c:v>
                </c:pt>
                <c:pt idx="2">
                  <c:v>Other State/Governmental</c:v>
                </c:pt>
                <c:pt idx="3">
                  <c:v>Foundations &amp; Non-Profit Organizations</c:v>
                </c:pt>
                <c:pt idx="4">
                  <c:v>Corporations</c:v>
                </c:pt>
                <c:pt idx="5">
                  <c:v>All Other</c:v>
                </c:pt>
              </c:strCache>
            </c:strRef>
          </c:cat>
          <c:val>
            <c:numRef>
              <c:f>Sheet1!$G$7:$G$12</c:f>
              <c:numCache>
                <c:formatCode>0.00</c:formatCode>
                <c:ptCount val="6"/>
                <c:pt idx="0" formatCode="#,##0.00">
                  <c:v>62.64</c:v>
                </c:pt>
                <c:pt idx="1">
                  <c:v>10.199999999999999</c:v>
                </c:pt>
                <c:pt idx="2">
                  <c:v>2.0299999999999998</c:v>
                </c:pt>
                <c:pt idx="3">
                  <c:v>10.45</c:v>
                </c:pt>
                <c:pt idx="4">
                  <c:v>7.43</c:v>
                </c:pt>
                <c:pt idx="5">
                  <c:v>1.27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5-4C25-A9EB-C8A3E4DAC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4"/>
        <c:overlap val="-100"/>
        <c:axId val="1999495103"/>
        <c:axId val="1999489695"/>
      </c:barChart>
      <c:catAx>
        <c:axId val="1999495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489695"/>
        <c:crosses val="autoZero"/>
        <c:auto val="1"/>
        <c:lblAlgn val="ctr"/>
        <c:lblOffset val="100"/>
        <c:noMultiLvlLbl val="0"/>
      </c:catAx>
      <c:valAx>
        <c:axId val="199948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495103"/>
        <c:crosses val="autoZero"/>
        <c:crossBetween val="between"/>
      </c:valAx>
      <c:spPr>
        <a:pattFill prst="ltDnDiag">
          <a:fgClr>
            <a:schemeClr val="bg1">
              <a:lumMod val="85000"/>
            </a:schemeClr>
          </a:fgClr>
          <a:bgClr>
            <a:schemeClr val="bg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9088EAF-6ECA-4616-85EF-35AA19C641F3}" type="datetimeFigureOut">
              <a:rPr lang="en-US"/>
              <a:t>10/25/2023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ABD2D7A-D230-4F91-BD59-0A39C2703BA8}" type="datetimeFigureOut">
              <a:rPr lang="en-US"/>
              <a:t>10/25/2023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67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2382560"/>
            <a:ext cx="845593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Title Slides</a:t>
            </a:r>
          </a:p>
        </p:txBody>
      </p:sp>
    </p:spTree>
    <p:extLst>
      <p:ext uri="{BB962C8B-B14F-4D97-AF65-F5344CB8AC3E}">
        <p14:creationId xmlns:p14="http://schemas.microsoft.com/office/powerpoint/2010/main" val="212908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3_pictur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0" y="3914775"/>
            <a:ext cx="6705599" cy="144469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0" y="5508451"/>
            <a:ext cx="6705599" cy="47642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  <a:endParaRPr dirty="0"/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88825" cy="3581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34766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4_picture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ection Title&#10;">
            <a:extLst>
              <a:ext uri="{FF2B5EF4-FFF2-40B4-BE49-F238E27FC236}">
                <a16:creationId xmlns:a16="http://schemas.microsoft.com/office/drawing/2014/main" id="{DFF1E99D-67CF-469D-B644-22052A0EA7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900" y="3914775"/>
            <a:ext cx="6705599" cy="144469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7" name="Subtitle" descr="Section Subtitle&#10;">
            <a:extLst>
              <a:ext uri="{FF2B5EF4-FFF2-40B4-BE49-F238E27FC236}">
                <a16:creationId xmlns:a16="http://schemas.microsoft.com/office/drawing/2014/main" id="{08396D1E-B9A1-49F8-9FE3-4A64B69719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900" y="5508451"/>
            <a:ext cx="6705599" cy="47642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  <a:endParaRPr dirty="0"/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88825" cy="35814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9292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365125" y="1382286"/>
            <a:ext cx="114585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Content </a:t>
            </a:r>
            <a:b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38696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35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775" y="675774"/>
            <a:ext cx="5013325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438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775" y="675774"/>
            <a:ext cx="5013325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  <p:sp>
        <p:nvSpPr>
          <p:cNvPr id="5" name="Text Placeholder 4" descr="Content Placeholder">
            <a:extLst>
              <a:ext uri="{FF2B5EF4-FFF2-40B4-BE49-F238E27FC236}">
                <a16:creationId xmlns:a16="http://schemas.microsoft.com/office/drawing/2014/main" id="{C6D5AA89-117F-4BA5-B58F-05002803D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1916112"/>
            <a:ext cx="10744199" cy="4068763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055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1074420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A82CEF22-E654-4B2B-8C63-313F5DCEB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195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61E8A6F0-77EA-4D15-85B4-AFBFA8487A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Content placeholder" descr="Content Placeholder&#10;">
            <a:extLst>
              <a:ext uri="{FF2B5EF4-FFF2-40B4-BE49-F238E27FC236}">
                <a16:creationId xmlns:a16="http://schemas.microsoft.com/office/drawing/2014/main" id="{5191CFAE-2F45-434B-BE1D-FB60435CCD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27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Table Placeholder 4" descr="Table Placeholder">
            <a:extLst>
              <a:ext uri="{FF2B5EF4-FFF2-40B4-BE49-F238E27FC236}">
                <a16:creationId xmlns:a16="http://schemas.microsoft.com/office/drawing/2014/main" id="{D2E2A7A3-8339-46A1-91FC-E5CEBE49D885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30250" y="1916114"/>
            <a:ext cx="10737850" cy="4068762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table</a:t>
            </a:r>
          </a:p>
        </p:txBody>
      </p:sp>
    </p:spTree>
    <p:extLst>
      <p:ext uri="{BB962C8B-B14F-4D97-AF65-F5344CB8AC3E}">
        <p14:creationId xmlns:p14="http://schemas.microsoft.com/office/powerpoint/2010/main" val="97052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hart Placeholder 2" descr="Chart Placeholder">
            <a:extLst>
              <a:ext uri="{FF2B5EF4-FFF2-40B4-BE49-F238E27FC236}">
                <a16:creationId xmlns:a16="http://schemas.microsoft.com/office/drawing/2014/main" id="{DD1700E8-F77C-4D8A-A3A0-DDA2761C8BD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730250" y="1916114"/>
            <a:ext cx="10737850" cy="4068762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chart</a:t>
            </a:r>
          </a:p>
        </p:txBody>
      </p:sp>
    </p:spTree>
    <p:extLst>
      <p:ext uri="{BB962C8B-B14F-4D97-AF65-F5344CB8AC3E}">
        <p14:creationId xmlns:p14="http://schemas.microsoft.com/office/powerpoint/2010/main" val="147921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box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/>
            </a:lvl1pPr>
            <a:lvl2pPr>
              <a:lnSpc>
                <a:spcPct val="110000"/>
              </a:lnSpc>
              <a:spcAft>
                <a:spcPts val="600"/>
              </a:spcAft>
              <a:defRPr/>
            </a:lvl2pPr>
            <a:lvl3pPr>
              <a:lnSpc>
                <a:spcPct val="110000"/>
              </a:lnSpc>
              <a:spcAft>
                <a:spcPts val="600"/>
              </a:spcAft>
              <a:defRPr/>
            </a:lvl3pPr>
            <a:lvl4pPr>
              <a:lnSpc>
                <a:spcPct val="110000"/>
              </a:lnSpc>
              <a:spcAft>
                <a:spcPts val="600"/>
              </a:spcAft>
              <a:defRPr/>
            </a:lvl4pPr>
            <a:lvl5pPr>
              <a:lnSpc>
                <a:spcPct val="110000"/>
              </a:lnSpc>
              <a:spcAft>
                <a:spcPts val="6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12188825" cy="4941887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213975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box&#10;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600"/>
              </a:spcAft>
              <a:defRPr/>
            </a:lvl1pPr>
            <a:lvl2pPr>
              <a:lnSpc>
                <a:spcPct val="110000"/>
              </a:lnSpc>
              <a:spcAft>
                <a:spcPts val="600"/>
              </a:spcAft>
              <a:defRPr/>
            </a:lvl2pPr>
            <a:lvl3pPr>
              <a:lnSpc>
                <a:spcPct val="110000"/>
              </a:lnSpc>
              <a:spcAft>
                <a:spcPts val="600"/>
              </a:spcAft>
              <a:defRPr/>
            </a:lvl3pPr>
            <a:lvl4pPr>
              <a:lnSpc>
                <a:spcPct val="110000"/>
              </a:lnSpc>
              <a:spcAft>
                <a:spcPts val="600"/>
              </a:spcAft>
              <a:defRPr/>
            </a:lvl4pPr>
            <a:lvl5pPr>
              <a:lnSpc>
                <a:spcPct val="110000"/>
              </a:lnSpc>
              <a:spcAft>
                <a:spcPts val="6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12188825" cy="4941887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5" name="Subtitle" descr="Subtitle&#10;">
            <a:extLst>
              <a:ext uri="{FF2B5EF4-FFF2-40B4-BE49-F238E27FC236}">
                <a16:creationId xmlns:a16="http://schemas.microsoft.com/office/drawing/2014/main" id="{7053DF7E-B2F5-4013-BA5D-1CA507C913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858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501015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&#10;"/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06977" cy="4068762"/>
          </a:xfrm>
        </p:spPr>
        <p:txBody>
          <a:bodyPr/>
          <a:lstStyle>
            <a:lvl1pPr>
              <a:lnSpc>
                <a:spcPct val="110000"/>
              </a:lnSpc>
              <a:spcAft>
                <a:spcPts val="1200"/>
              </a:spcAft>
              <a:defRPr/>
            </a:lvl1pPr>
            <a:lvl2pPr>
              <a:lnSpc>
                <a:spcPct val="110000"/>
              </a:lnSpc>
              <a:spcAft>
                <a:spcPts val="1200"/>
              </a:spcAft>
              <a:defRPr/>
            </a:lvl2pPr>
            <a:lvl3pPr>
              <a:lnSpc>
                <a:spcPct val="110000"/>
              </a:lnSpc>
              <a:spcAft>
                <a:spcPts val="1200"/>
              </a:spcAft>
              <a:defRPr/>
            </a:lvl3pPr>
            <a:lvl4pPr>
              <a:lnSpc>
                <a:spcPct val="110000"/>
              </a:lnSpc>
              <a:spcAft>
                <a:spcPts val="1200"/>
              </a:spcAft>
              <a:defRPr/>
            </a:lvl4pPr>
            <a:lvl5pPr>
              <a:lnSpc>
                <a:spcPct val="110000"/>
              </a:lnSpc>
              <a:spcAft>
                <a:spcPts val="1200"/>
              </a:spcAft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54776" y="723900"/>
            <a:ext cx="5010150" cy="526097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419254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old Statement&#10;"/>
          <p:cNvSpPr>
            <a:spLocks noGrp="1"/>
          </p:cNvSpPr>
          <p:nvPr>
            <p:ph type="title" hasCustomPrompt="1"/>
          </p:nvPr>
        </p:nvSpPr>
        <p:spPr>
          <a:xfrm>
            <a:off x="723900" y="1916113"/>
            <a:ext cx="10744200" cy="19510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Bold Statement</a:t>
            </a:r>
            <a:endParaRPr dirty="0"/>
          </a:p>
        </p:txBody>
      </p:sp>
      <p:sp>
        <p:nvSpPr>
          <p:cNvPr id="6" name="Text Placeholder 5" descr="Additional Content">
            <a:extLst>
              <a:ext uri="{FF2B5EF4-FFF2-40B4-BE49-F238E27FC236}">
                <a16:creationId xmlns:a16="http://schemas.microsoft.com/office/drawing/2014/main" id="{4AB7D231-FA9B-44CD-AC11-146902774C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3905249"/>
            <a:ext cx="10744200" cy="1247775"/>
          </a:xfrm>
        </p:spPr>
        <p:txBody>
          <a:bodyPr/>
          <a:lstStyle>
            <a:lvl1pPr marL="0" indent="0"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825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82E00563-FB9A-4F46-BEA1-19BACDAE93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3" name="Content Placeholder" descr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730250" y="1905000"/>
            <a:ext cx="5003800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" descr="Content Placeholder 2&#10;"/>
          <p:cNvSpPr>
            <a:spLocks noGrp="1"/>
          </p:cNvSpPr>
          <p:nvPr>
            <p:ph sz="half" idx="2" hasCustomPrompt="1"/>
          </p:nvPr>
        </p:nvSpPr>
        <p:spPr>
          <a:xfrm>
            <a:off x="6454776" y="1905000"/>
            <a:ext cx="5013324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002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" descr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730250" y="1905000"/>
            <a:ext cx="5003800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" descr="Content Placeholder 2&#10;"/>
          <p:cNvSpPr>
            <a:spLocks noGrp="1"/>
          </p:cNvSpPr>
          <p:nvPr>
            <p:ph sz="half" idx="2" hasCustomPrompt="1"/>
          </p:nvPr>
        </p:nvSpPr>
        <p:spPr>
          <a:xfrm>
            <a:off x="6454776" y="1905000"/>
            <a:ext cx="5013324" cy="4079875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" descr="Content Placeholder 1&#10;"/>
          <p:cNvSpPr>
            <a:spLocks noGrp="1"/>
          </p:cNvSpPr>
          <p:nvPr>
            <p:ph sz="half" idx="2" hasCustomPrompt="1"/>
          </p:nvPr>
        </p:nvSpPr>
        <p:spPr>
          <a:xfrm>
            <a:off x="723900" y="2435291"/>
            <a:ext cx="5010150" cy="354958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" descr="Content Placeholder 2&#10;"/>
          <p:cNvSpPr>
            <a:spLocks noGrp="1"/>
          </p:cNvSpPr>
          <p:nvPr>
            <p:ph sz="quarter" idx="4" hasCustomPrompt="1"/>
          </p:nvPr>
        </p:nvSpPr>
        <p:spPr>
          <a:xfrm>
            <a:off x="6454774" y="2435290"/>
            <a:ext cx="5013325" cy="3549585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" descr="Content Placeholder 1&#10;"/>
          <p:cNvSpPr>
            <a:spLocks noGrp="1"/>
          </p:cNvSpPr>
          <p:nvPr>
            <p:ph sz="half" idx="2" hasCustomPrompt="1"/>
          </p:nvPr>
        </p:nvSpPr>
        <p:spPr>
          <a:xfrm>
            <a:off x="723900" y="2435291"/>
            <a:ext cx="5010150" cy="3549584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" descr="Content Placeholder 2&#10;"/>
          <p:cNvSpPr>
            <a:spLocks noGrp="1"/>
          </p:cNvSpPr>
          <p:nvPr>
            <p:ph sz="quarter" idx="4" hasCustomPrompt="1"/>
          </p:nvPr>
        </p:nvSpPr>
        <p:spPr>
          <a:xfrm>
            <a:off x="6454774" y="2435290"/>
            <a:ext cx="5013325" cy="3549585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 sz="1800"/>
            </a:lvl1pPr>
            <a:lvl2pPr>
              <a:lnSpc>
                <a:spcPct val="110000"/>
              </a:lnSpc>
              <a:spcAft>
                <a:spcPts val="1200"/>
              </a:spcAft>
              <a:defRPr sz="1800"/>
            </a:lvl2pPr>
            <a:lvl3pPr>
              <a:lnSpc>
                <a:spcPct val="110000"/>
              </a:lnSpc>
              <a:spcAft>
                <a:spcPts val="1200"/>
              </a:spcAft>
              <a:defRPr sz="1800"/>
            </a:lvl3pPr>
            <a:lvl4pPr>
              <a:lnSpc>
                <a:spcPct val="110000"/>
              </a:lnSpc>
              <a:spcAft>
                <a:spcPts val="1200"/>
              </a:spcAft>
              <a:defRPr sz="1800"/>
            </a:lvl4pPr>
            <a:lvl5pPr>
              <a:lnSpc>
                <a:spcPct val="110000"/>
              </a:lnSpc>
              <a:spcAft>
                <a:spcPts val="12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FCB64F9A-C0D8-48D0-86F8-4780E21B2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12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2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"/>
          <p:cNvSpPr>
            <a:spLocks noGrp="1"/>
          </p:cNvSpPr>
          <p:nvPr>
            <p:ph type="ctrTitle" hasCustomPrompt="1"/>
          </p:nvPr>
        </p:nvSpPr>
        <p:spPr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7963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1382286"/>
            <a:ext cx="121888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Content Slides (Text Only)</a:t>
            </a:r>
          </a:p>
        </p:txBody>
      </p:sp>
    </p:spTree>
    <p:extLst>
      <p:ext uri="{BB962C8B-B14F-4D97-AF65-F5344CB8AC3E}">
        <p14:creationId xmlns:p14="http://schemas.microsoft.com/office/powerpoint/2010/main" val="981609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 &amp;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&#10;"/>
          <p:cNvSpPr>
            <a:spLocks noGrp="1"/>
          </p:cNvSpPr>
          <p:nvPr>
            <p:ph type="title" hasCustomPrompt="1"/>
          </p:nvPr>
        </p:nvSpPr>
        <p:spPr>
          <a:xfrm>
            <a:off x="723901" y="675776"/>
            <a:ext cx="5010150" cy="87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4" name="Text Placeholder 3" descr="Comment Box">
            <a:extLst>
              <a:ext uri="{FF2B5EF4-FFF2-40B4-BE49-F238E27FC236}">
                <a16:creationId xmlns:a16="http://schemas.microsoft.com/office/drawing/2014/main" id="{D7AC9930-AA5E-41CE-B6C7-66556E1B9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4775" y="675774"/>
            <a:ext cx="5013325" cy="876799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Comment box</a:t>
            </a:r>
            <a:endParaRPr lang="en-GB" dirty="0"/>
          </a:p>
        </p:txBody>
      </p:sp>
      <p:sp>
        <p:nvSpPr>
          <p:cNvPr id="5" name="Text Placeholder 4" descr="Text Placeholder">
            <a:extLst>
              <a:ext uri="{FF2B5EF4-FFF2-40B4-BE49-F238E27FC236}">
                <a16:creationId xmlns:a16="http://schemas.microsoft.com/office/drawing/2014/main" id="{C6D5AA89-117F-4BA5-B58F-05002803D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1916112"/>
            <a:ext cx="10744199" cy="4068763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0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0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</a:lstStyle>
          <a:p>
            <a:pPr lvl="0"/>
            <a:r>
              <a:rPr lang="en-US" dirty="0"/>
              <a:t>Body copy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340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9CC5A1F3-5310-4A74-887D-8FE516307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61E8A6F0-77EA-4D15-85B4-AFBFA8487A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4" name="Content placeholder" descr="Text Placeholder&#10;">
            <a:extLst>
              <a:ext uri="{FF2B5EF4-FFF2-40B4-BE49-F238E27FC236}">
                <a16:creationId xmlns:a16="http://schemas.microsoft.com/office/drawing/2014/main" id="{5191CFAE-2F45-434B-BE1D-FB60435CCD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921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Content placeholder" descr="Content Placeholder&#10;">
            <a:extLst>
              <a:ext uri="{FF2B5EF4-FFF2-40B4-BE49-F238E27FC236}">
                <a16:creationId xmlns:a16="http://schemas.microsoft.com/office/drawing/2014/main" id="{815D66EC-DEC5-4A30-BF42-F752F345BA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1074420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124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F0F48FF3-E59F-4EC1-BEF5-6AFE36FED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0" y="675776"/>
            <a:ext cx="5010150" cy="3733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8" name="Picture Placeholder" descr="Picture Placeholder&#10;">
            <a:extLst>
              <a:ext uri="{FF2B5EF4-FFF2-40B4-BE49-F238E27FC236}">
                <a16:creationId xmlns:a16="http://schemas.microsoft.com/office/drawing/2014/main" id="{EA58A51F-9415-47A7-B221-AE111D668D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54776" y="723900"/>
            <a:ext cx="5010150" cy="5260976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  <p:sp>
        <p:nvSpPr>
          <p:cNvPr id="5" name="Content placeholder" descr="Content Placeholder">
            <a:extLst>
              <a:ext uri="{FF2B5EF4-FFF2-40B4-BE49-F238E27FC236}">
                <a16:creationId xmlns:a16="http://schemas.microsoft.com/office/drawing/2014/main" id="{9E79150B-FB83-41F2-8652-BE8B674282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49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525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2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Subtitle" descr="Subtitle&#10;">
            <a:extLst>
              <a:ext uri="{FF2B5EF4-FFF2-40B4-BE49-F238E27FC236}">
                <a16:creationId xmlns:a16="http://schemas.microsoft.com/office/drawing/2014/main" id="{82E00563-FB9A-4F46-BEA1-19BACDAE93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7" name="Content placeholder" descr="Content Placeholder 1&#10;">
            <a:extLst>
              <a:ext uri="{FF2B5EF4-FFF2-40B4-BE49-F238E27FC236}">
                <a16:creationId xmlns:a16="http://schemas.microsoft.com/office/drawing/2014/main" id="{D1469A39-741F-4917-8D7C-21DA0715A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8" name="Content placeholder" descr="Content Placeholder 2&#10;">
            <a:extLst>
              <a:ext uri="{FF2B5EF4-FFF2-40B4-BE49-F238E27FC236}">
                <a16:creationId xmlns:a16="http://schemas.microsoft.com/office/drawing/2014/main" id="{2B668054-5E8D-4925-9642-1F64E75D6BB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67845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 descr="Slide Title">
            <a:extLst>
              <a:ext uri="{FF2B5EF4-FFF2-40B4-BE49-F238E27FC236}">
                <a16:creationId xmlns:a16="http://schemas.microsoft.com/office/drawing/2014/main" id="{F649540C-95A8-498B-8EC3-FB06ABC5A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Content placeholder" descr="Content Placeholder 1&#10;">
            <a:extLst>
              <a:ext uri="{FF2B5EF4-FFF2-40B4-BE49-F238E27FC236}">
                <a16:creationId xmlns:a16="http://schemas.microsoft.com/office/drawing/2014/main" id="{2500CC9D-2588-4F63-8F41-63780F4604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3900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7" name="Content placeholder" descr="Content Placeholder 2&#10;">
            <a:extLst>
              <a:ext uri="{FF2B5EF4-FFF2-40B4-BE49-F238E27FC236}">
                <a16:creationId xmlns:a16="http://schemas.microsoft.com/office/drawing/2014/main" id="{B5B4E6AE-71F2-42FE-827B-F5B9F0694DE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1916114"/>
            <a:ext cx="5010150" cy="406876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151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Title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" descr="Content placeholder 1&#10;">
            <a:extLst>
              <a:ext uri="{FF2B5EF4-FFF2-40B4-BE49-F238E27FC236}">
                <a16:creationId xmlns:a16="http://schemas.microsoft.com/office/drawing/2014/main" id="{2F09B7A3-99DA-4E51-8C3F-FF21E87D39C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23900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9" name="Content placeholder" descr="Content Placeholder 2&#10;">
            <a:extLst>
              <a:ext uri="{FF2B5EF4-FFF2-40B4-BE49-F238E27FC236}">
                <a16:creationId xmlns:a16="http://schemas.microsoft.com/office/drawing/2014/main" id="{466CC21B-A807-410C-9860-1F5A8C41D51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54775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0477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2 Content with Titles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 descr="Slide Title">
            <a:extLst>
              <a:ext uri="{FF2B5EF4-FFF2-40B4-BE49-F238E27FC236}">
                <a16:creationId xmlns:a16="http://schemas.microsoft.com/office/drawing/2014/main" id="{B21F1CF4-2A67-46AF-B211-D25450CB0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" descr="Subtitle 1"/>
          <p:cNvSpPr>
            <a:spLocks noGrp="1"/>
          </p:cNvSpPr>
          <p:nvPr>
            <p:ph type="body" idx="1" hasCustomPrompt="1"/>
          </p:nvPr>
        </p:nvSpPr>
        <p:spPr>
          <a:xfrm>
            <a:off x="723900" y="1905000"/>
            <a:ext cx="5010150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Subtitle" descr="Subtitle 2"/>
          <p:cNvSpPr>
            <a:spLocks noGrp="1"/>
          </p:cNvSpPr>
          <p:nvPr>
            <p:ph type="body" sz="quarter" idx="3" hasCustomPrompt="1"/>
          </p:nvPr>
        </p:nvSpPr>
        <p:spPr>
          <a:xfrm>
            <a:off x="6454774" y="1905000"/>
            <a:ext cx="5013325" cy="37338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 cap="none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Subtitle" descr="Subtitle&#10;">
            <a:extLst>
              <a:ext uri="{FF2B5EF4-FFF2-40B4-BE49-F238E27FC236}">
                <a16:creationId xmlns:a16="http://schemas.microsoft.com/office/drawing/2014/main" id="{FCB64F9A-C0D8-48D0-86F8-4780E21B2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99650"/>
            <a:ext cx="10744200" cy="37338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  <p:sp>
        <p:nvSpPr>
          <p:cNvPr id="11" name="Content placeholder" descr="Content Placeholder 1&#10;">
            <a:extLst>
              <a:ext uri="{FF2B5EF4-FFF2-40B4-BE49-F238E27FC236}">
                <a16:creationId xmlns:a16="http://schemas.microsoft.com/office/drawing/2014/main" id="{7E0DB8AC-8586-45D4-BE22-01411C96A32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3900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  <p:sp>
        <p:nvSpPr>
          <p:cNvPr id="12" name="Content placeholder" descr="Content Placeholder 2&#10;">
            <a:extLst>
              <a:ext uri="{FF2B5EF4-FFF2-40B4-BE49-F238E27FC236}">
                <a16:creationId xmlns:a16="http://schemas.microsoft.com/office/drawing/2014/main" id="{3DF5AF15-C919-4856-A1A6-950AB21215A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54775" y="2435270"/>
            <a:ext cx="5010150" cy="35496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 marL="231775" indent="0">
              <a:lnSpc>
                <a:spcPct val="110000"/>
              </a:lnSpc>
              <a:spcAft>
                <a:spcPts val="600"/>
              </a:spcAft>
              <a:buNone/>
              <a:defRPr/>
            </a:lvl2pPr>
            <a:lvl3pPr marL="463550" indent="0">
              <a:lnSpc>
                <a:spcPct val="110000"/>
              </a:lnSpc>
              <a:spcAft>
                <a:spcPts val="600"/>
              </a:spcAft>
              <a:buNone/>
              <a:defRPr/>
            </a:lvl3pPr>
            <a:lvl4pPr marL="682625" indent="0">
              <a:lnSpc>
                <a:spcPct val="110000"/>
              </a:lnSpc>
              <a:spcAft>
                <a:spcPts val="600"/>
              </a:spcAft>
              <a:buNone/>
              <a:defRPr/>
            </a:lvl4pPr>
            <a:lvl5pPr marL="857250" indent="0">
              <a:lnSpc>
                <a:spcPct val="110000"/>
              </a:lnSpc>
              <a:spcAft>
                <a:spcPts val="600"/>
              </a:spcAft>
              <a:buNone/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Body 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1864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1382286"/>
            <a:ext cx="845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Closing</a:t>
            </a:r>
          </a:p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09248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 bwMode="black">
          <a:xfrm>
            <a:off x="723900" y="1916112"/>
            <a:ext cx="5730875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23900" y="5021982"/>
            <a:ext cx="5730875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649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 descr="Closing Text">
            <a:extLst>
              <a:ext uri="{FF2B5EF4-FFF2-40B4-BE49-F238E27FC236}">
                <a16:creationId xmlns:a16="http://schemas.microsoft.com/office/drawing/2014/main" id="{E85F9899-BFD1-4807-8708-1E812259E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9" name="Subtitle" descr="Your name and contact details&#10;">
            <a:extLst>
              <a:ext uri="{FF2B5EF4-FFF2-40B4-BE49-F238E27FC236}">
                <a16:creationId xmlns:a16="http://schemas.microsoft.com/office/drawing/2014/main" id="{B7528459-641F-484E-9624-0D60B00D9D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2652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_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Closing Text&#10;"/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3" name="Subtitle" descr="Your name and contact details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6233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_3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Closing Text&#10;"/>
          <p:cNvSpPr>
            <a:spLocks noGrp="1"/>
          </p:cNvSpPr>
          <p:nvPr>
            <p:ph type="ctrTitle" hasCustomPrompt="1"/>
          </p:nvPr>
        </p:nvSpPr>
        <p:spPr bwMode="black">
          <a:xfrm>
            <a:off x="730250" y="1761425"/>
            <a:ext cx="5730875" cy="181957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Closing Text</a:t>
            </a:r>
            <a:endParaRPr dirty="0"/>
          </a:p>
        </p:txBody>
      </p:sp>
      <p:sp>
        <p:nvSpPr>
          <p:cNvPr id="3" name="Subtitle" descr="Your name and contact details&#10;&#10;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730250" y="4184585"/>
            <a:ext cx="5730875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832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4_pictur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1" y="1916112"/>
            <a:ext cx="4637088" cy="231940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1" y="5021982"/>
            <a:ext cx="4637088" cy="9628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  <p:sp>
        <p:nvSpPr>
          <p:cNvPr id="5" name="Picture Placeholder" descr="Picture Placeholder&#10;">
            <a:extLst>
              <a:ext uri="{FF2B5EF4-FFF2-40B4-BE49-F238E27FC236}">
                <a16:creationId xmlns:a16="http://schemas.microsoft.com/office/drawing/2014/main" id="{D2819E0F-3F31-401A-8C7B-BDAAF33EF2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14265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5_pictu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&#10;"/>
          <p:cNvSpPr>
            <a:spLocks noGrp="1"/>
          </p:cNvSpPr>
          <p:nvPr>
            <p:ph type="ctrTitle" hasCustomPrompt="1"/>
          </p:nvPr>
        </p:nvSpPr>
        <p:spPr>
          <a:xfrm>
            <a:off x="723901" y="1916112"/>
            <a:ext cx="4637088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" descr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723901" y="5021982"/>
            <a:ext cx="4637088" cy="96289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Name or Department</a:t>
            </a:r>
            <a:endParaRPr dirty="0"/>
          </a:p>
        </p:txBody>
      </p:sp>
      <p:sp>
        <p:nvSpPr>
          <p:cNvPr id="5" name="Picture Placeholder" descr="Picture Placeholder&#10;">
            <a:extLst>
              <a:ext uri="{FF2B5EF4-FFF2-40B4-BE49-F238E27FC236}">
                <a16:creationId xmlns:a16="http://schemas.microsoft.com/office/drawing/2014/main" id="{EE780411-7796-4872-9417-AED1A3C7AAF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402062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B92B6-403B-4B5E-B7AE-C8DD2DF15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866444" y="1382286"/>
            <a:ext cx="845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Section</a:t>
            </a:r>
          </a:p>
          <a:p>
            <a:pPr algn="ctr"/>
            <a:r>
              <a:rPr lang="en-GB" sz="13000" dirty="0">
                <a:solidFill>
                  <a:schemeClr val="accent1"/>
                </a:solidFill>
                <a:latin typeface="Georgia" panose="02040502050405020303" pitchFamily="18" charset="0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48448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1_pictur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"/>
          <p:cNvSpPr>
            <a:spLocks noGrp="1"/>
          </p:cNvSpPr>
          <p:nvPr>
            <p:ph type="ctrTitle" hasCustomPrompt="1"/>
          </p:nvPr>
        </p:nvSpPr>
        <p:spPr bwMode="white">
          <a:xfrm>
            <a:off x="723901" y="1573212"/>
            <a:ext cx="4686300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23901" y="4172669"/>
            <a:ext cx="4686300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58847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2_picture">
    <p:bg bwMode="inv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ection Title&#10;&#10;"/>
          <p:cNvSpPr>
            <a:spLocks noGrp="1"/>
          </p:cNvSpPr>
          <p:nvPr>
            <p:ph type="ctrTitle" hasCustomPrompt="1"/>
          </p:nvPr>
        </p:nvSpPr>
        <p:spPr>
          <a:xfrm>
            <a:off x="723901" y="1573212"/>
            <a:ext cx="4686300" cy="2319405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endParaRPr dirty="0"/>
          </a:p>
        </p:txBody>
      </p:sp>
      <p:sp>
        <p:nvSpPr>
          <p:cNvPr id="3" name="Subtitle" descr="Section Subtitle&#10;&#10;"/>
          <p:cNvSpPr>
            <a:spLocks noGrp="1"/>
          </p:cNvSpPr>
          <p:nvPr>
            <p:ph type="subTitle" idx="1" hasCustomPrompt="1"/>
          </p:nvPr>
        </p:nvSpPr>
        <p:spPr>
          <a:xfrm>
            <a:off x="723901" y="4172669"/>
            <a:ext cx="4686300" cy="111211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  <p:sp>
        <p:nvSpPr>
          <p:cNvPr id="6" name="Picture Placeholder" descr="Picture Placeholder&#10;">
            <a:extLst>
              <a:ext uri="{FF2B5EF4-FFF2-40B4-BE49-F238E27FC236}">
                <a16:creationId xmlns:a16="http://schemas.microsoft.com/office/drawing/2014/main" id="{C76E328D-0A53-4668-8C5E-C441F8159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413" y="0"/>
            <a:ext cx="6094412" cy="6858000"/>
          </a:xfrm>
          <a:solidFill>
            <a:schemeClr val="tx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49154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Slide Master Title&#10;"/>
          <p:cNvSpPr>
            <a:spLocks noGrp="1"/>
          </p:cNvSpPr>
          <p:nvPr>
            <p:ph type="title"/>
          </p:nvPr>
        </p:nvSpPr>
        <p:spPr>
          <a:xfrm>
            <a:off x="723900" y="675776"/>
            <a:ext cx="10744200" cy="3733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Slide Title</a:t>
            </a:r>
            <a:endParaRPr dirty="0"/>
          </a:p>
        </p:txBody>
      </p:sp>
      <p:sp>
        <p:nvSpPr>
          <p:cNvPr id="3" name="Text Placeholder 2" descr="Slide Master Text Box&#10;"/>
          <p:cNvSpPr>
            <a:spLocks noGrp="1"/>
          </p:cNvSpPr>
          <p:nvPr>
            <p:ph type="body" idx="1"/>
          </p:nvPr>
        </p:nvSpPr>
        <p:spPr>
          <a:xfrm>
            <a:off x="723900" y="1916114"/>
            <a:ext cx="10744200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8C7EBF-C146-4D1D-B132-4A0EAD955F02}"/>
              </a:ext>
            </a:extLst>
          </p:cNvPr>
          <p:cNvCxnSpPr>
            <a:cxnSpLocks/>
          </p:cNvCxnSpPr>
          <p:nvPr userDrawn="1"/>
        </p:nvCxnSpPr>
        <p:spPr>
          <a:xfrm>
            <a:off x="723900" y="6352753"/>
            <a:ext cx="10744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079954-F448-40DD-9A41-5A6C6EA476A6}"/>
              </a:ext>
            </a:extLst>
          </p:cNvPr>
          <p:cNvSpPr txBox="1"/>
          <p:nvPr userDrawn="1"/>
        </p:nvSpPr>
        <p:spPr>
          <a:xfrm>
            <a:off x="723900" y="6458536"/>
            <a:ext cx="239077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Georgia" panose="02040502050405020303" pitchFamily="18" charset="0"/>
              </a:rPr>
              <a:t>Syracuse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B3798-06D0-4AE6-B226-6897C12299AB}"/>
              </a:ext>
            </a:extLst>
          </p:cNvPr>
          <p:cNvSpPr txBox="1"/>
          <p:nvPr userDrawn="1"/>
        </p:nvSpPr>
        <p:spPr>
          <a:xfrm>
            <a:off x="9077325" y="6458536"/>
            <a:ext cx="2390775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34B31FBE-2F6E-4470-86B8-61BB6E82D732}" type="slidenum">
              <a:rPr lang="en-GB" sz="1000" smtClean="0">
                <a:solidFill>
                  <a:schemeClr val="bg2"/>
                </a:solidFill>
                <a:latin typeface="Georgia" panose="02040502050405020303" pitchFamily="18" charset="0"/>
              </a:rPr>
              <a:t>‹#›</a:t>
            </a:fld>
            <a:endParaRPr lang="en-GB" sz="1000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49" r:id="rId2"/>
    <p:sldLayoutId id="2147483660" r:id="rId3"/>
    <p:sldLayoutId id="2147483661" r:id="rId4"/>
    <p:sldLayoutId id="2147483662" r:id="rId5"/>
    <p:sldLayoutId id="2147483663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79" r:id="rId12"/>
    <p:sldLayoutId id="2147483680" r:id="rId13"/>
    <p:sldLayoutId id="2147483654" r:id="rId14"/>
    <p:sldLayoutId id="2147483717" r:id="rId15"/>
    <p:sldLayoutId id="2147483720" r:id="rId16"/>
    <p:sldLayoutId id="2147483681" r:id="rId17"/>
    <p:sldLayoutId id="2147483682" r:id="rId18"/>
    <p:sldLayoutId id="2147483650" r:id="rId19"/>
    <p:sldLayoutId id="2147483718" r:id="rId20"/>
    <p:sldLayoutId id="2147483719" r:id="rId21"/>
    <p:sldLayoutId id="2147483693" r:id="rId22"/>
    <p:sldLayoutId id="2147483701" r:id="rId23"/>
    <p:sldLayoutId id="2147483694" r:id="rId24"/>
    <p:sldLayoutId id="2147483703" r:id="rId25"/>
    <p:sldLayoutId id="2147483683" r:id="rId26"/>
    <p:sldLayoutId id="2147483652" r:id="rId27"/>
    <p:sldLayoutId id="2147483653" r:id="rId28"/>
    <p:sldLayoutId id="2147483702" r:id="rId29"/>
    <p:sldLayoutId id="2147483700" r:id="rId30"/>
    <p:sldLayoutId id="2147483721" r:id="rId31"/>
    <p:sldLayoutId id="2147483707" r:id="rId32"/>
    <p:sldLayoutId id="2147483708" r:id="rId33"/>
    <p:sldLayoutId id="2147483711" r:id="rId34"/>
    <p:sldLayoutId id="2147483713" r:id="rId35"/>
    <p:sldLayoutId id="2147483714" r:id="rId36"/>
    <p:sldLayoutId id="2147483715" r:id="rId37"/>
    <p:sldLayoutId id="2147483716" r:id="rId38"/>
    <p:sldLayoutId id="2147483684" r:id="rId39"/>
    <p:sldLayoutId id="2147483685" r:id="rId40"/>
    <p:sldLayoutId id="2147483691" r:id="rId41"/>
    <p:sldLayoutId id="214748369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SzPct val="100000"/>
        <a:buFont typeface="Verdana" panose="020B0604030504040204" pitchFamily="34" charset="0"/>
        <a:buChar char="−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Verdana" panose="020B0604030504040204" pitchFamily="34" charset="0"/>
        <a:buChar char="−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0" userDrawn="1">
          <p15:clr>
            <a:srgbClr val="F26B43"/>
          </p15:clr>
        </p15:guide>
        <p15:guide id="2" orient="horz" pos="1207" userDrawn="1">
          <p15:clr>
            <a:srgbClr val="F26B43"/>
          </p15:clr>
        </p15:guide>
        <p15:guide id="3" pos="7224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pos="3839" userDrawn="1">
          <p15:clr>
            <a:srgbClr val="F26B43"/>
          </p15:clr>
        </p15:guide>
        <p15:guide id="7" pos="3612" userDrawn="1">
          <p15:clr>
            <a:srgbClr val="F26B43"/>
          </p15:clr>
        </p15:guide>
        <p15:guide id="8" pos="40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ponsoredprograms.syr.edu/develop-and-submit-proposals/the-specifics/budget-development/budget-tools-and-requirements/budget-narrative/" TargetMode="External"/><Relationship Id="rId2" Type="http://schemas.openxmlformats.org/officeDocument/2006/relationships/hyperlink" Target="https://sponsoredprograms.syr.edu/develop-and-submit-proposals/the-specifics/budget-development/budget-tools-and-requirements/budget-template/" TargetMode="Externa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nsf.gov/funding/senior-personnel-documents" TargetMode="External"/><Relationship Id="rId2" Type="http://schemas.openxmlformats.org/officeDocument/2006/relationships/hyperlink" Target="https://www.ncbi.nlm.nih.gov/sciencv/" TargetMode="Externa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staub@syr.edu" TargetMode="External"/><Relationship Id="rId3" Type="http://schemas.openxmlformats.org/officeDocument/2006/relationships/hyperlink" Target="mailto:asdeppa@syr.edu" TargetMode="External"/><Relationship Id="rId7" Type="http://schemas.openxmlformats.org/officeDocument/2006/relationships/hyperlink" Target="mailto:chomanio@syr.edu" TargetMode="External"/><Relationship Id="rId2" Type="http://schemas.openxmlformats.org/officeDocument/2006/relationships/hyperlink" Target="http://sponsoredprograms.syr.edu/about/contact/" TargetMode="External"/><Relationship Id="rId1" Type="http://schemas.openxmlformats.org/officeDocument/2006/relationships/slideLayout" Target="../slideLayouts/slideLayout33.xml"/><Relationship Id="rId6" Type="http://schemas.openxmlformats.org/officeDocument/2006/relationships/hyperlink" Target="mailto:cmcmulli@syr.edu" TargetMode="External"/><Relationship Id="rId5" Type="http://schemas.openxmlformats.org/officeDocument/2006/relationships/hyperlink" Target="mailto:rgullo@syr.edu" TargetMode="External"/><Relationship Id="rId4" Type="http://schemas.openxmlformats.org/officeDocument/2006/relationships/hyperlink" Target="mailto:ajgraves@syr.ed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Presentation Title">
            <a:extLst>
              <a:ext uri="{FF2B5EF4-FFF2-40B4-BE49-F238E27FC236}">
                <a16:creationId xmlns:a16="http://schemas.microsoft.com/office/drawing/2014/main" id="{24DBA3A7-62F6-4DF4-9B24-8ACD2186E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with the Office of Sponsored Programs</a:t>
            </a: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Subtitle" descr="Presentation Subtitle">
            <a:extLst>
              <a:ext uri="{FF2B5EF4-FFF2-40B4-BE49-F238E27FC236}">
                <a16:creationId xmlns:a16="http://schemas.microsoft.com/office/drawing/2014/main" id="{1C29E4A6-70FB-49A2-8C60-DC1DA4C38A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Stuart Taub, Director, Sponsored Programs</a:t>
            </a:r>
          </a:p>
        </p:txBody>
      </p:sp>
    </p:spTree>
    <p:extLst>
      <p:ext uri="{BB962C8B-B14F-4D97-AF65-F5344CB8AC3E}">
        <p14:creationId xmlns:p14="http://schemas.microsoft.com/office/powerpoint/2010/main" val="315522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budgets and budget narratives 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>
                <a:hlinkClick r:id="rId2"/>
              </a:rPr>
              <a:t>OSP budget template </a:t>
            </a:r>
            <a:endParaRPr lang="en-US" sz="2400" dirty="0"/>
          </a:p>
          <a:p>
            <a:pPr marL="5715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dirty="0"/>
              <a:t>New versions of the budget template have significant revisions related to the personnel roles, which will map to post-award reporting in the SAMtool.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hlinkClick r:id="rId3"/>
              </a:rPr>
              <a:t>Sample budget narratives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Confirm reasonableness and accuracy of budget and allowability of costs</a:t>
            </a:r>
          </a:p>
          <a:p>
            <a:pPr marL="574675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dirty="0"/>
              <a:t>Budget is the financial expression of statement of work…</a:t>
            </a:r>
          </a:p>
        </p:txBody>
      </p:sp>
    </p:spTree>
    <p:extLst>
      <p:ext uri="{BB962C8B-B14F-4D97-AF65-F5344CB8AC3E}">
        <p14:creationId xmlns:p14="http://schemas.microsoft.com/office/powerpoint/2010/main" val="363262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proposal text for completeness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Responsiveness to format requirements and review 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Avoid applications returned without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Avoid inadvertent inclusion of cost-sharing or other unintended commitments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Troubleshoot any submission portal challenges prior to deadline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529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7" y="603040"/>
            <a:ext cx="10744200" cy="373380"/>
          </a:xfrm>
        </p:spPr>
        <p:txBody>
          <a:bodyPr/>
          <a:lstStyle/>
          <a:p>
            <a:r>
              <a:rPr lang="en-US" dirty="0"/>
              <a:t>Other Support  and Current &amp; Pending Updates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55" y="1049156"/>
            <a:ext cx="10744200" cy="4572535"/>
          </a:xfrm>
        </p:spPr>
        <p:txBody>
          <a:bodyPr/>
          <a:lstStyle/>
          <a:p>
            <a:r>
              <a:rPr lang="en-US" sz="2200" dirty="0"/>
              <a:t>NSF and NIH have updated their C&amp;P and Other Support sections to address federal government concerns of foreign influence.</a:t>
            </a:r>
          </a:p>
          <a:p>
            <a:r>
              <a:rPr lang="en-US" sz="2200" dirty="0"/>
              <a:t>Generally speaking: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Remember to fully disclose </a:t>
            </a:r>
            <a:r>
              <a:rPr lang="en-US" sz="2200" b="1" dirty="0"/>
              <a:t>ALL support </a:t>
            </a:r>
            <a:r>
              <a:rPr lang="en-US" sz="2200" dirty="0"/>
              <a:t>including grants, and contracts from all non-U.S. and domestic sources, including internal Syracuse University project support.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OSP will prepare the grants and contracts information from our database, but to be fully compliant Investigators and Senior Personnel must complete the rest.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Other Support and C&amp;P will require updates post-award as changes occur, collected through RPPR for NIH and annual reports for NSF.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Agencies are moving toward using </a:t>
            </a:r>
            <a:r>
              <a:rPr lang="en-US" sz="2200" dirty="0">
                <a:hlinkClick r:id="rId2"/>
              </a:rPr>
              <a:t>SciENcv</a:t>
            </a:r>
            <a:r>
              <a:rPr lang="en-US" sz="2200" dirty="0"/>
              <a:t> as the mandatory pathway for compliant C&amp;P.  </a:t>
            </a:r>
            <a:r>
              <a:rPr lang="en-US" sz="2200" dirty="0">
                <a:highlight>
                  <a:srgbClr val="FFFF00"/>
                </a:highlight>
              </a:rPr>
              <a:t>NSF will mandate use of SciENcv for Biographical Sketches and C&amp;P by </a:t>
            </a:r>
            <a:r>
              <a:rPr lang="en-US" sz="2200" b="1" dirty="0">
                <a:highlight>
                  <a:srgbClr val="FFFF00"/>
                </a:highlight>
              </a:rPr>
              <a:t>October 23, 2023</a:t>
            </a:r>
            <a:r>
              <a:rPr lang="en-US" sz="2200" dirty="0"/>
              <a:t>.</a:t>
            </a:r>
          </a:p>
          <a:p>
            <a:pPr marL="574675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For more information: </a:t>
            </a:r>
            <a:r>
              <a:rPr lang="en-US" sz="2400" dirty="0">
                <a:hlinkClick r:id="rId3"/>
              </a:rPr>
              <a:t>https://new.nsf.gov/funding/senior-personnel-documents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925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Facilitating &amp; developing multi-investigator or multi-institutional proposals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OSP facilitated meet n’ greets with interested parties (in-person, Teams, Zoom, etc..)</a:t>
            </a:r>
          </a:p>
          <a:p>
            <a:r>
              <a:rPr lang="en-US" sz="2400" dirty="0"/>
              <a:t>OSP and PI develops strategy for application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OSP manages the administrative items – </a:t>
            </a:r>
            <a:r>
              <a:rPr lang="en-US" sz="2400" dirty="0" err="1"/>
              <a:t>biosketches</a:t>
            </a:r>
            <a:r>
              <a:rPr lang="en-US" sz="2400" dirty="0"/>
              <a:t>, current &amp; pending, facilities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OSP coordinates budget development/submission by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OSP prepares outline for responsive application.</a:t>
            </a:r>
          </a:p>
          <a:p>
            <a:r>
              <a:rPr lang="en-US" sz="2400" b="1" dirty="0"/>
              <a:t>Lead time</a:t>
            </a:r>
            <a:r>
              <a:rPr lang="en-US" sz="2400" dirty="0"/>
              <a:t>:  As much as possible!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522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 Service Guidelines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485900"/>
            <a:ext cx="10744200" cy="4405458"/>
          </a:xfrm>
        </p:spPr>
        <p:txBody>
          <a:bodyPr/>
          <a:lstStyle/>
          <a:p>
            <a:r>
              <a:rPr lang="en-US" sz="2400" b="1" dirty="0"/>
              <a:t>When to notify OSP of your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 soon as you decide to apply</a:t>
            </a:r>
          </a:p>
          <a:p>
            <a:pPr marL="574675" lvl="1" indent="-342900">
              <a:buFont typeface="Courier New" panose="02070309020205020404" pitchFamily="49" charset="0"/>
              <a:buChar char="o"/>
            </a:pPr>
            <a:r>
              <a:rPr lang="en-US" sz="2400" i="1" dirty="0"/>
              <a:t>Also notify your chair, dean and any others…</a:t>
            </a:r>
          </a:p>
          <a:p>
            <a:r>
              <a:rPr lang="en-US" sz="2400" b="1" dirty="0"/>
              <a:t>Budget &amp; budget justification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 business days before the deadline</a:t>
            </a:r>
          </a:p>
          <a:p>
            <a:r>
              <a:rPr lang="en-US" sz="2400" b="1" dirty="0"/>
              <a:t>Complete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 business days before the deadline</a:t>
            </a:r>
          </a:p>
          <a:p>
            <a:r>
              <a:rPr lang="en-US" sz="2400" b="1" dirty="0"/>
              <a:t>Fully signed IRR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By the submission deadline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43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OSP Team for Proposal and Award Support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274618"/>
            <a:ext cx="10744200" cy="4710258"/>
          </a:xfrm>
        </p:spPr>
        <p:txBody>
          <a:bodyPr/>
          <a:lstStyle/>
          <a:p>
            <a:r>
              <a:rPr lang="en-US" sz="2400" dirty="0"/>
              <a:t>Please consult the </a:t>
            </a:r>
            <a:r>
              <a:rPr lang="en-US" sz="2400" dirty="0">
                <a:hlinkClick r:id="rId2"/>
              </a:rPr>
              <a:t>OSP website </a:t>
            </a:r>
            <a:r>
              <a:rPr lang="en-US" sz="2400" dirty="0"/>
              <a:t>for the OSP Research Administrator who supports your School, College, Department or Center.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Amy Deppa | </a:t>
            </a:r>
            <a:r>
              <a:rPr lang="en-US" sz="2400" dirty="0">
                <a:hlinkClick r:id="rId3"/>
              </a:rPr>
              <a:t>asdeppa@syr.edu</a:t>
            </a:r>
            <a:r>
              <a:rPr lang="en-US" sz="2400" dirty="0"/>
              <a:t> | x9355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Amy Graves  | </a:t>
            </a:r>
            <a:r>
              <a:rPr lang="en-US" sz="2400" dirty="0">
                <a:hlinkClick r:id="rId4"/>
              </a:rPr>
              <a:t>ajgraves@syr.edu</a:t>
            </a:r>
            <a:r>
              <a:rPr lang="en-US" sz="2400" dirty="0"/>
              <a:t> | x9360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Ross </a:t>
            </a:r>
            <a:r>
              <a:rPr lang="en-US" sz="2400" dirty="0" err="1"/>
              <a:t>Gullo</a:t>
            </a:r>
            <a:r>
              <a:rPr lang="en-US" sz="2400" dirty="0"/>
              <a:t> | </a:t>
            </a:r>
            <a:r>
              <a:rPr lang="en-US" sz="2400" dirty="0">
                <a:hlinkClick r:id="rId5"/>
              </a:rPr>
              <a:t>rgullo@syr.edu</a:t>
            </a:r>
            <a:r>
              <a:rPr lang="en-US" sz="2400" dirty="0"/>
              <a:t>| x1121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Caroline McMullin  | </a:t>
            </a:r>
            <a:r>
              <a:rPr lang="en-US" sz="2400" dirty="0">
                <a:hlinkClick r:id="rId6"/>
              </a:rPr>
              <a:t>cmcmulli@syr.edu</a:t>
            </a:r>
            <a:r>
              <a:rPr lang="en-US" sz="2400" dirty="0"/>
              <a:t>  | x 9358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Jennifer Ho Manion| </a:t>
            </a:r>
            <a:r>
              <a:rPr lang="en-US" sz="2400" dirty="0">
                <a:hlinkClick r:id="rId7"/>
              </a:rPr>
              <a:t>chomanio@syr.edu</a:t>
            </a:r>
            <a:r>
              <a:rPr lang="en-US" sz="2400" dirty="0"/>
              <a:t>  | x 8252</a:t>
            </a:r>
          </a:p>
          <a:p>
            <a:endParaRPr lang="en-US" sz="2400" dirty="0"/>
          </a:p>
          <a:p>
            <a:r>
              <a:rPr lang="en-US" sz="2400" dirty="0"/>
              <a:t>Stuart Taub| </a:t>
            </a:r>
            <a:r>
              <a:rPr lang="en-US" sz="2400" dirty="0">
                <a:hlinkClick r:id="rId8"/>
              </a:rPr>
              <a:t>staub@syr.edu</a:t>
            </a:r>
            <a:r>
              <a:rPr lang="en-US" sz="2400" dirty="0"/>
              <a:t> | x9356</a:t>
            </a:r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6441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Sessions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485900"/>
            <a:ext cx="10744200" cy="4405458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buChar char="•"/>
            </a:pPr>
            <a:r>
              <a:rPr lang="en-US" sz="2400" b="1" dirty="0">
                <a:latin typeface="Verdana"/>
                <a:ea typeface="Verdana"/>
              </a:rPr>
              <a:t>October 4, 10 a.m.</a:t>
            </a:r>
            <a:r>
              <a:rPr lang="en-US" sz="2400" dirty="0">
                <a:latin typeface="Verdana"/>
                <a:ea typeface="Verdana"/>
              </a:rPr>
              <a:t>: </a:t>
            </a:r>
            <a:r>
              <a:rPr lang="en-US" sz="2400" i="1" dirty="0">
                <a:latin typeface="Verdana"/>
                <a:ea typeface="Verdana"/>
              </a:rPr>
              <a:t>Developing your budget using the OSP budget template</a:t>
            </a:r>
            <a:endParaRPr lang="en-US" sz="2400" i="1" dirty="0"/>
          </a:p>
          <a:p>
            <a:pPr marL="457200" indent="-457200">
              <a:lnSpc>
                <a:spcPct val="110000"/>
              </a:lnSpc>
              <a:buChar char="•"/>
            </a:pPr>
            <a:r>
              <a:rPr lang="en-US" sz="2400" b="1" dirty="0">
                <a:latin typeface="Verdana"/>
                <a:ea typeface="Verdana"/>
              </a:rPr>
              <a:t>October 18, 10 a.m.</a:t>
            </a:r>
            <a:r>
              <a:rPr lang="en-US" sz="2400" i="1" dirty="0">
                <a:latin typeface="Verdana"/>
                <a:ea typeface="Verdana"/>
              </a:rPr>
              <a:t>:  Working with subrecipients, consultants and vendors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1785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Bold Statement ">
            <a:extLst>
              <a:ext uri="{FF2B5EF4-FFF2-40B4-BE49-F238E27FC236}">
                <a16:creationId xmlns:a16="http://schemas.microsoft.com/office/drawing/2014/main" id="{21237435-953A-4505-9D14-0A87E332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" descr="Text">
            <a:extLst>
              <a:ext uri="{FF2B5EF4-FFF2-40B4-BE49-F238E27FC236}">
                <a16:creationId xmlns:a16="http://schemas.microsoft.com/office/drawing/2014/main" id="{E914BF91-8FE3-486A-B9BE-DE46CF8CB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2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Research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Office of Sponsored Programs (OSP)</a:t>
            </a:r>
          </a:p>
          <a:p>
            <a:r>
              <a:rPr lang="en-US" sz="2400" dirty="0"/>
              <a:t>Office of Research Development (ORD) </a:t>
            </a:r>
          </a:p>
          <a:p>
            <a:r>
              <a:rPr lang="en-US" sz="2400" dirty="0"/>
              <a:t>Office of Research Integrity and Protections (ORIP)</a:t>
            </a:r>
          </a:p>
          <a:p>
            <a:r>
              <a:rPr lang="en-US" sz="2400" dirty="0"/>
              <a:t>Office of Technology Transfer (OTT)</a:t>
            </a:r>
          </a:p>
          <a:p>
            <a:r>
              <a:rPr lang="en-US" sz="2400" dirty="0"/>
              <a:t>Office of Postdoctoral Affairs &amp; Research Services</a:t>
            </a:r>
          </a:p>
        </p:txBody>
      </p:sp>
    </p:spTree>
    <p:extLst>
      <p:ext uri="{BB962C8B-B14F-4D97-AF65-F5344CB8AC3E}">
        <p14:creationId xmlns:p14="http://schemas.microsoft.com/office/powerpoint/2010/main" val="53806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 descr="Bar graph showing FY 23 Awards Received (Millions of Dollars) &#10;$94M total (not including CARES Act COVID Relief)&#10;">
            <a:extLst>
              <a:ext uri="{FF2B5EF4-FFF2-40B4-BE49-F238E27FC236}">
                <a16:creationId xmlns:a16="http://schemas.microsoft.com/office/drawing/2014/main" id="{EAB7FE73-CA94-D9CE-0FA1-FDD96CAB90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773739"/>
              </p:ext>
            </p:extLst>
          </p:nvPr>
        </p:nvGraphicFramePr>
        <p:xfrm>
          <a:off x="1055278" y="678826"/>
          <a:ext cx="10574766" cy="574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9F12213-6B6D-597D-BD06-AA896AFED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278" y="678826"/>
            <a:ext cx="10744200" cy="373380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1400" b="0" i="0" u="none" strike="noStrike" kern="1200" spc="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EF8A46"/>
                </a:solidFill>
              </a:rPr>
              <a:t>FY 23 Awards Received (Millions of Dollars) </a:t>
            </a:r>
            <a:br>
              <a:rPr lang="en-US" sz="2800" dirty="0">
                <a:solidFill>
                  <a:srgbClr val="EF8A46"/>
                </a:solidFill>
              </a:rPr>
            </a:br>
            <a:r>
              <a:rPr lang="en-US" sz="2800" dirty="0">
                <a:solidFill>
                  <a:srgbClr val="EF8A46"/>
                </a:solidFill>
              </a:rPr>
              <a:t>$94M total (not including CARES Act COVID Relief)</a:t>
            </a:r>
          </a:p>
        </p:txBody>
      </p:sp>
    </p:spTree>
    <p:extLst>
      <p:ext uri="{BB962C8B-B14F-4D97-AF65-F5344CB8AC3E}">
        <p14:creationId xmlns:p14="http://schemas.microsoft.com/office/powerpoint/2010/main" val="61347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 Mission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/>
              <a:t>“Supporting funded research and other scholarly activity by providing comprehensive guidance and service to the campus community, while ensuring responsible stewardship of sponsored funds”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	In other words, we oversee the submission of sponsored proposals to all external sponsors, including from federal, foundation, corporate and state sources, for all schools and colleges.</a:t>
            </a:r>
          </a:p>
          <a:p>
            <a:endParaRPr lang="en-US" sz="2800" i="1" dirty="0"/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53083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05523E38-23F6-4E58-8613-AEEA72D2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OSP’s Role at SU</a:t>
            </a:r>
          </a:p>
        </p:txBody>
      </p:sp>
      <p:sp>
        <p:nvSpPr>
          <p:cNvPr id="3" name="Content Placeholder" descr="Bullet List">
            <a:extLst>
              <a:ext uri="{FF2B5EF4-FFF2-40B4-BE49-F238E27FC236}">
                <a16:creationId xmlns:a16="http://schemas.microsoft.com/office/drawing/2014/main" id="{67CCE011-47CC-47FD-AAC7-DD458A881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Unit of Academic Affairs</a:t>
            </a:r>
          </a:p>
          <a:p>
            <a:pPr lvl="1"/>
            <a:r>
              <a:rPr lang="en-US" sz="2400" dirty="0"/>
              <a:t>Report to VP for Research</a:t>
            </a:r>
          </a:p>
          <a:p>
            <a:r>
              <a:rPr lang="en-US" sz="2400" dirty="0"/>
              <a:t>Central unit designated </a:t>
            </a:r>
            <a:r>
              <a:rPr lang="en-US" sz="2400" u="sng" dirty="0"/>
              <a:t>to legally commit</a:t>
            </a:r>
            <a:r>
              <a:rPr lang="en-US" sz="2400" dirty="0"/>
              <a:t> the University on applications/proposals submitted to sponsors.</a:t>
            </a:r>
          </a:p>
          <a:p>
            <a:r>
              <a:rPr lang="en-US" sz="2400" dirty="0"/>
              <a:t>Execute grants, contracts and agreements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8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 Responsibilities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Assure</a:t>
            </a:r>
            <a:r>
              <a:rPr lang="en-US" sz="2400" dirty="0"/>
              <a:t> proposal’s </a:t>
            </a:r>
            <a:r>
              <a:rPr lang="en-US" sz="2400" b="1" dirty="0"/>
              <a:t>compliance</a:t>
            </a:r>
            <a:r>
              <a:rPr lang="en-US" sz="2400" dirty="0"/>
              <a:t> with University &amp; Sponsor guidelines (includes limited submissions)</a:t>
            </a:r>
          </a:p>
          <a:p>
            <a:r>
              <a:rPr lang="en-US" sz="2400" b="1" dirty="0"/>
              <a:t>Authorize</a:t>
            </a:r>
            <a:r>
              <a:rPr lang="en-US" sz="2400" dirty="0"/>
              <a:t> applications &amp; proposals;</a:t>
            </a:r>
          </a:p>
          <a:p>
            <a:r>
              <a:rPr lang="en-US" sz="2400" b="1" dirty="0"/>
              <a:t>Negotiate</a:t>
            </a:r>
            <a:r>
              <a:rPr lang="en-US" sz="2400" dirty="0"/>
              <a:t> award instruments: contracts and subcontracts, grants, non-disclosure or materials transfer agreements; and </a:t>
            </a:r>
          </a:p>
          <a:p>
            <a:r>
              <a:rPr lang="en-US" sz="2400" b="1" dirty="0"/>
              <a:t>Facilitate</a:t>
            </a:r>
            <a:r>
              <a:rPr lang="en-US" sz="2400" dirty="0"/>
              <a:t> responsible use and accountability of sponsor’s funds in collaboration with Sponsored Accounting. </a:t>
            </a:r>
          </a:p>
        </p:txBody>
      </p:sp>
    </p:spTree>
    <p:extLst>
      <p:ext uri="{BB962C8B-B14F-4D97-AF65-F5344CB8AC3E}">
        <p14:creationId xmlns:p14="http://schemas.microsoft.com/office/powerpoint/2010/main" val="358615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 Services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Review RFP instructions, regulatory guidelines and compliance requirements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Review &amp; assist with drafting budgets and budget narratives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Strategize with you about how to ‘spend’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Run Current &amp; Pending support of your ‘sponsored’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Review proposals for completeness/ compliance with RFP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Facilitate multi-investigator or multi-institutional proposals</a:t>
            </a:r>
          </a:p>
        </p:txBody>
      </p:sp>
    </p:spTree>
    <p:extLst>
      <p:ext uri="{BB962C8B-B14F-4D97-AF65-F5344CB8AC3E}">
        <p14:creationId xmlns:p14="http://schemas.microsoft.com/office/powerpoint/2010/main" val="284166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 Eligibility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246909"/>
            <a:ext cx="10744200" cy="4737967"/>
          </a:xfrm>
        </p:spPr>
        <p:txBody>
          <a:bodyPr/>
          <a:lstStyle/>
          <a:p>
            <a:pPr lvl="3"/>
            <a:r>
              <a:rPr lang="en-US" sz="2400" dirty="0"/>
              <a:t>“…To ensure project quality and to protect the University’s reputation, </a:t>
            </a:r>
            <a:r>
              <a:rPr lang="en-US" sz="2400" b="1" dirty="0"/>
              <a:t>academic, research or professor-of-practice faculty or faculty at the assistant, associate, or full professor</a:t>
            </a:r>
            <a:r>
              <a:rPr lang="en-US" sz="2400" dirty="0"/>
              <a:t> level are given authority to direct research and scholarly activities as the PI/PD or co-PI on a sponsored program. </a:t>
            </a:r>
            <a:r>
              <a:rPr lang="en-US" sz="2400" b="1" dirty="0"/>
              <a:t>Administrative staff at the director or higher level </a:t>
            </a:r>
            <a:r>
              <a:rPr lang="en-US" sz="2400" dirty="0"/>
              <a:t>may also serve as a PI/PD or co-PI…”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Individuals in other titles or who are not full-time salaried academics are ineligible to serve as PI/PD or co-PI/PD unless a waiver of this policy is obtained from the Vice President for Research.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Post-docs and/or Graduate Assistants may serve as PIs for sponsors that name them “PI”, but in the University’s systems, the faculty mentor is typically named as the PI, and Post-doc and/or Graduate Assistants are named the Co-PI.</a:t>
            </a:r>
          </a:p>
        </p:txBody>
      </p:sp>
    </p:spTree>
    <p:extLst>
      <p:ext uri="{BB962C8B-B14F-4D97-AF65-F5344CB8AC3E}">
        <p14:creationId xmlns:p14="http://schemas.microsoft.com/office/powerpoint/2010/main" val="33442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Title">
            <a:extLst>
              <a:ext uri="{FF2B5EF4-FFF2-40B4-BE49-F238E27FC236}">
                <a16:creationId xmlns:a16="http://schemas.microsoft.com/office/drawing/2014/main" id="{3629C1D3-2EC0-4B1B-BDBA-EF366F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Clarifying instructions, regulatory guidelines and compliance requirements</a:t>
            </a:r>
          </a:p>
        </p:txBody>
      </p:sp>
      <p:sp>
        <p:nvSpPr>
          <p:cNvPr id="3" name="Content Placeholder" descr="Content">
            <a:extLst>
              <a:ext uri="{FF2B5EF4-FFF2-40B4-BE49-F238E27FC236}">
                <a16:creationId xmlns:a16="http://schemas.microsoft.com/office/drawing/2014/main" id="{9DE88822-E765-455E-A645-6AAAE50D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do they really mean when instructions say…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Who is eligible to apply?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Who is considered “key personnel”?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are these “certifications and assurances”..  Do you need to be concerned?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are the key review criteria?</a:t>
            </a:r>
          </a:p>
        </p:txBody>
      </p:sp>
    </p:spTree>
    <p:extLst>
      <p:ext uri="{BB962C8B-B14F-4D97-AF65-F5344CB8AC3E}">
        <p14:creationId xmlns:p14="http://schemas.microsoft.com/office/powerpoint/2010/main" val="499008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U">
  <a:themeElements>
    <a:clrScheme name="Syracuse PPT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2B72D7"/>
      </a:accent5>
      <a:accent6>
        <a:srgbClr val="F76900"/>
      </a:accent6>
      <a:hlink>
        <a:srgbClr val="D74100"/>
      </a:hlink>
      <a:folHlink>
        <a:srgbClr val="D74100"/>
      </a:folHlink>
    </a:clrScheme>
    <a:fontScheme name="Custom 26">
      <a:majorFont>
        <a:latin typeface="Sherman Sans"/>
        <a:ea typeface=""/>
        <a:cs typeface=""/>
      </a:majorFont>
      <a:minorFont>
        <a:latin typeface="Sherm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3E76AFD6-45F7-B64B-A28A-B8F3D39C553E}" vid="{823C3E56-F322-414C-A6BB-C8EB5E15FCE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AF95DE25223488036D3AE878E21D2" ma:contentTypeVersion="2" ma:contentTypeDescription="Create a new document." ma:contentTypeScope="" ma:versionID="8f4e3052d1de95f83fc8f5219a729695">
  <xsd:schema xmlns:xsd="http://www.w3.org/2001/XMLSchema" xmlns:xs="http://www.w3.org/2001/XMLSchema" xmlns:p="http://schemas.microsoft.com/office/2006/metadata/properties" xmlns:ns3="f8a6d93b-109b-47b8-94f6-67eec0f9ae5e" targetNamespace="http://schemas.microsoft.com/office/2006/metadata/properties" ma:root="true" ma:fieldsID="96456b86ff6cf36d914724a7035b3048" ns3:_="">
    <xsd:import namespace="f8a6d93b-109b-47b8-94f6-67eec0f9ae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6d93b-109b-47b8-94f6-67eec0f9ae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16B2A7-0483-48DB-9EFB-E9B0212DC348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f8a6d93b-109b-47b8-94f6-67eec0f9ae5e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5421371-8134-4B55-B75A-B929485DF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19873-2799-4BBC-B242-7EEBBAC9B8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a6d93b-109b-47b8-94f6-67eec0f9ae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PPTSherman - Copy</Template>
  <TotalTime>8991</TotalTime>
  <Words>1023</Words>
  <Application>Microsoft Office PowerPoint</Application>
  <PresentationFormat>Custom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Corbel</vt:lpstr>
      <vt:lpstr>Courier New</vt:lpstr>
      <vt:lpstr>Georgia</vt:lpstr>
      <vt:lpstr>Sherman Sans</vt:lpstr>
      <vt:lpstr>Verdana</vt:lpstr>
      <vt:lpstr>Wingdings</vt:lpstr>
      <vt:lpstr>SU</vt:lpstr>
      <vt:lpstr>Working with the Office of Sponsored Programs1</vt:lpstr>
      <vt:lpstr>Office of Research</vt:lpstr>
      <vt:lpstr>FY 23 Awards Received (Millions of Dollars)  $94M total (not including CARES Act COVID Relief)</vt:lpstr>
      <vt:lpstr>OSP Mission</vt:lpstr>
      <vt:lpstr>OSP’s Role at SU</vt:lpstr>
      <vt:lpstr>OSP Responsibilities</vt:lpstr>
      <vt:lpstr>OSP Services</vt:lpstr>
      <vt:lpstr>PI Eligibility</vt:lpstr>
      <vt:lpstr>Clarifying instructions, regulatory guidelines and compliance requirements</vt:lpstr>
      <vt:lpstr>Draft budgets and budget narratives </vt:lpstr>
      <vt:lpstr>Review proposal text for completeness</vt:lpstr>
      <vt:lpstr>Other Support  and Current &amp; Pending Updates</vt:lpstr>
      <vt:lpstr>Facilitating &amp; developing multi-investigator or multi-institutional proposals</vt:lpstr>
      <vt:lpstr>OSP Service Guidelines</vt:lpstr>
      <vt:lpstr>Your OSP Team for Proposal and Award Support</vt:lpstr>
      <vt:lpstr>Upcoming Sessions</vt:lpstr>
      <vt:lpstr>Questions?</vt:lpstr>
    </vt:vector>
  </TitlesOfParts>
  <Company/>
  <LinksUpToDate>false</LinksUpToDate>
  <SharedDoc>false</SharedDoc>
  <HyperlinkBase>https://www.syracuse.edu/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the Office of Sponsored Programs1</dc:title>
  <dc:subject>SyracuseUniversity 16x9 PowerPoint Template</dc:subject>
  <dc:creator>Lori Lu</dc:creator>
  <cp:keywords>SyracuseUniversity PowerPoint;Sherman</cp:keywords>
  <dc:description>Accessible PPT Template</dc:description>
  <cp:lastModifiedBy>Cassandra A Ellis</cp:lastModifiedBy>
  <cp:revision>9</cp:revision>
  <dcterms:created xsi:type="dcterms:W3CDTF">2021-09-20T18:25:05Z</dcterms:created>
  <dcterms:modified xsi:type="dcterms:W3CDTF">2023-10-25T16:55:25Z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0x010100E7AAF95DE25223488036D3AE878E21D2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