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66" r:id="rId2"/>
    <p:sldMasterId id="2147483670" r:id="rId3"/>
    <p:sldMasterId id="2147483672" r:id="rId4"/>
    <p:sldMasterId id="2147483674" r:id="rId5"/>
    <p:sldMasterId id="2147483686" r:id="rId6"/>
    <p:sldMasterId id="2147483690" r:id="rId7"/>
    <p:sldMasterId id="2147483708" r:id="rId8"/>
    <p:sldMasterId id="2147483715" r:id="rId9"/>
    <p:sldMasterId id="2147483709" r:id="rId10"/>
  </p:sldMasterIdLst>
  <p:notesMasterIdLst>
    <p:notesMasterId r:id="rId29"/>
  </p:notesMasterIdLst>
  <p:sldIdLst>
    <p:sldId id="256" r:id="rId11"/>
    <p:sldId id="317" r:id="rId12"/>
    <p:sldId id="343" r:id="rId13"/>
    <p:sldId id="287" r:id="rId14"/>
    <p:sldId id="304" r:id="rId15"/>
    <p:sldId id="339" r:id="rId16"/>
    <p:sldId id="340" r:id="rId17"/>
    <p:sldId id="305" r:id="rId18"/>
    <p:sldId id="341" r:id="rId19"/>
    <p:sldId id="342" r:id="rId20"/>
    <p:sldId id="308" r:id="rId21"/>
    <p:sldId id="315" r:id="rId22"/>
    <p:sldId id="337" r:id="rId23"/>
    <p:sldId id="311" r:id="rId24"/>
    <p:sldId id="307" r:id="rId25"/>
    <p:sldId id="291" r:id="rId26"/>
    <p:sldId id="338" r:id="rId27"/>
    <p:sldId id="29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9F"/>
    <a:srgbClr val="009ED5"/>
    <a:srgbClr val="008BC8"/>
    <a:srgbClr val="003DA5"/>
    <a:srgbClr val="0065A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BC007-D69E-1841-9D18-C7A85B8552F4}" v="732" dt="2023-04-20T13:38:1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7" autoAdjust="0"/>
    <p:restoredTop sz="61792" autoAdjust="0"/>
  </p:normalViewPr>
  <p:slideViewPr>
    <p:cSldViewPr snapToGrid="0">
      <p:cViewPr varScale="1">
        <p:scale>
          <a:sx n="86" d="100"/>
          <a:sy n="86" d="100"/>
        </p:scale>
        <p:origin x="216"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4/19/23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4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8652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314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647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a:p>
        </p:txBody>
      </p:sp>
    </p:spTree>
    <p:extLst>
      <p:ext uri="{BB962C8B-B14F-4D97-AF65-F5344CB8AC3E}">
        <p14:creationId xmlns:p14="http://schemas.microsoft.com/office/powerpoint/2010/main" val="2389902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a:p>
        </p:txBody>
      </p:sp>
    </p:spTree>
    <p:extLst>
      <p:ext uri="{BB962C8B-B14F-4D97-AF65-F5344CB8AC3E}">
        <p14:creationId xmlns:p14="http://schemas.microsoft.com/office/powerpoint/2010/main" val="87462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defTabSz="1932941">
              <a:buFont typeface="Arial" panose="020B0604020202020204" pitchFamily="34" charset="0"/>
              <a:buNone/>
            </a:pPr>
            <a:endParaRPr lang="en-US" sz="1900">
              <a:solidFill>
                <a:schemeClr val="tx1"/>
              </a:solidFill>
            </a:endParaRPr>
          </a:p>
        </p:txBody>
      </p:sp>
    </p:spTree>
    <p:extLst>
      <p:ext uri="{BB962C8B-B14F-4D97-AF65-F5344CB8AC3E}">
        <p14:creationId xmlns:p14="http://schemas.microsoft.com/office/powerpoint/2010/main" val="120583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77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2941">
              <a:defRPr/>
            </a:pPr>
            <a:endParaRPr lang="en-US" dirty="0"/>
          </a:p>
        </p:txBody>
      </p:sp>
    </p:spTree>
    <p:extLst>
      <p:ext uri="{BB962C8B-B14F-4D97-AF65-F5344CB8AC3E}">
        <p14:creationId xmlns:p14="http://schemas.microsoft.com/office/powerpoint/2010/main" val="2589113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077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endParaRPr lang="en-US" dirty="0"/>
          </a:p>
        </p:txBody>
      </p:sp>
    </p:spTree>
    <p:extLst>
      <p:ext uri="{BB962C8B-B14F-4D97-AF65-F5344CB8AC3E}">
        <p14:creationId xmlns:p14="http://schemas.microsoft.com/office/powerpoint/2010/main" val="328616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3624459" rtl="0" eaLnBrk="1" fontAlgn="auto" latinLnBrk="0" hangingPunct="1">
              <a:lnSpc>
                <a:spcPct val="100000"/>
              </a:lnSpc>
              <a:spcBef>
                <a:spcPts val="0"/>
              </a:spcBef>
              <a:spcAft>
                <a:spcPts val="0"/>
              </a:spcAft>
              <a:buClrTx/>
              <a:buSzTx/>
              <a:buFontTx/>
              <a:buNone/>
              <a:tabLst/>
              <a:defRPr/>
            </a:pPr>
            <a:endParaRPr lang="en-US" sz="1900" dirty="0">
              <a:solidFill>
                <a:schemeClr val="tx1"/>
              </a:solidFill>
            </a:endParaRPr>
          </a:p>
        </p:txBody>
      </p:sp>
    </p:spTree>
    <p:extLst>
      <p:ext uri="{BB962C8B-B14F-4D97-AF65-F5344CB8AC3E}">
        <p14:creationId xmlns:p14="http://schemas.microsoft.com/office/powerpoint/2010/main" val="208234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endParaRPr lang="en-US"/>
          </a:p>
        </p:txBody>
      </p:sp>
    </p:spTree>
    <p:extLst>
      <p:ext uri="{BB962C8B-B14F-4D97-AF65-F5344CB8AC3E}">
        <p14:creationId xmlns:p14="http://schemas.microsoft.com/office/powerpoint/2010/main" val="385178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a:effectLst/>
              <a:latin typeface="+mj-lt"/>
              <a:ea typeface="+mj-ea"/>
              <a:cs typeface="+mj-cs"/>
              <a:sym typeface="Calibri"/>
            </a:endParaRPr>
          </a:p>
        </p:txBody>
      </p:sp>
    </p:spTree>
    <p:extLst>
      <p:ext uri="{BB962C8B-B14F-4D97-AF65-F5344CB8AC3E}">
        <p14:creationId xmlns:p14="http://schemas.microsoft.com/office/powerpoint/2010/main" val="162636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sym typeface="Calibri"/>
            </a:endParaRPr>
          </a:p>
        </p:txBody>
      </p:sp>
    </p:spTree>
    <p:extLst>
      <p:ext uri="{BB962C8B-B14F-4D97-AF65-F5344CB8AC3E}">
        <p14:creationId xmlns:p14="http://schemas.microsoft.com/office/powerpoint/2010/main" val="249054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a:effectLst/>
              <a:latin typeface="+mj-lt"/>
              <a:ea typeface="+mj-ea"/>
              <a:cs typeface="+mj-cs"/>
              <a:sym typeface="Calibri"/>
            </a:endParaRPr>
          </a:p>
        </p:txBody>
      </p:sp>
    </p:spTree>
    <p:extLst>
      <p:ext uri="{BB962C8B-B14F-4D97-AF65-F5344CB8AC3E}">
        <p14:creationId xmlns:p14="http://schemas.microsoft.com/office/powerpoint/2010/main" val="292143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1625" indent="-301625" defTabSz="1932941">
              <a:buFont typeface="Arial" panose="020B0604020202020204" pitchFamily="34" charset="0"/>
              <a:buChar char="•"/>
            </a:pPr>
            <a:endParaRPr lang="en-US" dirty="0"/>
          </a:p>
        </p:txBody>
      </p:sp>
    </p:spTree>
    <p:extLst>
      <p:ext uri="{BB962C8B-B14F-4D97-AF65-F5344CB8AC3E}">
        <p14:creationId xmlns:p14="http://schemas.microsoft.com/office/powerpoint/2010/main" val="219729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09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df"/><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456AA0-1006-4F19-B1A0-87D828A4BB86}"/>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722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275A67D-C157-42AB-8473-30ED0F5B04B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75AF8833-0154-4488-9F79-C35951D0D5A1}"/>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006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338E34-6575-4138-A0F2-9274179B4908}"/>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77862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6D3DE0-F962-461C-B2E5-007C5ED219A4}"/>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E964CC44-C0D8-4013-83D9-91257A9C08BA}"/>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718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1E32B7-33DE-41C1-9815-523F58192947}"/>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634229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7A63A463-1ECF-4ED8-84B4-7704E9CA2FA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dirty="0"/>
              <a:t>Click to edit Master title style</a:t>
            </a:r>
          </a:p>
        </p:txBody>
      </p:sp>
      <p:sp>
        <p:nvSpPr>
          <p:cNvPr id="3" name="Text Placeholder 13">
            <a:extLst>
              <a:ext uri="{FF2B5EF4-FFF2-40B4-BE49-F238E27FC236}">
                <a16:creationId xmlns:a16="http://schemas.microsoft.com/office/drawing/2014/main" id="{78AC8DE9-6676-41D5-A8F6-78F17979719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5807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CD0AA-6F11-41B5-B89A-40014A964D91}"/>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96093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172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C78C55-431D-4835-BF20-073ADD74198C}"/>
              </a:ext>
            </a:extLst>
          </p:cNvPr>
          <p:cNvSpPr>
            <a:spLocks noGrp="1"/>
          </p:cNvSpPr>
          <p:nvPr>
            <p:ph type="title"/>
          </p:nvPr>
        </p:nvSpPr>
        <p:spPr>
          <a:xfrm>
            <a:off x="508000" y="596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4" name="Text Placeholder 13">
            <a:extLst>
              <a:ext uri="{FF2B5EF4-FFF2-40B4-BE49-F238E27FC236}">
                <a16:creationId xmlns:a16="http://schemas.microsoft.com/office/drawing/2014/main" id="{AAB8B6B9-F0FC-4846-9705-04201FEEC62F}"/>
              </a:ext>
            </a:extLst>
          </p:cNvPr>
          <p:cNvSpPr>
            <a:spLocks noGrp="1"/>
          </p:cNvSpPr>
          <p:nvPr>
            <p:ph type="body" sz="quarter" idx="11"/>
          </p:nvPr>
        </p:nvSpPr>
        <p:spPr>
          <a:xfrm>
            <a:off x="508000" y="1511300"/>
            <a:ext cx="11201400" cy="42418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363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9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40282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462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370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ark OT Book" panose="020B0604020201010104" pitchFamily="34" charset="0"/>
              </a:defRPr>
            </a:lvl1pPr>
          </a:lstStyle>
          <a:p>
            <a:endParaRPr lang="en-US"/>
          </a:p>
        </p:txBody>
      </p:sp>
    </p:spTree>
    <p:extLst>
      <p:ext uri="{BB962C8B-B14F-4D97-AF65-F5344CB8AC3E}">
        <p14:creationId xmlns:p14="http://schemas.microsoft.com/office/powerpoint/2010/main" val="2923555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179227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38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952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dirty="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53975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a:extLst>
              <a:ext uri="{FF2B5EF4-FFF2-40B4-BE49-F238E27FC236}">
                <a16:creationId xmlns:a16="http://schemas.microsoft.com/office/drawing/2014/main" id="{35B3FC23-79F2-4CF5-B136-2B31B004ED91}"/>
              </a:ext>
            </a:extLst>
          </p:cNvPr>
          <p:cNvSpPr>
            <a:spLocks noGrp="1"/>
          </p:cNvSpPr>
          <p:nvPr>
            <p:ph type="body" sz="quarter" idx="12"/>
          </p:nvPr>
        </p:nvSpPr>
        <p:spPr>
          <a:xfrm>
            <a:off x="6286500" y="1879600"/>
            <a:ext cx="5422900" cy="3873500"/>
          </a:xfrm>
          <a:prstGeom prst="rect">
            <a:avLst/>
          </a:prstGeom>
        </p:spPr>
        <p:txBody>
          <a:bodyPr/>
          <a:lstStyle>
            <a:lvl1pPr marL="274320" indent="-274320">
              <a:lnSpc>
                <a:spcPct val="110000"/>
              </a:lnSpc>
              <a:spcBef>
                <a:spcPts val="600"/>
              </a:spcBef>
              <a:defRPr sz="2400">
                <a:latin typeface="+mn-lt"/>
              </a:defRPr>
            </a:lvl1pPr>
            <a:lvl2pPr marL="457200" indent="-274320">
              <a:lnSpc>
                <a:spcPct val="110000"/>
              </a:lnSpc>
              <a:spcBef>
                <a:spcPts val="600"/>
              </a:spcBef>
              <a:defRPr sz="2000">
                <a:latin typeface="+mn-lt"/>
              </a:defRPr>
            </a:lvl2pPr>
            <a:lvl3pPr marL="640080" indent="-182880">
              <a:lnSpc>
                <a:spcPct val="110000"/>
              </a:lnSpc>
              <a:spcBef>
                <a:spcPts val="600"/>
              </a:spcBef>
              <a:defRPr sz="1800">
                <a:latin typeface="+mn-lt"/>
              </a:defRPr>
            </a:lvl3pPr>
            <a:lvl4pPr marL="822960" indent="-182880">
              <a:lnSpc>
                <a:spcPct val="110000"/>
              </a:lnSpc>
              <a:spcBef>
                <a:spcPts val="600"/>
              </a:spcBef>
              <a:defRPr sz="1200">
                <a:latin typeface="+mn-lt"/>
              </a:defRPr>
            </a:lvl4pPr>
            <a:lvl5pPr marL="1097280" indent="-182880">
              <a:lnSpc>
                <a:spcPct val="110000"/>
              </a:lnSpc>
              <a:spcBef>
                <a:spcPts val="600"/>
              </a:spcBef>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142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41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41BC4E7-E781-4CCE-90D3-552D1F8F0555}"/>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j-lt"/>
              </a:defRPr>
            </a:lvl1pPr>
          </a:lstStyle>
          <a:p>
            <a:r>
              <a:rPr lang="en-US" dirty="0"/>
              <a:t>Click to edit Master title style</a:t>
            </a:r>
          </a:p>
        </p:txBody>
      </p:sp>
    </p:spTree>
    <p:extLst>
      <p:ext uri="{BB962C8B-B14F-4D97-AF65-F5344CB8AC3E}">
        <p14:creationId xmlns:p14="http://schemas.microsoft.com/office/powerpoint/2010/main" val="227325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F2734DE-443D-41EC-B9F8-6184F56D70D1}"/>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j-lt"/>
              </a:defRPr>
            </a:lvl1pPr>
          </a:lstStyle>
          <a:p>
            <a:r>
              <a:rPr lang="en-US" dirty="0"/>
              <a:t>Click to edit Master title style</a:t>
            </a:r>
          </a:p>
        </p:txBody>
      </p:sp>
      <p:sp>
        <p:nvSpPr>
          <p:cNvPr id="3" name="Text Placeholder 13">
            <a:extLst>
              <a:ext uri="{FF2B5EF4-FFF2-40B4-BE49-F238E27FC236}">
                <a16:creationId xmlns:a16="http://schemas.microsoft.com/office/drawing/2014/main" id="{519B4CFF-86D7-43F5-884E-C84141021FF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solidFill>
                  <a:schemeClr val="tx1"/>
                </a:solidFill>
                <a:latin typeface="+mn-lt"/>
              </a:defRPr>
            </a:lvl1pPr>
            <a:lvl2pPr marL="457200" indent="-274320">
              <a:lnSpc>
                <a:spcPct val="110000"/>
              </a:lnSpc>
              <a:spcBef>
                <a:spcPts val="600"/>
              </a:spcBef>
              <a:defRPr sz="2000">
                <a:solidFill>
                  <a:schemeClr val="tx1"/>
                </a:solidFill>
                <a:latin typeface="+mn-lt"/>
              </a:defRPr>
            </a:lvl2pPr>
            <a:lvl3pPr marL="640080" indent="-182880">
              <a:lnSpc>
                <a:spcPct val="110000"/>
              </a:lnSpc>
              <a:spcBef>
                <a:spcPts val="600"/>
              </a:spcBef>
              <a:defRPr sz="1800">
                <a:solidFill>
                  <a:schemeClr val="tx1"/>
                </a:solidFill>
                <a:latin typeface="+mn-lt"/>
              </a:defRPr>
            </a:lvl3pPr>
            <a:lvl4pPr marL="822960" indent="-182880">
              <a:lnSpc>
                <a:spcPct val="110000"/>
              </a:lnSpc>
              <a:spcBef>
                <a:spcPts val="600"/>
              </a:spcBef>
              <a:defRPr sz="1200">
                <a:solidFill>
                  <a:schemeClr val="tx1"/>
                </a:solidFill>
                <a:latin typeface="+mn-lt"/>
              </a:defRPr>
            </a:lvl4pPr>
            <a:lvl5pPr marL="1097280" indent="-182880">
              <a:lnSpc>
                <a:spcPct val="110000"/>
              </a:lnSpc>
              <a:spcBef>
                <a:spcPts val="600"/>
              </a:spcBef>
              <a:defRPr sz="12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685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11" Type="http://schemas.openxmlformats.org/officeDocument/2006/relationships/image" Target="NULL"/><Relationship Id="rId5" Type="http://schemas.openxmlformats.org/officeDocument/2006/relationships/image" Target="../media/image1.png"/><Relationship Id="rId10" Type="http://schemas.openxmlformats.org/officeDocument/2006/relationships/image" Target="../media/image2.png"/><Relationship Id="rId4" Type="http://schemas.openxmlformats.org/officeDocument/2006/relationships/image" Target="NULL"/><Relationship Id="rId9" Type="http://schemas.openxmlformats.org/officeDocument/2006/relationships/image" Target="NUL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6.pdf"/><Relationship Id="rId2" Type="http://schemas.openxmlformats.org/officeDocument/2006/relationships/theme" Target="../theme/theme10.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9.pd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18" Type="http://schemas.openxmlformats.org/officeDocument/2006/relationships/image" Target="../media/image3.png"/><Relationship Id="rId3" Type="http://schemas.openxmlformats.org/officeDocument/2006/relationships/theme" Target="../theme/theme5.xml"/><Relationship Id="rId17" Type="http://schemas.openxmlformats.org/officeDocument/2006/relationships/image" Target="NULL"/><Relationship Id="rId2" Type="http://schemas.openxmlformats.org/officeDocument/2006/relationships/slideLayout" Target="../slideLayouts/slideLayout13.xml"/><Relationship Id="rId16"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png"/><Relationship Id="rId15" Type="http://schemas.openxmlformats.org/officeDocument/2006/relationships/image" Target="NULL"/><Relationship Id="rId4" Type="http://schemas.openxmlformats.org/officeDocument/2006/relationships/image" Target="NUL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6.xml"/><Relationship Id="rId7"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60.pdf"/><Relationship Id="rId5" Type="http://schemas.openxmlformats.org/officeDocument/2006/relationships/image" Target="../media/image4.png"/><Relationship Id="rId4" Type="http://schemas.openxmlformats.org/officeDocument/2006/relationships/image" Target="../media/image190.pdf"/></Relationships>
</file>

<file path=ppt/slideMasters/_rels/slideMaster7.xml.rels><?xml version="1.0" encoding="UTF-8" standalone="yes"?>
<Relationships xmlns="http://schemas.openxmlformats.org/package/2006/relationships"><Relationship Id="rId13" Type="http://schemas.openxmlformats.org/officeDocument/2006/relationships/image" Target="../media/image90.pdf"/><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7.xml"/><Relationship Id="rId4" Type="http://schemas.openxmlformats.org/officeDocument/2006/relationships/slideLayout" Target="../slideLayouts/slideLayout1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8.xml"/><Relationship Id="rId1" Type="http://schemas.openxmlformats.org/officeDocument/2006/relationships/slideLayout" Target="../slideLayouts/slideLayout20.xml"/><Relationship Id="rId4" Type="http://schemas.openxmlformats.org/officeDocument/2006/relationships/image" Target="../media/image1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5400" y="0"/>
            <a:ext cx="12242800" cy="6858000"/>
          </a:xfrm>
          <a:prstGeom prst="rect">
            <a:avLst/>
          </a:prstGeom>
        </p:spPr>
      </p:pic>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10"/>
              <a:stretch>
                <a:fillRect/>
              </a:stretch>
            </p:blipFill>
          </mc:Fallback>
        </mc:AlternateContent>
        <p:spPr>
          <a:xfrm>
            <a:off x="9955066" y="6321580"/>
            <a:ext cx="1714500" cy="152400"/>
          </a:xfrm>
          <a:prstGeom prst="rect">
            <a:avLst/>
          </a:prstGeom>
        </p:spPr>
      </p:pic>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25400" y="5838922"/>
            <a:ext cx="12242800" cy="1028700"/>
          </a:xfrm>
          <a:prstGeom prst="rect">
            <a:avLst/>
          </a:prstGeom>
        </p:spPr>
      </p:pic>
      <p:sp>
        <p:nvSpPr>
          <p:cNvPr id="2" name="Rectangle 1">
            <a:extLst>
              <a:ext uri="{FF2B5EF4-FFF2-40B4-BE49-F238E27FC236}">
                <a16:creationId xmlns:a16="http://schemas.microsoft.com/office/drawing/2014/main" id="{300AD8AC-88B4-C348-C24C-777BEF4D7C54}"/>
              </a:ext>
            </a:extLst>
          </p:cNvPr>
          <p:cNvSpPr/>
          <p:nvPr userDrawn="1"/>
        </p:nvSpPr>
        <p:spPr>
          <a:xfrm>
            <a:off x="4137660" y="6108220"/>
            <a:ext cx="3482340" cy="4267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 id="2147483701"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7"/>
              <a:srcRect r="225"/>
              <a:stretch>
                <a:fillRect/>
              </a:stretch>
            </p:blipFill>
          </mc:Choice>
          <mc:Fallback>
            <p:blipFill>
              <a:blip r:embed="rId8"/>
              <a:srcRect r="225"/>
              <a:stretch>
                <a:fillRect/>
              </a:stretch>
            </p:blipFill>
          </mc:Fallback>
        </mc:AlternateContent>
        <p:spPr>
          <a:xfrm>
            <a:off x="-7513" y="5847188"/>
            <a:ext cx="12215292" cy="1028700"/>
          </a:xfrm>
          <a:prstGeom prst="rect">
            <a:avLst/>
          </a:prstGeom>
        </p:spPr>
      </p:pic>
    </p:spTree>
    <p:extLst>
      <p:ext uri="{BB962C8B-B14F-4D97-AF65-F5344CB8AC3E}">
        <p14:creationId xmlns:p14="http://schemas.microsoft.com/office/powerpoint/2010/main" val="2818297755"/>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31924F7-263D-6FCC-75BD-5CE3512DAA1A}"/>
              </a:ext>
            </a:extLst>
          </p:cNvPr>
          <p:cNvPicPr>
            <a:picLocks noChangeAspect="1"/>
          </p:cNvPicPr>
          <p:nvPr userDrawn="1"/>
        </p:nvPicPr>
        <p:blipFill rotWithShape="1">
          <a:blip r:embed="rId9"/>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702" r:id="rId1"/>
    <p:sldLayoutId id="2147483696" r:id="rId2"/>
    <p:sldLayoutId id="2147483699" r:id="rId3"/>
    <p:sldLayoutId id="2147483667" r:id="rId4"/>
    <p:sldLayoutId id="2147483713" r:id="rId5"/>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8CBA3E0-C348-C211-7E88-7509F181AF6F}"/>
              </a:ext>
            </a:extLst>
          </p:cNvPr>
          <p:cNvPicPr>
            <a:picLocks noChangeAspect="1"/>
          </p:cNvPicPr>
          <p:nvPr userDrawn="1"/>
        </p:nvPicPr>
        <p:blipFill rotWithShape="1">
          <a:blip r:embed="rId7"/>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703" r:id="rId1"/>
    <p:sldLayoutId id="2147483671"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704" r:id="rId1"/>
    <p:sldLayoutId id="2147483673"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9955066" y="6321580"/>
            <a:ext cx="1714500" cy="152400"/>
          </a:xfrm>
          <a:prstGeom prst="rect">
            <a:avLst/>
          </a:prstGeom>
        </p:spPr>
      </p:pic>
      <p:pic>
        <p:nvPicPr>
          <p:cNvPr id="9" name="Picture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a:xfrm>
            <a:off x="438150" y="173068"/>
            <a:ext cx="11315700" cy="527050"/>
          </a:xfrm>
          <a:prstGeom prst="rect">
            <a:avLst/>
          </a:prstGeom>
        </p:spPr>
      </p:pic>
      <p:pic>
        <p:nvPicPr>
          <p:cNvPr id="6" name="Picture 5"/>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7"/>
              <a:srcRect r="443"/>
              <a:stretch>
                <a:fillRect/>
              </a:stretch>
            </p:blipFill>
          </mc:Choice>
          <mc:Fallback>
            <p:blipFill>
              <a:blip r:embed="rId18"/>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705" r:id="rId1"/>
    <p:sldLayoutId id="214748367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6"/>
              <a:srcRect r="225"/>
              <a:stretch>
                <a:fillRect/>
              </a:stretch>
            </p:blipFill>
          </mc:Choice>
          <mc:Fallback>
            <p:blipFill>
              <a:blip r:embed="rId7"/>
              <a:srcRect r="225"/>
              <a:stretch>
                <a:fillRect/>
              </a:stretch>
            </p:blipFill>
          </mc:Fallback>
        </mc:AlternateContent>
        <p:spPr>
          <a:xfrm>
            <a:off x="-7513" y="5847188"/>
            <a:ext cx="12215292" cy="1028700"/>
          </a:xfrm>
          <a:prstGeom prst="rect">
            <a:avLst/>
          </a:prstGeom>
        </p:spPr>
      </p:pic>
      <p:pic>
        <p:nvPicPr>
          <p:cNvPr id="3" name="Picture 2">
            <a:extLst>
              <a:ext uri="{FF2B5EF4-FFF2-40B4-BE49-F238E27FC236}">
                <a16:creationId xmlns:a16="http://schemas.microsoft.com/office/drawing/2014/main" id="{D94D565F-8114-1F6E-4F8E-78F44A86F053}"/>
              </a:ext>
            </a:extLst>
          </p:cNvPr>
          <p:cNvPicPr>
            <a:picLocks noChangeAspect="1"/>
          </p:cNvPicPr>
          <p:nvPr userDrawn="1"/>
        </p:nvPicPr>
        <p:blipFill rotWithShape="1">
          <a:blip r:embed="rId8"/>
          <a:srcRect t="1" b="12568"/>
          <a:stretch/>
        </p:blipFill>
        <p:spPr>
          <a:xfrm>
            <a:off x="10162656" y="308636"/>
            <a:ext cx="1591194" cy="255854"/>
          </a:xfrm>
          <a:prstGeom prst="rect">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706" r:id="rId1"/>
    <p:sldLayoutId id="2147483687"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rcRect r="443"/>
              <a:stretch>
                <a:fillRect/>
              </a:stretch>
            </p:blipFill>
          </mc:Choice>
          <mc:Fallback>
            <p:blipFill>
              <a:blip r:embed="rId14"/>
              <a:srcRect r="443"/>
              <a:stretch>
                <a:fillRect/>
              </a:stretch>
            </p:blipFill>
          </mc:Fallback>
        </mc:AlternateContent>
        <p:spPr>
          <a:xfrm>
            <a:off x="3463" y="5838922"/>
            <a:ext cx="12188537" cy="10287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707" r:id="rId1"/>
    <p:sldLayoutId id="2147483691" r:id="rId2"/>
    <p:sldLayoutId id="2147483695" r:id="rId3"/>
    <p:sldLayoutId id="2147483697" r:id="rId4"/>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26096" y="1"/>
            <a:ext cx="12260158" cy="6866944"/>
          </a:xfrm>
          <a:prstGeom prst="rect">
            <a:avLst/>
          </a:prstGeom>
          <a:ln w="12700">
            <a:miter lim="400000"/>
          </a:ln>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70682" y="2338119"/>
            <a:ext cx="9558584" cy="2335716"/>
          </a:xfrm>
          <a:prstGeom prst="rect">
            <a:avLst/>
          </a:prstGeom>
        </p:spPr>
      </p:pic>
    </p:spTree>
    <p:extLst>
      <p:ext uri="{BB962C8B-B14F-4D97-AF65-F5344CB8AC3E}">
        <p14:creationId xmlns:p14="http://schemas.microsoft.com/office/powerpoint/2010/main" val="562121794"/>
      </p:ext>
    </p:extLst>
  </p:cSld>
  <p:clrMap bg1="lt1" tx1="dk1" bg2="lt2" tx2="dk2" accent1="accent1" accent2="accent2" accent3="accent3" accent4="accent4" accent5="accent5" accent6="accent6" hlink="hlink" folHlink="folHlink"/>
  <p:sldLayoutIdLst>
    <p:sldLayoutId id="2147483714"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400" y="0"/>
            <a:ext cx="12242800" cy="68580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55066" y="6321580"/>
            <a:ext cx="1714500" cy="152400"/>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5400" y="5838922"/>
            <a:ext cx="12242800" cy="1028700"/>
          </a:xfrm>
          <a:prstGeom prst="rect">
            <a:avLst/>
          </a:prstGeom>
        </p:spPr>
      </p:pic>
    </p:spTree>
    <p:extLst>
      <p:ext uri="{BB962C8B-B14F-4D97-AF65-F5344CB8AC3E}">
        <p14:creationId xmlns:p14="http://schemas.microsoft.com/office/powerpoint/2010/main" val="3703888736"/>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hyperlink" Target="https://awards.cies.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www.fulbrightscholars.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fulbrightscholars.org/alumni-ambassador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mailto:dcook@iie.org" TargetMode="External"/><Relationship Id="rId3" Type="http://schemas.openxmlformats.org/officeDocument/2006/relationships/hyperlink" Target="https://fulbrightscholars.org/sir" TargetMode="External"/><Relationship Id="rId7" Type="http://schemas.openxmlformats.org/officeDocument/2006/relationships/hyperlink" Target="https://foreign.fulbrightonline.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OLF@iie.org" TargetMode="External"/><Relationship Id="rId5" Type="http://schemas.openxmlformats.org/officeDocument/2006/relationships/hyperlink" Target="https://fulbrightscholars.org/OLF" TargetMode="External"/><Relationship Id="rId4" Type="http://schemas.openxmlformats.org/officeDocument/2006/relationships/hyperlink" Target="mailto:SIR@iie.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irex@irex.org" TargetMode="External"/><Relationship Id="rId3" Type="http://schemas.openxmlformats.org/officeDocument/2006/relationships/hyperlink" Target="mailto:arctic@iie.org" TargetMode="External"/><Relationship Id="rId7" Type="http://schemas.openxmlformats.org/officeDocument/2006/relationships/hyperlink" Target="mailto:FBstudent@ii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mailto:DDRA@ed.gov" TargetMode="External"/><Relationship Id="rId5" Type="http://schemas.openxmlformats.org/officeDocument/2006/relationships/hyperlink" Target="mailto:fulbrightspecialist@worldlearning.org" TargetMode="External"/><Relationship Id="rId4" Type="http://schemas.openxmlformats.org/officeDocument/2006/relationships/hyperlink" Target="mailto:GPA@ed.gov" TargetMode="External"/><Relationship Id="rId9" Type="http://schemas.openxmlformats.org/officeDocument/2006/relationships/hyperlink" Target="mailto:FulbrightTGC@irex.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cholars@iie.org"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hyperlink" Target="https://apply.iie.org/register/refer-a-colleague" TargetMode="External"/><Relationship Id="rId4" Type="http://schemas.openxmlformats.org/officeDocument/2006/relationships/hyperlink" Target="http://www.fulbrightschola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17.png"/><Relationship Id="rId4" Type="http://schemas.openxmlformats.org/officeDocument/2006/relationships/image" Target="../media/image24.pdf"/></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ca.state.gov/files/bureau/chapter_600_-_3_-_2016_0.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80.pd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D3759-B6B3-C821-8133-E095D69F6306}"/>
              </a:ext>
            </a:extLst>
          </p:cNvPr>
          <p:cNvSpPr>
            <a:spLocks noGrp="1"/>
          </p:cNvSpPr>
          <p:nvPr>
            <p:ph type="title" idx="4294967295"/>
          </p:nvPr>
        </p:nvSpPr>
        <p:spPr>
          <a:xfrm>
            <a:off x="838200" y="-1325563"/>
            <a:ext cx="10515600" cy="1325563"/>
          </a:xfrm>
          <a:prstGeom prst="rect">
            <a:avLst/>
          </a:prstGeom>
        </p:spPr>
        <p:txBody>
          <a:bodyPr/>
          <a:lstStyle/>
          <a:p>
            <a:r>
              <a:rPr lang="en-US" dirty="0"/>
              <a:t>Fulbright Scholar Program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4551" y="917589"/>
            <a:ext cx="11439331" cy="53880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a:solidFill>
                  <a:srgbClr val="0065A2"/>
                </a:solidFill>
                <a:latin typeface="Montserrat SemiBold" panose="00000700000000000000" pitchFamily="2" charset="0"/>
                <a:sym typeface="Mark OT Bold"/>
              </a:rPr>
              <a:t>Which Award is for you? </a:t>
            </a:r>
            <a:endParaRPr lang="en-US" sz="3600" kern="0" dirty="0">
              <a:solidFill>
                <a:srgbClr val="0065A2"/>
              </a:solidFill>
              <a:latin typeface="Montserrat SemiBold" panose="00000700000000000000" pitchFamily="2" charset="0"/>
              <a:sym typeface="Mark OT Bold"/>
            </a:endParaRPr>
          </a:p>
        </p:txBody>
      </p:sp>
      <p:sp>
        <p:nvSpPr>
          <p:cNvPr id="4" name="TextBox 3">
            <a:extLst>
              <a:ext uri="{FF2B5EF4-FFF2-40B4-BE49-F238E27FC236}">
                <a16:creationId xmlns:a16="http://schemas.microsoft.com/office/drawing/2014/main" id="{19E9730F-4D69-1769-5CE0-ABB2E693899E}"/>
              </a:ext>
            </a:extLst>
          </p:cNvPr>
          <p:cNvSpPr txBox="1"/>
          <p:nvPr/>
        </p:nvSpPr>
        <p:spPr>
          <a:xfrm>
            <a:off x="675144" y="4357233"/>
            <a:ext cx="43614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solidFill>
                  <a:srgbClr val="0065A2"/>
                </a:solidFill>
                <a:latin typeface="Montserrat" panose="00000500000000000000" pitchFamily="2" charset="0"/>
              </a:rPr>
              <a:t>Global &amp; Regional Awards</a:t>
            </a:r>
          </a:p>
        </p:txBody>
      </p:sp>
      <p:sp>
        <p:nvSpPr>
          <p:cNvPr id="7" name="TextBox 6">
            <a:extLst>
              <a:ext uri="{FF2B5EF4-FFF2-40B4-BE49-F238E27FC236}">
                <a16:creationId xmlns:a16="http://schemas.microsoft.com/office/drawing/2014/main" id="{722436A7-BE18-D7CC-7235-B84AB43711C0}"/>
              </a:ext>
            </a:extLst>
          </p:cNvPr>
          <p:cNvSpPr txBox="1"/>
          <p:nvPr/>
        </p:nvSpPr>
        <p:spPr>
          <a:xfrm>
            <a:off x="675144" y="2650851"/>
            <a:ext cx="8286750" cy="755335"/>
          </a:xfrm>
          <a:prstGeom prst="rect">
            <a:avLst/>
          </a:prstGeom>
          <a:noFill/>
        </p:spPr>
        <p:txBody>
          <a:bodyPr wrap="square">
            <a:spAutoFit/>
          </a:bodyPr>
          <a:lstStyle/>
          <a:p>
            <a:pPr marL="285750" indent="-285750">
              <a:lnSpc>
                <a:spcPct val="125000"/>
              </a:lnSpc>
              <a:buClr>
                <a:srgbClr val="0095D9"/>
              </a:buClr>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Available in 63 countries and all world areas</a:t>
            </a:r>
          </a:p>
          <a:p>
            <a:pPr marL="285750" indent="-285750">
              <a:lnSpc>
                <a:spcPct val="125000"/>
              </a:lnSpc>
              <a:buClr>
                <a:srgbClr val="0095D9"/>
              </a:buClr>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Allows multiple visits over two years</a:t>
            </a:r>
          </a:p>
        </p:txBody>
      </p:sp>
      <p:sp>
        <p:nvSpPr>
          <p:cNvPr id="9" name="TextBox 8">
            <a:extLst>
              <a:ext uri="{FF2B5EF4-FFF2-40B4-BE49-F238E27FC236}">
                <a16:creationId xmlns:a16="http://schemas.microsoft.com/office/drawing/2014/main" id="{5E9A5726-3029-D189-7680-8335F8CE32ED}"/>
              </a:ext>
            </a:extLst>
          </p:cNvPr>
          <p:cNvSpPr txBox="1"/>
          <p:nvPr/>
        </p:nvSpPr>
        <p:spPr>
          <a:xfrm>
            <a:off x="675144" y="3641996"/>
            <a:ext cx="8286750" cy="479427"/>
          </a:xfrm>
          <a:prstGeom prst="rect">
            <a:avLst/>
          </a:prstGeom>
          <a:noFill/>
        </p:spPr>
        <p:txBody>
          <a:bodyPr wrap="square">
            <a:spAutoFit/>
          </a:bodyPr>
          <a:lstStyle/>
          <a:p>
            <a:pPr>
              <a:lnSpc>
                <a:spcPct val="125000"/>
              </a:lnSpc>
              <a:defRPr>
                <a:solidFill>
                  <a:srgbClr val="FAFFF8"/>
                </a:solidFill>
                <a:latin typeface="Mark OT Light"/>
                <a:ea typeface="Mark OT Light"/>
                <a:cs typeface="Mark OT Light"/>
                <a:sym typeface="Mark OT Light"/>
              </a:defRPr>
            </a:pPr>
            <a:r>
              <a:rPr lang="en-US" sz="2200" b="1" dirty="0">
                <a:solidFill>
                  <a:srgbClr val="0065A2"/>
                </a:solidFill>
                <a:latin typeface="Montserrat" panose="00000500000000000000" pitchFamily="2" charset="0"/>
              </a:rPr>
              <a:t>Fulbright Public Policy Fellowship</a:t>
            </a:r>
          </a:p>
        </p:txBody>
      </p:sp>
      <p:sp>
        <p:nvSpPr>
          <p:cNvPr id="27" name="TextBox 26">
            <a:extLst>
              <a:ext uri="{FF2B5EF4-FFF2-40B4-BE49-F238E27FC236}">
                <a16:creationId xmlns:a16="http://schemas.microsoft.com/office/drawing/2014/main" id="{B4283C8B-5BFB-0DE9-8768-BF5185BA1ED8}"/>
              </a:ext>
            </a:extLst>
          </p:cNvPr>
          <p:cNvSpPr txBox="1"/>
          <p:nvPr/>
        </p:nvSpPr>
        <p:spPr>
          <a:xfrm>
            <a:off x="675144" y="2019281"/>
            <a:ext cx="7573878" cy="479427"/>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sz="2200" b="1" dirty="0">
                <a:solidFill>
                  <a:srgbClr val="0065A2"/>
                </a:solidFill>
                <a:latin typeface="Montserrat" panose="00000500000000000000" pitchFamily="2" charset="0"/>
              </a:rPr>
              <a:t>Flex Option</a:t>
            </a:r>
          </a:p>
        </p:txBody>
      </p:sp>
      <p:pic>
        <p:nvPicPr>
          <p:cNvPr id="11" name="Picture 10" descr="Text&#10;&#10;Description automatically generated">
            <a:extLst>
              <a:ext uri="{FF2B5EF4-FFF2-40B4-BE49-F238E27FC236}">
                <a16:creationId xmlns:a16="http://schemas.microsoft.com/office/drawing/2014/main" id="{A48469B1-4042-347F-398C-5B4467C8278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p:blipFill>
        <p:spPr>
          <a:xfrm>
            <a:off x="6908800" y="1725907"/>
            <a:ext cx="4470400" cy="3451815"/>
          </a:xfrm>
          <a:prstGeom prst="rect">
            <a:avLst/>
          </a:prstGeom>
        </p:spPr>
      </p:pic>
      <p:sp>
        <p:nvSpPr>
          <p:cNvPr id="3" name="Title 2">
            <a:extLst>
              <a:ext uri="{FF2B5EF4-FFF2-40B4-BE49-F238E27FC236}">
                <a16:creationId xmlns:a16="http://schemas.microsoft.com/office/drawing/2014/main" id="{02C37EFF-F480-A0A7-2596-7A6048E9F59C}"/>
              </a:ext>
            </a:extLst>
          </p:cNvPr>
          <p:cNvSpPr>
            <a:spLocks noGrp="1"/>
          </p:cNvSpPr>
          <p:nvPr>
            <p:ph type="title" idx="4294967295"/>
          </p:nvPr>
        </p:nvSpPr>
        <p:spPr>
          <a:xfrm>
            <a:off x="1026416" y="-1533227"/>
            <a:ext cx="10515600" cy="1325563"/>
          </a:xfrm>
          <a:prstGeom prst="rect">
            <a:avLst/>
          </a:prstGeom>
        </p:spPr>
        <p:txBody>
          <a:bodyPr/>
          <a:lstStyle/>
          <a:p>
            <a:r>
              <a:rPr lang="en-US" dirty="0"/>
              <a:t>Flex</a:t>
            </a:r>
            <a:r>
              <a:rPr lang="en-US" baseline="0" dirty="0"/>
              <a:t> Option</a:t>
            </a:r>
            <a:endParaRPr lang="en-US" dirty="0"/>
          </a:p>
        </p:txBody>
      </p:sp>
    </p:spTree>
    <p:extLst>
      <p:ext uri="{BB962C8B-B14F-4D97-AF65-F5344CB8AC3E}">
        <p14:creationId xmlns:p14="http://schemas.microsoft.com/office/powerpoint/2010/main" val="338012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39594" y="990789"/>
            <a:ext cx="10900069"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Selecting the Right Award</a:t>
            </a:r>
            <a:endParaRPr sz="3600" kern="0" dirty="0">
              <a:solidFill>
                <a:srgbClr val="0065A2"/>
              </a:solidFill>
              <a:latin typeface="Montserrat SemiBold" panose="00000700000000000000" pitchFamily="2" charset="0"/>
              <a:sym typeface="Mark OT Bold"/>
            </a:endParaRPr>
          </a:p>
        </p:txBody>
      </p:sp>
      <p:sp>
        <p:nvSpPr>
          <p:cNvPr id="6" name="First &amp; Last Name, Position…">
            <a:extLst>
              <a:ext uri="{FF2B5EF4-FFF2-40B4-BE49-F238E27FC236}">
                <a16:creationId xmlns:a16="http://schemas.microsoft.com/office/drawing/2014/main" id="{300D3C15-CB58-4930-BBA7-E5FC16802F9D}"/>
              </a:ext>
            </a:extLst>
          </p:cNvPr>
          <p:cNvSpPr txBox="1"/>
          <p:nvPr/>
        </p:nvSpPr>
        <p:spPr>
          <a:xfrm>
            <a:off x="580670" y="1737229"/>
            <a:ext cx="6185631" cy="295401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Match</a:t>
            </a:r>
            <a:r>
              <a:rPr lang="en-US" dirty="0">
                <a:solidFill>
                  <a:srgbClr val="0065A2"/>
                </a:solidFill>
                <a:latin typeface="Montserrat" panose="00000500000000000000" pitchFamily="2" charset="0"/>
              </a:rPr>
              <a:t> country interest, expertise, career profile, and proposal to the award description</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Language ability </a:t>
            </a:r>
            <a:r>
              <a:rPr lang="en-US" dirty="0">
                <a:solidFill>
                  <a:srgbClr val="0065A2"/>
                </a:solidFill>
                <a:latin typeface="Montserrat" panose="00000500000000000000" pitchFamily="2" charset="0"/>
              </a:rPr>
              <a:t>(if applicable)</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Discipline preferences</a:t>
            </a:r>
            <a:r>
              <a:rPr lang="en-US" dirty="0">
                <a:solidFill>
                  <a:srgbClr val="0065A2"/>
                </a:solidFill>
                <a:latin typeface="Montserrat" panose="00000500000000000000" pitchFamily="2" charset="0"/>
              </a:rPr>
              <a:t>, when specified</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Project relevance </a:t>
            </a:r>
            <a:r>
              <a:rPr lang="en-US" dirty="0">
                <a:solidFill>
                  <a:srgbClr val="0065A2"/>
                </a:solidFill>
                <a:latin typeface="Montserrat" panose="00000500000000000000" pitchFamily="2" charset="0"/>
              </a:rPr>
              <a:t>to the host country and/or institution</a:t>
            </a:r>
          </a:p>
          <a:p>
            <a:pPr marL="285750" indent="-285750">
              <a:lnSpc>
                <a:spcPct val="150000"/>
              </a:lnSpc>
              <a:buClr>
                <a:srgbClr val="00B1E4"/>
              </a:buClr>
              <a:buSzPct val="160000"/>
              <a:buFont typeface="Arial" panose="020B0604020202020204" pitchFamily="34" charset="0"/>
              <a:buChar char="•"/>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Benefits </a:t>
            </a:r>
            <a:r>
              <a:rPr lang="en-US" dirty="0">
                <a:solidFill>
                  <a:srgbClr val="0065A2"/>
                </a:solidFill>
                <a:latin typeface="Montserrat" panose="00000500000000000000" pitchFamily="2" charset="0"/>
              </a:rPr>
              <a:t>to you and your community</a:t>
            </a:r>
          </a:p>
        </p:txBody>
      </p:sp>
      <p:sp>
        <p:nvSpPr>
          <p:cNvPr id="7" name="First &amp; Last Name, Position…">
            <a:extLst>
              <a:ext uri="{FF2B5EF4-FFF2-40B4-BE49-F238E27FC236}">
                <a16:creationId xmlns:a16="http://schemas.microsoft.com/office/drawing/2014/main" id="{FE0D7F85-9768-4B01-9A99-003E5C3072DC}"/>
              </a:ext>
            </a:extLst>
          </p:cNvPr>
          <p:cNvSpPr txBox="1"/>
          <p:nvPr/>
        </p:nvSpPr>
        <p:spPr>
          <a:xfrm>
            <a:off x="580670" y="4869180"/>
            <a:ext cx="7605785" cy="6463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buSzPct val="120000"/>
              <a:defRPr>
                <a:solidFill>
                  <a:srgbClr val="FAFFF8"/>
                </a:solidFill>
                <a:latin typeface="Mark OT Light"/>
                <a:ea typeface="Mark OT Light"/>
                <a:cs typeface="Mark OT Light"/>
                <a:sym typeface="Mark OT Light"/>
              </a:defRPr>
            </a:pPr>
            <a:r>
              <a:rPr lang="en-US" b="1" dirty="0">
                <a:solidFill>
                  <a:schemeClr val="accent4"/>
                </a:solidFill>
                <a:latin typeface="Montserrat" panose="00000500000000000000" pitchFamily="2" charset="0"/>
              </a:rPr>
              <a:t>Remember: </a:t>
            </a:r>
            <a:r>
              <a:rPr lang="en-US" i="1" dirty="0">
                <a:solidFill>
                  <a:srgbClr val="205E9F"/>
                </a:solidFill>
                <a:latin typeface="Montserrat" panose="00000500000000000000" pitchFamily="2" charset="0"/>
              </a:rPr>
              <a:t>you can only apply for </a:t>
            </a:r>
            <a:r>
              <a:rPr lang="en-US" b="1" i="1" dirty="0">
                <a:solidFill>
                  <a:srgbClr val="205E9F"/>
                </a:solidFill>
                <a:latin typeface="Montserrat" panose="00000500000000000000" pitchFamily="2" charset="0"/>
              </a:rPr>
              <a:t>ONE AWARD </a:t>
            </a:r>
            <a:r>
              <a:rPr lang="en-US" i="1" dirty="0">
                <a:solidFill>
                  <a:srgbClr val="205E9F"/>
                </a:solidFill>
                <a:latin typeface="Montserrat" panose="00000500000000000000" pitchFamily="2" charset="0"/>
              </a:rPr>
              <a:t>per application cycle</a:t>
            </a:r>
          </a:p>
        </p:txBody>
      </p:sp>
      <p:sp>
        <p:nvSpPr>
          <p:cNvPr id="8" name="Rectangle: Rounded Corners 7">
            <a:extLst>
              <a:ext uri="{FF2B5EF4-FFF2-40B4-BE49-F238E27FC236}">
                <a16:creationId xmlns:a16="http://schemas.microsoft.com/office/drawing/2014/main" id="{91241DC6-87F7-299F-337B-5B2A524FAD12}"/>
              </a:ext>
            </a:extLst>
          </p:cNvPr>
          <p:cNvSpPr/>
          <p:nvPr/>
        </p:nvSpPr>
        <p:spPr>
          <a:xfrm>
            <a:off x="9126690" y="1342489"/>
            <a:ext cx="1920240" cy="914400"/>
          </a:xfrm>
          <a:prstGeom prst="roundRect">
            <a:avLst>
              <a:gd name="adj" fmla="val 40477"/>
            </a:avLst>
          </a:prstGeom>
          <a:solidFill>
            <a:srgbClr val="205E9F"/>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Teaching</a:t>
            </a:r>
          </a:p>
        </p:txBody>
      </p:sp>
      <p:sp>
        <p:nvSpPr>
          <p:cNvPr id="9" name="Rectangle: Rounded Corners 8">
            <a:extLst>
              <a:ext uri="{FF2B5EF4-FFF2-40B4-BE49-F238E27FC236}">
                <a16:creationId xmlns:a16="http://schemas.microsoft.com/office/drawing/2014/main" id="{4BC112B9-5D4E-6BC3-5717-10E485428713}"/>
              </a:ext>
            </a:extLst>
          </p:cNvPr>
          <p:cNvSpPr/>
          <p:nvPr/>
        </p:nvSpPr>
        <p:spPr>
          <a:xfrm>
            <a:off x="9126690" y="2390924"/>
            <a:ext cx="1920240" cy="914400"/>
          </a:xfrm>
          <a:prstGeom prst="roundRect">
            <a:avLst>
              <a:gd name="adj" fmla="val 34524"/>
            </a:avLst>
          </a:prstGeom>
          <a:solidFill>
            <a:srgbClr val="00B1E4"/>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Research</a:t>
            </a:r>
          </a:p>
        </p:txBody>
      </p:sp>
      <p:sp>
        <p:nvSpPr>
          <p:cNvPr id="10" name="Rectangle: Rounded Corners 9">
            <a:extLst>
              <a:ext uri="{FF2B5EF4-FFF2-40B4-BE49-F238E27FC236}">
                <a16:creationId xmlns:a16="http://schemas.microsoft.com/office/drawing/2014/main" id="{7FEDA1BD-2E98-1025-3150-ADD2106FCFAE}"/>
              </a:ext>
            </a:extLst>
          </p:cNvPr>
          <p:cNvSpPr/>
          <p:nvPr/>
        </p:nvSpPr>
        <p:spPr>
          <a:xfrm>
            <a:off x="9126689" y="3439359"/>
            <a:ext cx="1920240" cy="914400"/>
          </a:xfrm>
          <a:prstGeom prst="roundRect">
            <a:avLst>
              <a:gd name="adj" fmla="val 36216"/>
            </a:avLst>
          </a:prstGeom>
          <a:solidFill>
            <a:srgbClr val="0095D9"/>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Teaching/</a:t>
            </a:r>
          </a:p>
          <a:p>
            <a:pPr algn="ctr"/>
            <a:r>
              <a:rPr lang="en-US" dirty="0">
                <a:latin typeface="Montserrat SemiBold" panose="00000700000000000000" pitchFamily="2" charset="0"/>
              </a:rPr>
              <a:t>Research</a:t>
            </a:r>
          </a:p>
        </p:txBody>
      </p:sp>
      <p:pic>
        <p:nvPicPr>
          <p:cNvPr id="5" name="Graphic 4" descr="Right pointing backhand index with solid fill">
            <a:extLst>
              <a:ext uri="{FF2B5EF4-FFF2-40B4-BE49-F238E27FC236}">
                <a16:creationId xmlns:a16="http://schemas.microsoft.com/office/drawing/2014/main" id="{60448708-B671-D08A-FF85-09FE5D0530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07525" y="2136268"/>
            <a:ext cx="1533547" cy="1533547"/>
          </a:xfrm>
          <a:prstGeom prst="rect">
            <a:avLst/>
          </a:prstGeom>
        </p:spPr>
      </p:pic>
      <p:sp>
        <p:nvSpPr>
          <p:cNvPr id="3" name="Rectangle: Rounded Corners 2">
            <a:extLst>
              <a:ext uri="{FF2B5EF4-FFF2-40B4-BE49-F238E27FC236}">
                <a16:creationId xmlns:a16="http://schemas.microsoft.com/office/drawing/2014/main" id="{E9966E55-7F9D-5615-EE7A-00478A86AC09}"/>
              </a:ext>
            </a:extLst>
          </p:cNvPr>
          <p:cNvSpPr/>
          <p:nvPr/>
        </p:nvSpPr>
        <p:spPr>
          <a:xfrm>
            <a:off x="9126688" y="4487795"/>
            <a:ext cx="1920240" cy="914400"/>
          </a:xfrm>
          <a:prstGeom prst="roundRect">
            <a:avLst>
              <a:gd name="adj" fmla="val 36216"/>
            </a:avLst>
          </a:prstGeom>
          <a:solidFill>
            <a:schemeClr val="tx2"/>
          </a:solidFill>
          <a:ln>
            <a:noFill/>
          </a:ln>
          <a:effectLst>
            <a:outerShdw blurRad="127000" dist="50800" dir="5400000" algn="ctr" rotWithShape="0">
              <a:schemeClr val="tx1">
                <a:alpha val="20000"/>
              </a:schemeClr>
            </a:outerShdw>
            <a:reflection endPos="0" dir="5400000" sy="-100000" algn="bl" rotWithShape="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Montserrat SemiBold" panose="00000700000000000000" pitchFamily="2" charset="0"/>
              </a:rPr>
              <a:t>Professional Project</a:t>
            </a:r>
          </a:p>
        </p:txBody>
      </p:sp>
      <p:sp>
        <p:nvSpPr>
          <p:cNvPr id="4" name="Title 3">
            <a:extLst>
              <a:ext uri="{FF2B5EF4-FFF2-40B4-BE49-F238E27FC236}">
                <a16:creationId xmlns:a16="http://schemas.microsoft.com/office/drawing/2014/main" id="{DFD8C323-8E4D-5532-4256-C5E8E7E8CC16}"/>
              </a:ext>
            </a:extLst>
          </p:cNvPr>
          <p:cNvSpPr>
            <a:spLocks noGrp="1"/>
          </p:cNvSpPr>
          <p:nvPr>
            <p:ph type="title" idx="4294967295"/>
          </p:nvPr>
        </p:nvSpPr>
        <p:spPr>
          <a:xfrm>
            <a:off x="731828" y="-1652869"/>
            <a:ext cx="10515600" cy="1325563"/>
          </a:xfrm>
          <a:prstGeom prst="rect">
            <a:avLst/>
          </a:prstGeom>
        </p:spPr>
        <p:txBody>
          <a:bodyPr/>
          <a:lstStyle/>
          <a:p>
            <a:r>
              <a:rPr lang="en-US" dirty="0"/>
              <a:t>Selecting the Right Award</a:t>
            </a:r>
          </a:p>
        </p:txBody>
      </p:sp>
    </p:spTree>
    <p:extLst>
      <p:ext uri="{BB962C8B-B14F-4D97-AF65-F5344CB8AC3E}">
        <p14:creationId xmlns:p14="http://schemas.microsoft.com/office/powerpoint/2010/main" val="339211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58943" y="986590"/>
            <a:ext cx="8452561"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Understanding the Awards</a:t>
            </a:r>
            <a:endParaRPr sz="3600" kern="0" dirty="0">
              <a:solidFill>
                <a:srgbClr val="0065A2"/>
              </a:solidFill>
              <a:latin typeface="Montserrat SemiBold" panose="00000700000000000000" pitchFamily="2" charset="0"/>
              <a:sym typeface="Mark OT Bold"/>
            </a:endParaRPr>
          </a:p>
        </p:txBody>
      </p:sp>
      <p:sp>
        <p:nvSpPr>
          <p:cNvPr id="10" name="First &amp; Last Name, Position…">
            <a:hlinkClick r:id="rId3"/>
            <a:extLst>
              <a:ext uri="{FF2B5EF4-FFF2-40B4-BE49-F238E27FC236}">
                <a16:creationId xmlns:a16="http://schemas.microsoft.com/office/drawing/2014/main" id="{EB1A268F-395B-4B6C-B1AD-0A395D985E2D}"/>
              </a:ext>
            </a:extLst>
          </p:cNvPr>
          <p:cNvSpPr txBox="1"/>
          <p:nvPr/>
        </p:nvSpPr>
        <p:spPr>
          <a:xfrm>
            <a:off x="412483" y="2015106"/>
            <a:ext cx="4585475" cy="331905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hangingPunct="0">
              <a:lnSpc>
                <a:spcPct val="110000"/>
              </a:lnSpc>
              <a:buSzPct val="120000"/>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sym typeface="Mark OT Light"/>
              </a:rPr>
              <a:t>Visit </a:t>
            </a:r>
            <a:r>
              <a:rPr lang="en-US" sz="2200" b="1" kern="0" dirty="0">
                <a:solidFill>
                  <a:srgbClr val="0095D9"/>
                </a:solidFill>
                <a:latin typeface="Montserrat"/>
                <a:sym typeface="Mark OT Light"/>
                <a:hlinkClick r:id="rId4">
                  <a:extLst>
                    <a:ext uri="{A12FA001-AC4F-418D-AE19-62706E023703}">
                      <ahyp:hlinkClr xmlns:ahyp="http://schemas.microsoft.com/office/drawing/2018/hyperlinkcolor" val="tx"/>
                    </a:ext>
                  </a:extLst>
                </a:hlinkClick>
              </a:rPr>
              <a:t>fulbrightscholars.org </a:t>
            </a:r>
            <a:r>
              <a:rPr lang="en-US" sz="2200" kern="0" dirty="0">
                <a:solidFill>
                  <a:srgbClr val="0065A2"/>
                </a:solidFill>
                <a:latin typeface="Montserrat Medium"/>
                <a:sym typeface="Mark OT Light"/>
              </a:rPr>
              <a:t>to search awards </a:t>
            </a:r>
            <a:endParaRPr lang="en-US" sz="2200" kern="0" dirty="0">
              <a:solidFill>
                <a:srgbClr val="0065A2"/>
              </a:solidFill>
              <a:latin typeface="Montserrat Medium" pitchFamily="2" charset="0"/>
              <a:sym typeface="Mark OT Light"/>
            </a:endParaRPr>
          </a:p>
          <a:p>
            <a:pPr>
              <a:lnSpc>
                <a:spcPct val="110000"/>
              </a:lnSpc>
              <a:defRPr>
                <a:solidFill>
                  <a:srgbClr val="FAFFF8"/>
                </a:solidFill>
                <a:latin typeface="Mark OT Light"/>
                <a:ea typeface="Mark OT Light"/>
                <a:cs typeface="Mark OT Light"/>
                <a:sym typeface="Mark OT Light"/>
              </a:defRPr>
            </a:pPr>
            <a:endParaRPr lang="en-US" sz="2200" kern="0" dirty="0">
              <a:solidFill>
                <a:srgbClr val="0065A2"/>
              </a:solidFill>
              <a:latin typeface="Montserrat Medium"/>
            </a:endParaRPr>
          </a:p>
          <a:p>
            <a:pPr>
              <a:lnSpc>
                <a:spcPct val="110000"/>
              </a:lnSpc>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Review important details in: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details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requirements </a:t>
            </a:r>
            <a:endParaRPr lang="en-US" sz="2200" kern="0" dirty="0">
              <a:solidFill>
                <a:srgbClr val="0065A2"/>
              </a:solidFill>
              <a:latin typeface="Montserrat Medium" pitchFamily="2" charset="0"/>
            </a:endParaRPr>
          </a:p>
          <a:p>
            <a:pPr marL="342900" indent="-342900">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award benefits </a:t>
            </a:r>
            <a:endParaRPr lang="en-US" sz="2200" kern="0" dirty="0">
              <a:solidFill>
                <a:srgbClr val="0065A2"/>
              </a:solidFill>
              <a:latin typeface="Montserrat Medium" pitchFamily="2" charset="0"/>
            </a:endParaRPr>
          </a:p>
          <a:p>
            <a:pPr marL="342900" indent="-342900">
              <a:lnSpc>
                <a:spcPct val="110000"/>
              </a:lnSpc>
              <a:buFont typeface="Arial"/>
              <a:buChar char="•"/>
              <a:defRPr>
                <a:solidFill>
                  <a:srgbClr val="FAFFF8"/>
                </a:solidFill>
                <a:latin typeface="Mark OT Light"/>
                <a:ea typeface="Mark OT Light"/>
                <a:cs typeface="Mark OT Light"/>
                <a:sym typeface="Mark OT Light"/>
              </a:defRPr>
            </a:pPr>
            <a:r>
              <a:rPr lang="en-US" sz="2200" kern="0" dirty="0">
                <a:solidFill>
                  <a:srgbClr val="0065A2"/>
                </a:solidFill>
                <a:latin typeface="Montserrat Medium"/>
              </a:rPr>
              <a:t>country/area overview</a:t>
            </a:r>
          </a:p>
          <a:p>
            <a:pPr>
              <a:lnSpc>
                <a:spcPct val="110000"/>
              </a:lnSpc>
              <a:defRPr>
                <a:solidFill>
                  <a:srgbClr val="FAFFF8"/>
                </a:solidFill>
                <a:latin typeface="Mark OT Light"/>
                <a:ea typeface="Mark OT Light"/>
                <a:cs typeface="Mark OT Light"/>
                <a:sym typeface="Mark OT Light"/>
              </a:defRPr>
            </a:pPr>
            <a:endParaRPr lang="en-US" sz="2200" kern="0" dirty="0">
              <a:solidFill>
                <a:srgbClr val="0065A2"/>
              </a:solidFill>
              <a:latin typeface="Montserrat Medium" pitchFamily="2" charset="0"/>
            </a:endParaRPr>
          </a:p>
        </p:txBody>
      </p:sp>
      <p:pic>
        <p:nvPicPr>
          <p:cNvPr id="4" name="Picture 4" descr="Graphical user interface&#10;&#10;Description automatically generated">
            <a:extLst>
              <a:ext uri="{FF2B5EF4-FFF2-40B4-BE49-F238E27FC236}">
                <a16:creationId xmlns:a16="http://schemas.microsoft.com/office/drawing/2014/main" id="{DE96FDF7-2411-EAC0-41D3-830DEE6BC989}"/>
              </a:ext>
            </a:extLst>
          </p:cNvPr>
          <p:cNvPicPr>
            <a:picLocks noChangeAspect="1"/>
          </p:cNvPicPr>
          <p:nvPr/>
        </p:nvPicPr>
        <p:blipFill>
          <a:blip r:embed="rId5"/>
          <a:stretch>
            <a:fillRect/>
          </a:stretch>
        </p:blipFill>
        <p:spPr>
          <a:xfrm>
            <a:off x="5342628" y="1640431"/>
            <a:ext cx="6773533" cy="4075490"/>
          </a:xfrm>
          <a:prstGeom prst="rect">
            <a:avLst/>
          </a:prstGeom>
        </p:spPr>
      </p:pic>
      <p:sp>
        <p:nvSpPr>
          <p:cNvPr id="5" name="Rectangle: Rounded Corners 4">
            <a:extLst>
              <a:ext uri="{FF2B5EF4-FFF2-40B4-BE49-F238E27FC236}">
                <a16:creationId xmlns:a16="http://schemas.microsoft.com/office/drawing/2014/main" id="{A2CA5260-A67D-F975-9D46-01EE451B3BAF}"/>
              </a:ext>
              <a:ext uri="{C183D7F6-B498-43B3-948B-1728B52AA6E4}">
                <adec:decorative xmlns:adec="http://schemas.microsoft.com/office/drawing/2017/decorative" val="1"/>
              </a:ext>
            </a:extLst>
          </p:cNvPr>
          <p:cNvSpPr/>
          <p:nvPr/>
        </p:nvSpPr>
        <p:spPr>
          <a:xfrm>
            <a:off x="5413782" y="2067409"/>
            <a:ext cx="1554480" cy="128016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defRPr/>
            </a:pPr>
            <a:endParaRPr lang="en-US" kern="0">
              <a:solidFill>
                <a:prstClr val="white"/>
              </a:solidFill>
              <a:latin typeface="Calibri"/>
              <a:sym typeface="Calibri"/>
            </a:endParaRPr>
          </a:p>
        </p:txBody>
      </p:sp>
      <p:sp>
        <p:nvSpPr>
          <p:cNvPr id="3" name="Title 2">
            <a:extLst>
              <a:ext uri="{FF2B5EF4-FFF2-40B4-BE49-F238E27FC236}">
                <a16:creationId xmlns:a16="http://schemas.microsoft.com/office/drawing/2014/main" id="{E990676E-9BA6-0D8C-B5BD-452CE83C447D}"/>
              </a:ext>
            </a:extLst>
          </p:cNvPr>
          <p:cNvSpPr>
            <a:spLocks noGrp="1"/>
          </p:cNvSpPr>
          <p:nvPr>
            <p:ph type="title" idx="4294967295"/>
          </p:nvPr>
        </p:nvSpPr>
        <p:spPr>
          <a:xfrm>
            <a:off x="933222" y="-1390703"/>
            <a:ext cx="10515600" cy="1325563"/>
          </a:xfrm>
          <a:prstGeom prst="rect">
            <a:avLst/>
          </a:prstGeom>
        </p:spPr>
        <p:txBody>
          <a:bodyPr/>
          <a:lstStyle/>
          <a:p>
            <a:r>
              <a:rPr lang="en-US" dirty="0"/>
              <a:t>Understanding the Awards</a:t>
            </a:r>
          </a:p>
        </p:txBody>
      </p:sp>
    </p:spTree>
    <p:extLst>
      <p:ext uri="{BB962C8B-B14F-4D97-AF65-F5344CB8AC3E}">
        <p14:creationId xmlns:p14="http://schemas.microsoft.com/office/powerpoint/2010/main" val="176002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38388" y="971495"/>
            <a:ext cx="9222425"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Application Components</a:t>
            </a:r>
            <a:endParaRPr sz="3600" kern="0" dirty="0">
              <a:solidFill>
                <a:srgbClr val="0065A2"/>
              </a:solidFill>
              <a:latin typeface="Montserrat SemiBold" panose="00000700000000000000" pitchFamily="2" charset="0"/>
              <a:sym typeface="Mark OT Bold"/>
            </a:endParaRPr>
          </a:p>
        </p:txBody>
      </p:sp>
      <p:sp>
        <p:nvSpPr>
          <p:cNvPr id="7" name="First &amp; Last Name, Position…">
            <a:extLst>
              <a:ext uri="{FF2B5EF4-FFF2-40B4-BE49-F238E27FC236}">
                <a16:creationId xmlns:a16="http://schemas.microsoft.com/office/drawing/2014/main" id="{B65802A0-5245-4489-B53A-4875A54DF7FC}"/>
              </a:ext>
            </a:extLst>
          </p:cNvPr>
          <p:cNvSpPr txBox="1"/>
          <p:nvPr/>
        </p:nvSpPr>
        <p:spPr>
          <a:xfrm>
            <a:off x="538388" y="1699549"/>
            <a:ext cx="4013187" cy="4308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defRPr>
                <a:solidFill>
                  <a:srgbClr val="FAFFF8"/>
                </a:solidFill>
                <a:latin typeface="Mark OT Bold"/>
                <a:ea typeface="Mark OT Bold"/>
                <a:cs typeface="Mark OT Bold"/>
                <a:sym typeface="Mark OT Bold"/>
              </a:defRPr>
            </a:pPr>
            <a:r>
              <a:rPr lang="en-US" sz="2200" b="1" dirty="0">
                <a:solidFill>
                  <a:srgbClr val="0095D9"/>
                </a:solidFill>
                <a:latin typeface="Montserrat" panose="00000500000000000000" pitchFamily="2" charset="0"/>
              </a:rPr>
              <a:t>Requirements:</a:t>
            </a:r>
            <a:endParaRPr sz="2200" b="1" kern="0" dirty="0">
              <a:solidFill>
                <a:srgbClr val="0095D9"/>
              </a:solidFill>
              <a:latin typeface="Montserrat" panose="00000500000000000000" pitchFamily="2" charset="0"/>
              <a:sym typeface="Mark OT Bold"/>
            </a:endParaRPr>
          </a:p>
        </p:txBody>
      </p:sp>
      <p:pic>
        <p:nvPicPr>
          <p:cNvPr id="13" name="Picture 12">
            <a:extLst>
              <a:ext uri="{FF2B5EF4-FFF2-40B4-BE49-F238E27FC236}">
                <a16:creationId xmlns:a16="http://schemas.microsoft.com/office/drawing/2014/main" id="{3632AAFE-C4A1-433D-A007-D1E50E420DD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2277" y="2280498"/>
            <a:ext cx="17399" cy="3108960"/>
          </a:xfrm>
          <a:prstGeom prst="rect">
            <a:avLst/>
          </a:prstGeom>
        </p:spPr>
      </p:pic>
      <p:sp>
        <p:nvSpPr>
          <p:cNvPr id="15" name="First &amp; Last Name, Position…">
            <a:extLst>
              <a:ext uri="{FF2B5EF4-FFF2-40B4-BE49-F238E27FC236}">
                <a16:creationId xmlns:a16="http://schemas.microsoft.com/office/drawing/2014/main" id="{074AD10E-8E5D-4BB6-B8DF-A839A0A3704D}"/>
              </a:ext>
            </a:extLst>
          </p:cNvPr>
          <p:cNvSpPr txBox="1"/>
          <p:nvPr/>
        </p:nvSpPr>
        <p:spPr>
          <a:xfrm>
            <a:off x="6791003" y="1699549"/>
            <a:ext cx="4520340" cy="43088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a:buSzPct val="120000"/>
              <a:defRPr>
                <a:solidFill>
                  <a:srgbClr val="FAFFF8"/>
                </a:solidFill>
                <a:latin typeface="Mark OT Light"/>
                <a:ea typeface="Mark OT Light"/>
                <a:cs typeface="Mark OT Light"/>
                <a:sym typeface="Mark OT Light"/>
              </a:defRPr>
            </a:pPr>
            <a:r>
              <a:rPr lang="en-US" sz="2200" b="1" dirty="0">
                <a:solidFill>
                  <a:srgbClr val="0095D9"/>
                </a:solidFill>
                <a:latin typeface="Montserrat" panose="00000500000000000000" pitchFamily="2" charset="0"/>
              </a:rPr>
              <a:t>Supplemental Materials:</a:t>
            </a:r>
          </a:p>
        </p:txBody>
      </p:sp>
      <p:sp>
        <p:nvSpPr>
          <p:cNvPr id="17" name="First &amp; Last Name, Position…">
            <a:extLst>
              <a:ext uri="{FF2B5EF4-FFF2-40B4-BE49-F238E27FC236}">
                <a16:creationId xmlns:a16="http://schemas.microsoft.com/office/drawing/2014/main" id="{BED59A08-36AA-4330-82AF-BACF019998F7}"/>
              </a:ext>
            </a:extLst>
          </p:cNvPr>
          <p:cNvSpPr txBox="1"/>
          <p:nvPr/>
        </p:nvSpPr>
        <p:spPr>
          <a:xfrm>
            <a:off x="7139417" y="2361381"/>
            <a:ext cx="5251283" cy="37792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lIns="91440" tIns="45720" rIns="91440" bIns="45720" anchor="t">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Course outlines or syllabi </a:t>
            </a:r>
            <a:r>
              <a:rPr lang="en-US" i="1" dirty="0">
                <a:solidFill>
                  <a:srgbClr val="0065A2"/>
                </a:solidFill>
                <a:latin typeface="Montserrat" panose="00000500000000000000" pitchFamily="2" charset="0"/>
              </a:rPr>
              <a:t>(for teaching)</a:t>
            </a:r>
          </a:p>
        </p:txBody>
      </p:sp>
      <p:grpSp>
        <p:nvGrpSpPr>
          <p:cNvPr id="56" name="Group 55" descr="Application Form">
            <a:extLst>
              <a:ext uri="{FF2B5EF4-FFF2-40B4-BE49-F238E27FC236}">
                <a16:creationId xmlns:a16="http://schemas.microsoft.com/office/drawing/2014/main" id="{275C21BC-213A-145E-A8B8-E7437193EEEF}"/>
              </a:ext>
            </a:extLst>
          </p:cNvPr>
          <p:cNvGrpSpPr/>
          <p:nvPr/>
        </p:nvGrpSpPr>
        <p:grpSpPr>
          <a:xfrm>
            <a:off x="687057" y="2333431"/>
            <a:ext cx="3697969" cy="390151"/>
            <a:chOff x="5229686" y="2076772"/>
            <a:chExt cx="3697969" cy="390151"/>
          </a:xfrm>
        </p:grpSpPr>
        <p:sp>
          <p:nvSpPr>
            <p:cNvPr id="5" name="TextBox 4">
              <a:extLst>
                <a:ext uri="{FF2B5EF4-FFF2-40B4-BE49-F238E27FC236}">
                  <a16:creationId xmlns:a16="http://schemas.microsoft.com/office/drawing/2014/main" id="{5D12A169-ECE2-082B-82B6-A6D580452233}"/>
                </a:ext>
              </a:extLst>
            </p:cNvPr>
            <p:cNvSpPr txBox="1"/>
            <p:nvPr/>
          </p:nvSpPr>
          <p:spPr>
            <a:xfrm>
              <a:off x="5836168" y="2088999"/>
              <a:ext cx="3091487"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Application Form</a:t>
              </a:r>
            </a:p>
          </p:txBody>
        </p:sp>
        <p:grpSp>
          <p:nvGrpSpPr>
            <p:cNvPr id="47" name="Group 46">
              <a:extLst>
                <a:ext uri="{FF2B5EF4-FFF2-40B4-BE49-F238E27FC236}">
                  <a16:creationId xmlns:a16="http://schemas.microsoft.com/office/drawing/2014/main" id="{ED2518D0-F48D-5996-6371-D0A00B5D9DB8}"/>
                </a:ext>
              </a:extLst>
            </p:cNvPr>
            <p:cNvGrpSpPr/>
            <p:nvPr/>
          </p:nvGrpSpPr>
          <p:grpSpPr>
            <a:xfrm>
              <a:off x="5229686" y="2076772"/>
              <a:ext cx="365760" cy="365760"/>
              <a:chOff x="5229686" y="2058662"/>
              <a:chExt cx="365760" cy="365760"/>
            </a:xfrm>
          </p:grpSpPr>
          <p:sp>
            <p:nvSpPr>
              <p:cNvPr id="4" name="Oval 3">
                <a:extLst>
                  <a:ext uri="{FF2B5EF4-FFF2-40B4-BE49-F238E27FC236}">
                    <a16:creationId xmlns:a16="http://schemas.microsoft.com/office/drawing/2014/main" id="{0B2B3FDA-2868-A2B0-E07C-71D42F4D3763}"/>
                  </a:ext>
                </a:extLst>
              </p:cNvPr>
              <p:cNvSpPr/>
              <p:nvPr/>
            </p:nvSpPr>
            <p:spPr>
              <a:xfrm>
                <a:off x="5229686" y="2058662"/>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9" name="Graphic 28" descr="Checkmark with solid fill">
                <a:extLst>
                  <a:ext uri="{FF2B5EF4-FFF2-40B4-BE49-F238E27FC236}">
                    <a16:creationId xmlns:a16="http://schemas.microsoft.com/office/drawing/2014/main" id="{7AB03F07-2DA4-C262-B202-33C152C807D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98266" y="2135446"/>
                <a:ext cx="228600" cy="228600"/>
              </a:xfrm>
              <a:prstGeom prst="rect">
                <a:avLst/>
              </a:prstGeom>
            </p:spPr>
          </p:pic>
        </p:grpSp>
      </p:grpSp>
      <p:grpSp>
        <p:nvGrpSpPr>
          <p:cNvPr id="57" name="Group 56" descr="Project Statement">
            <a:extLst>
              <a:ext uri="{FF2B5EF4-FFF2-40B4-BE49-F238E27FC236}">
                <a16:creationId xmlns:a16="http://schemas.microsoft.com/office/drawing/2014/main" id="{4483F97E-E23E-C665-64EE-041CD7028125}"/>
              </a:ext>
            </a:extLst>
          </p:cNvPr>
          <p:cNvGrpSpPr/>
          <p:nvPr/>
        </p:nvGrpSpPr>
        <p:grpSpPr>
          <a:xfrm>
            <a:off x="687057" y="2882033"/>
            <a:ext cx="3804807" cy="390151"/>
            <a:chOff x="5231761" y="2620260"/>
            <a:chExt cx="3804807" cy="390151"/>
          </a:xfrm>
        </p:grpSpPr>
        <p:sp>
          <p:nvSpPr>
            <p:cNvPr id="9" name="TextBox 8" descr="Project Statement">
              <a:extLst>
                <a:ext uri="{FF2B5EF4-FFF2-40B4-BE49-F238E27FC236}">
                  <a16:creationId xmlns:a16="http://schemas.microsoft.com/office/drawing/2014/main" id="{E4E400E8-A177-E153-012D-6D75E85D09E3}"/>
                </a:ext>
                <a:ext uri="{C183D7F6-B498-43B3-948B-1728B52AA6E4}">
                  <adec:decorative xmlns:adec="http://schemas.microsoft.com/office/drawing/2017/decorative" val="0"/>
                </a:ext>
              </a:extLst>
            </p:cNvPr>
            <p:cNvSpPr txBox="1"/>
            <p:nvPr/>
          </p:nvSpPr>
          <p:spPr>
            <a:xfrm>
              <a:off x="5836168" y="2632487"/>
              <a:ext cx="3200400"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Project Statement </a:t>
              </a:r>
            </a:p>
          </p:txBody>
        </p:sp>
        <p:grpSp>
          <p:nvGrpSpPr>
            <p:cNvPr id="40" name="Group 39">
              <a:extLst>
                <a:ext uri="{FF2B5EF4-FFF2-40B4-BE49-F238E27FC236}">
                  <a16:creationId xmlns:a16="http://schemas.microsoft.com/office/drawing/2014/main" id="{12413F53-6766-2733-2CE1-C36A29A2C2DA}"/>
                </a:ext>
              </a:extLst>
            </p:cNvPr>
            <p:cNvGrpSpPr/>
            <p:nvPr/>
          </p:nvGrpSpPr>
          <p:grpSpPr>
            <a:xfrm>
              <a:off x="5231761" y="2620260"/>
              <a:ext cx="365760" cy="365760"/>
              <a:chOff x="5232052" y="2712848"/>
              <a:chExt cx="365760" cy="365760"/>
            </a:xfrm>
          </p:grpSpPr>
          <p:sp>
            <p:nvSpPr>
              <p:cNvPr id="38" name="Oval 37">
                <a:extLst>
                  <a:ext uri="{FF2B5EF4-FFF2-40B4-BE49-F238E27FC236}">
                    <a16:creationId xmlns:a16="http://schemas.microsoft.com/office/drawing/2014/main" id="{2D824EFB-77AC-345E-415D-986FCA866E6C}"/>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39" name="Graphic 38" descr="Checkmark with solid fill">
                <a:extLst>
                  <a:ext uri="{FF2B5EF4-FFF2-40B4-BE49-F238E27FC236}">
                    <a16:creationId xmlns:a16="http://schemas.microsoft.com/office/drawing/2014/main" id="{0CCC3E47-33D1-B75C-E23B-4EA67477273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58" name="Group 57" descr="CV or Resume">
            <a:extLst>
              <a:ext uri="{FF2B5EF4-FFF2-40B4-BE49-F238E27FC236}">
                <a16:creationId xmlns:a16="http://schemas.microsoft.com/office/drawing/2014/main" id="{D4A1F5B8-0970-B7D1-9513-8BBE4B6C6335}"/>
              </a:ext>
            </a:extLst>
          </p:cNvPr>
          <p:cNvGrpSpPr/>
          <p:nvPr/>
        </p:nvGrpSpPr>
        <p:grpSpPr>
          <a:xfrm>
            <a:off x="687057" y="3430635"/>
            <a:ext cx="4444596" cy="377924"/>
            <a:chOff x="5232052" y="3354731"/>
            <a:chExt cx="4444596" cy="377924"/>
          </a:xfrm>
        </p:grpSpPr>
        <p:sp>
          <p:nvSpPr>
            <p:cNvPr id="19" name="TextBox 18" descr="CV or Resume">
              <a:extLst>
                <a:ext uri="{FF2B5EF4-FFF2-40B4-BE49-F238E27FC236}">
                  <a16:creationId xmlns:a16="http://schemas.microsoft.com/office/drawing/2014/main" id="{22268EBC-2CA5-24A4-288B-46E8FB897563}"/>
                </a:ext>
              </a:extLst>
            </p:cNvPr>
            <p:cNvSpPr txBox="1"/>
            <p:nvPr/>
          </p:nvSpPr>
          <p:spPr>
            <a:xfrm>
              <a:off x="5836168" y="3354731"/>
              <a:ext cx="3840480"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Curriculum Vitae or Resume</a:t>
              </a:r>
            </a:p>
          </p:txBody>
        </p:sp>
        <p:grpSp>
          <p:nvGrpSpPr>
            <p:cNvPr id="41" name="Group 40">
              <a:extLst>
                <a:ext uri="{FF2B5EF4-FFF2-40B4-BE49-F238E27FC236}">
                  <a16:creationId xmlns:a16="http://schemas.microsoft.com/office/drawing/2014/main" id="{BFFD2F4E-CD84-1B3B-7973-3E4DF6EE0BD7}"/>
                </a:ext>
              </a:extLst>
            </p:cNvPr>
            <p:cNvGrpSpPr/>
            <p:nvPr/>
          </p:nvGrpSpPr>
          <p:grpSpPr>
            <a:xfrm>
              <a:off x="5232052" y="3360813"/>
              <a:ext cx="365760" cy="365760"/>
              <a:chOff x="5232052" y="2712848"/>
              <a:chExt cx="365760" cy="365760"/>
            </a:xfrm>
          </p:grpSpPr>
          <p:sp>
            <p:nvSpPr>
              <p:cNvPr id="42" name="Oval 41">
                <a:extLst>
                  <a:ext uri="{FF2B5EF4-FFF2-40B4-BE49-F238E27FC236}">
                    <a16:creationId xmlns:a16="http://schemas.microsoft.com/office/drawing/2014/main" id="{97E7BDC9-1780-CD78-74F5-3A78F404E5ED}"/>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43" name="Graphic 42" descr="Checkmark with solid fill">
                <a:extLst>
                  <a:ext uri="{FF2B5EF4-FFF2-40B4-BE49-F238E27FC236}">
                    <a16:creationId xmlns:a16="http://schemas.microsoft.com/office/drawing/2014/main" id="{A2C875FE-EC6C-B577-096F-FC9B3D708D2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59" name="Group 58" descr="2 Letters of Recommendation">
            <a:extLst>
              <a:ext uri="{FF2B5EF4-FFF2-40B4-BE49-F238E27FC236}">
                <a16:creationId xmlns:a16="http://schemas.microsoft.com/office/drawing/2014/main" id="{4FF59299-6106-1941-F5A9-AE70573ED532}"/>
              </a:ext>
            </a:extLst>
          </p:cNvPr>
          <p:cNvGrpSpPr/>
          <p:nvPr/>
        </p:nvGrpSpPr>
        <p:grpSpPr>
          <a:xfrm>
            <a:off x="687057" y="3967010"/>
            <a:ext cx="5334457" cy="377924"/>
            <a:chOff x="5229686" y="3968098"/>
            <a:chExt cx="5334457" cy="377924"/>
          </a:xfrm>
        </p:grpSpPr>
        <p:sp>
          <p:nvSpPr>
            <p:cNvPr id="22" name="TextBox 21">
              <a:extLst>
                <a:ext uri="{FF2B5EF4-FFF2-40B4-BE49-F238E27FC236}">
                  <a16:creationId xmlns:a16="http://schemas.microsoft.com/office/drawing/2014/main" id="{A835BF07-C435-721A-DAA9-F3CCCD76B8A3}"/>
                </a:ext>
                <a:ext uri="{C183D7F6-B498-43B3-948B-1728B52AA6E4}">
                  <adec:decorative xmlns:adec="http://schemas.microsoft.com/office/drawing/2017/decorative" val="1"/>
                </a:ext>
              </a:extLst>
            </p:cNvPr>
            <p:cNvSpPr txBox="1"/>
            <p:nvPr/>
          </p:nvSpPr>
          <p:spPr>
            <a:xfrm>
              <a:off x="5836168" y="3968098"/>
              <a:ext cx="4727975"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b="1" dirty="0">
                  <a:solidFill>
                    <a:srgbClr val="0065A2"/>
                  </a:solidFill>
                  <a:latin typeface="Montserrat SemiBold" panose="00000700000000000000" pitchFamily="2" charset="0"/>
                </a:rPr>
                <a:t>2 Letters of Recommendation</a:t>
              </a:r>
            </a:p>
          </p:txBody>
        </p:sp>
        <p:grpSp>
          <p:nvGrpSpPr>
            <p:cNvPr id="44" name="Group 43">
              <a:extLst>
                <a:ext uri="{FF2B5EF4-FFF2-40B4-BE49-F238E27FC236}">
                  <a16:creationId xmlns:a16="http://schemas.microsoft.com/office/drawing/2014/main" id="{C103E540-7B93-6944-DFAE-EC8A4B50EA4A}"/>
                </a:ext>
              </a:extLst>
            </p:cNvPr>
            <p:cNvGrpSpPr/>
            <p:nvPr/>
          </p:nvGrpSpPr>
          <p:grpSpPr>
            <a:xfrm>
              <a:off x="5229686" y="3974180"/>
              <a:ext cx="365760" cy="365760"/>
              <a:chOff x="5232052" y="2712848"/>
              <a:chExt cx="365760" cy="365760"/>
            </a:xfrm>
          </p:grpSpPr>
          <p:sp>
            <p:nvSpPr>
              <p:cNvPr id="45" name="Oval 44">
                <a:extLst>
                  <a:ext uri="{FF2B5EF4-FFF2-40B4-BE49-F238E27FC236}">
                    <a16:creationId xmlns:a16="http://schemas.microsoft.com/office/drawing/2014/main" id="{5AB46115-0D79-504D-93B8-ED49077D7FEB}"/>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46" name="Graphic 45" descr="Checkmark with solid fill">
                <a:extLst>
                  <a:ext uri="{FF2B5EF4-FFF2-40B4-BE49-F238E27FC236}">
                    <a16:creationId xmlns:a16="http://schemas.microsoft.com/office/drawing/2014/main" id="{A4C6860C-848A-102D-C8E1-D949273CFBB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60" name="Group 59" descr="Language Proficiency Report">
            <a:extLst>
              <a:ext uri="{FF2B5EF4-FFF2-40B4-BE49-F238E27FC236}">
                <a16:creationId xmlns:a16="http://schemas.microsoft.com/office/drawing/2014/main" id="{78C6F811-C93C-26C8-6C5F-6E86EBCB4CE6}"/>
              </a:ext>
            </a:extLst>
          </p:cNvPr>
          <p:cNvGrpSpPr/>
          <p:nvPr/>
        </p:nvGrpSpPr>
        <p:grpSpPr>
          <a:xfrm>
            <a:off x="687057" y="4503385"/>
            <a:ext cx="5742619" cy="412614"/>
            <a:chOff x="5229686" y="4484999"/>
            <a:chExt cx="5742619" cy="412614"/>
          </a:xfrm>
        </p:grpSpPr>
        <p:sp>
          <p:nvSpPr>
            <p:cNvPr id="35" name="TextBox 34">
              <a:extLst>
                <a:ext uri="{FF2B5EF4-FFF2-40B4-BE49-F238E27FC236}">
                  <a16:creationId xmlns:a16="http://schemas.microsoft.com/office/drawing/2014/main" id="{60961305-4C36-A169-9024-40BC01A12601}"/>
                </a:ext>
                <a:ext uri="{C183D7F6-B498-43B3-948B-1728B52AA6E4}">
                  <adec:decorative xmlns:adec="http://schemas.microsoft.com/office/drawing/2017/decorative" val="1"/>
                </a:ext>
              </a:extLst>
            </p:cNvPr>
            <p:cNvSpPr txBox="1"/>
            <p:nvPr/>
          </p:nvSpPr>
          <p:spPr>
            <a:xfrm>
              <a:off x="5836168" y="4484999"/>
              <a:ext cx="5136137" cy="377924"/>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sz="1800" dirty="0">
                  <a:solidFill>
                    <a:srgbClr val="0065A2"/>
                  </a:solidFill>
                  <a:latin typeface="Montserrat SemiBold" panose="00000700000000000000" pitchFamily="2" charset="0"/>
                </a:rPr>
                <a:t>Language Proficiency Report </a:t>
              </a:r>
              <a:r>
                <a:rPr lang="en-US" sz="1800" i="1" dirty="0">
                  <a:solidFill>
                    <a:srgbClr val="0065A2"/>
                  </a:solidFill>
                  <a:latin typeface="Montserrat" panose="00000500000000000000" pitchFamily="2" charset="0"/>
                </a:rPr>
                <a:t>(if required)</a:t>
              </a:r>
              <a:endParaRPr lang="en-US" i="1" dirty="0">
                <a:latin typeface="Montserrat" panose="00000500000000000000" pitchFamily="2" charset="0"/>
              </a:endParaRPr>
            </a:p>
          </p:txBody>
        </p:sp>
        <p:grpSp>
          <p:nvGrpSpPr>
            <p:cNvPr id="48" name="Group 47">
              <a:extLst>
                <a:ext uri="{FF2B5EF4-FFF2-40B4-BE49-F238E27FC236}">
                  <a16:creationId xmlns:a16="http://schemas.microsoft.com/office/drawing/2014/main" id="{E33700EC-C3BA-240D-5839-6189EF1DB4E2}"/>
                </a:ext>
              </a:extLst>
            </p:cNvPr>
            <p:cNvGrpSpPr/>
            <p:nvPr/>
          </p:nvGrpSpPr>
          <p:grpSpPr>
            <a:xfrm>
              <a:off x="5229686" y="4531853"/>
              <a:ext cx="365760" cy="365760"/>
              <a:chOff x="5232052" y="2712848"/>
              <a:chExt cx="365760" cy="365760"/>
            </a:xfrm>
          </p:grpSpPr>
          <p:sp>
            <p:nvSpPr>
              <p:cNvPr id="49" name="Oval 48">
                <a:extLst>
                  <a:ext uri="{FF2B5EF4-FFF2-40B4-BE49-F238E27FC236}">
                    <a16:creationId xmlns:a16="http://schemas.microsoft.com/office/drawing/2014/main" id="{313EBCC0-3DAE-2CAF-D5D7-C2B5B734D319}"/>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ExtraBold" panose="00000900000000000000" pitchFamily="2" charset="0"/>
                </a:endParaRPr>
              </a:p>
            </p:txBody>
          </p:sp>
          <p:pic>
            <p:nvPicPr>
              <p:cNvPr id="50" name="Graphic 49" descr="Checkmark with solid fill">
                <a:extLst>
                  <a:ext uri="{FF2B5EF4-FFF2-40B4-BE49-F238E27FC236}">
                    <a16:creationId xmlns:a16="http://schemas.microsoft.com/office/drawing/2014/main" id="{B961F26B-8322-17BC-941D-37BF592567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grpSp>
        <p:nvGrpSpPr>
          <p:cNvPr id="61" name="Group 60" descr="Letter of Invitation">
            <a:extLst>
              <a:ext uri="{FF2B5EF4-FFF2-40B4-BE49-F238E27FC236}">
                <a16:creationId xmlns:a16="http://schemas.microsoft.com/office/drawing/2014/main" id="{140326FD-3EA8-9DC5-1DB0-C55A9E45E2CF}"/>
              </a:ext>
            </a:extLst>
          </p:cNvPr>
          <p:cNvGrpSpPr/>
          <p:nvPr/>
        </p:nvGrpSpPr>
        <p:grpSpPr>
          <a:xfrm>
            <a:off x="687057" y="5074449"/>
            <a:ext cx="8041897" cy="386069"/>
            <a:chOff x="5229686" y="5205958"/>
            <a:chExt cx="8041897" cy="386069"/>
          </a:xfrm>
        </p:grpSpPr>
        <p:sp>
          <p:nvSpPr>
            <p:cNvPr id="52" name="TextBox 51">
              <a:extLst>
                <a:ext uri="{FF2B5EF4-FFF2-40B4-BE49-F238E27FC236}">
                  <a16:creationId xmlns:a16="http://schemas.microsoft.com/office/drawing/2014/main" id="{FEE5ABCA-36F1-9BC8-315D-F7703109D5F9}"/>
                </a:ext>
                <a:ext uri="{C183D7F6-B498-43B3-948B-1728B52AA6E4}">
                  <adec:decorative xmlns:adec="http://schemas.microsoft.com/office/drawing/2017/decorative" val="1"/>
                </a:ext>
              </a:extLst>
            </p:cNvPr>
            <p:cNvSpPr txBox="1"/>
            <p:nvPr/>
          </p:nvSpPr>
          <p:spPr>
            <a:xfrm>
              <a:off x="5861133" y="5214103"/>
              <a:ext cx="7410450" cy="377924"/>
            </a:xfrm>
            <a:prstGeom prst="rect">
              <a:avLst/>
            </a:prstGeom>
            <a:noFill/>
          </p:spPr>
          <p:txBody>
            <a:bodyPr wrap="square">
              <a:spAutoFit/>
            </a:bodyPr>
            <a:lstStyle/>
            <a:p>
              <a:pPr>
                <a:lnSpc>
                  <a:spcPct val="110000"/>
                </a:lnSpc>
                <a:buSzPct val="10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Letter of Invitation </a:t>
              </a:r>
              <a:r>
                <a:rPr lang="en-US" i="1" dirty="0">
                  <a:solidFill>
                    <a:srgbClr val="0065A2"/>
                  </a:solidFill>
                  <a:latin typeface="Montserrat" panose="00000500000000000000" pitchFamily="2" charset="0"/>
                </a:rPr>
                <a:t>(if required)</a:t>
              </a:r>
            </a:p>
          </p:txBody>
        </p:sp>
        <p:grpSp>
          <p:nvGrpSpPr>
            <p:cNvPr id="53" name="Group 52">
              <a:extLst>
                <a:ext uri="{FF2B5EF4-FFF2-40B4-BE49-F238E27FC236}">
                  <a16:creationId xmlns:a16="http://schemas.microsoft.com/office/drawing/2014/main" id="{FEF218AE-242E-23D5-CA0F-C74BC5B999C5}"/>
                </a:ext>
              </a:extLst>
            </p:cNvPr>
            <p:cNvGrpSpPr/>
            <p:nvPr/>
          </p:nvGrpSpPr>
          <p:grpSpPr>
            <a:xfrm>
              <a:off x="5229686" y="5205958"/>
              <a:ext cx="365760" cy="365760"/>
              <a:chOff x="5232052" y="2712848"/>
              <a:chExt cx="365760" cy="365760"/>
            </a:xfrm>
          </p:grpSpPr>
          <p:sp>
            <p:nvSpPr>
              <p:cNvPr id="54" name="Oval 53">
                <a:extLst>
                  <a:ext uri="{FF2B5EF4-FFF2-40B4-BE49-F238E27FC236}">
                    <a16:creationId xmlns:a16="http://schemas.microsoft.com/office/drawing/2014/main" id="{046F6692-389D-0BDE-F81E-7C4F7950D6B5}"/>
                  </a:ext>
                </a:extLst>
              </p:cNvPr>
              <p:cNvSpPr/>
              <p:nvPr/>
            </p:nvSpPr>
            <p:spPr>
              <a:xfrm>
                <a:off x="5232052" y="2712848"/>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ExtraBold" panose="00000900000000000000" pitchFamily="2" charset="0"/>
                </a:endParaRPr>
              </a:p>
            </p:txBody>
          </p:sp>
          <p:pic>
            <p:nvPicPr>
              <p:cNvPr id="55" name="Graphic 54" descr="Checkmark with solid fill">
                <a:extLst>
                  <a:ext uri="{FF2B5EF4-FFF2-40B4-BE49-F238E27FC236}">
                    <a16:creationId xmlns:a16="http://schemas.microsoft.com/office/drawing/2014/main" id="{0BBEBD20-6B44-3A60-731F-35B43B1CDCB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00632" y="2789632"/>
                <a:ext cx="228600" cy="228600"/>
              </a:xfrm>
              <a:prstGeom prst="rect">
                <a:avLst/>
              </a:prstGeom>
            </p:spPr>
          </p:pic>
        </p:grpSp>
      </p:grpSp>
      <p:sp>
        <p:nvSpPr>
          <p:cNvPr id="8" name="TextBox 7">
            <a:extLst>
              <a:ext uri="{FF2B5EF4-FFF2-40B4-BE49-F238E27FC236}">
                <a16:creationId xmlns:a16="http://schemas.microsoft.com/office/drawing/2014/main" id="{6ADDB758-B93C-7C70-3251-254AD4119EE0}"/>
              </a:ext>
            </a:extLst>
          </p:cNvPr>
          <p:cNvSpPr txBox="1"/>
          <p:nvPr/>
        </p:nvSpPr>
        <p:spPr>
          <a:xfrm>
            <a:off x="7139417" y="3595853"/>
            <a:ext cx="4590344" cy="682623"/>
          </a:xfrm>
          <a:prstGeom prst="rect">
            <a:avLst/>
          </a:prstGeom>
          <a:noFill/>
        </p:spPr>
        <p:txBody>
          <a:bodyPr wrap="square">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panose="00000700000000000000" pitchFamily="2" charset="0"/>
              </a:rPr>
              <a:t>Portfolio submissions </a:t>
            </a:r>
            <a:r>
              <a:rPr lang="en-US" i="1" dirty="0">
                <a:solidFill>
                  <a:srgbClr val="0065A2"/>
                </a:solidFill>
                <a:latin typeface="Montserrat" panose="00000500000000000000" pitchFamily="2" charset="0"/>
              </a:rPr>
              <a:t>(for artists, architects, and journalists)</a:t>
            </a:r>
          </a:p>
        </p:txBody>
      </p:sp>
      <p:sp>
        <p:nvSpPr>
          <p:cNvPr id="18" name="TextBox 17">
            <a:extLst>
              <a:ext uri="{FF2B5EF4-FFF2-40B4-BE49-F238E27FC236}">
                <a16:creationId xmlns:a16="http://schemas.microsoft.com/office/drawing/2014/main" id="{FFE29AA8-C77A-AB67-E6C3-65033A03EAFC}"/>
              </a:ext>
            </a:extLst>
          </p:cNvPr>
          <p:cNvSpPr txBox="1"/>
          <p:nvPr/>
        </p:nvSpPr>
        <p:spPr>
          <a:xfrm>
            <a:off x="7164382" y="2970250"/>
            <a:ext cx="4384032" cy="377924"/>
          </a:xfrm>
          <a:prstGeom prst="rect">
            <a:avLst/>
          </a:prstGeom>
          <a:noFill/>
        </p:spPr>
        <p:txBody>
          <a:bodyPr wrap="square" lIns="91440" tIns="45720" rIns="91440" bIns="45720" anchor="t">
            <a:spAutoFit/>
          </a:bodyPr>
          <a:lstStyle/>
          <a:p>
            <a:pPr>
              <a:lnSpc>
                <a:spcPct val="110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SemiBold"/>
              </a:rPr>
              <a:t>Reference list </a:t>
            </a:r>
            <a:r>
              <a:rPr lang="en-US" i="1" dirty="0">
                <a:solidFill>
                  <a:srgbClr val="0065A2"/>
                </a:solidFill>
                <a:latin typeface="Montserrat"/>
              </a:rPr>
              <a:t>(for research)</a:t>
            </a:r>
          </a:p>
        </p:txBody>
      </p:sp>
      <p:grpSp>
        <p:nvGrpSpPr>
          <p:cNvPr id="24" name="Group 23">
            <a:extLst>
              <a:ext uri="{FF2B5EF4-FFF2-40B4-BE49-F238E27FC236}">
                <a16:creationId xmlns:a16="http://schemas.microsoft.com/office/drawing/2014/main" id="{320BC771-BD25-D59F-C2D4-67C608C1AC65}"/>
              </a:ext>
              <a:ext uri="{C183D7F6-B498-43B3-948B-1728B52AA6E4}">
                <adec:decorative xmlns:adec="http://schemas.microsoft.com/office/drawing/2017/decorative" val="1"/>
              </a:ext>
            </a:extLst>
          </p:cNvPr>
          <p:cNvGrpSpPr/>
          <p:nvPr/>
        </p:nvGrpSpPr>
        <p:grpSpPr>
          <a:xfrm>
            <a:off x="6670560" y="2360473"/>
            <a:ext cx="365760" cy="365760"/>
            <a:chOff x="6670560" y="2444697"/>
            <a:chExt cx="365760" cy="365760"/>
          </a:xfrm>
        </p:grpSpPr>
        <p:sp>
          <p:nvSpPr>
            <p:cNvPr id="21" name="Oval 20">
              <a:extLst>
                <a:ext uri="{FF2B5EF4-FFF2-40B4-BE49-F238E27FC236}">
                  <a16:creationId xmlns:a16="http://schemas.microsoft.com/office/drawing/2014/main" id="{C1E98E6E-4856-5379-CA8C-EEBD9DD95AEE}"/>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3" name="Graphic 22" descr="Checkmark with solid fill">
              <a:extLst>
                <a:ext uri="{FF2B5EF4-FFF2-40B4-BE49-F238E27FC236}">
                  <a16:creationId xmlns:a16="http://schemas.microsoft.com/office/drawing/2014/main" id="{56604D44-53A4-D5DC-1172-B6F956D34E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grpSp>
        <p:nvGrpSpPr>
          <p:cNvPr id="25" name="Group 24">
            <a:extLst>
              <a:ext uri="{FF2B5EF4-FFF2-40B4-BE49-F238E27FC236}">
                <a16:creationId xmlns:a16="http://schemas.microsoft.com/office/drawing/2014/main" id="{D37B3FF5-A168-12B2-A8EF-037709E5CE9B}"/>
              </a:ext>
              <a:ext uri="{C183D7F6-B498-43B3-948B-1728B52AA6E4}">
                <adec:decorative xmlns:adec="http://schemas.microsoft.com/office/drawing/2017/decorative" val="1"/>
              </a:ext>
            </a:extLst>
          </p:cNvPr>
          <p:cNvGrpSpPr/>
          <p:nvPr/>
        </p:nvGrpSpPr>
        <p:grpSpPr>
          <a:xfrm>
            <a:off x="6675595" y="2979016"/>
            <a:ext cx="365760" cy="365760"/>
            <a:chOff x="6670560" y="2444697"/>
            <a:chExt cx="365760" cy="365760"/>
          </a:xfrm>
        </p:grpSpPr>
        <p:sp>
          <p:nvSpPr>
            <p:cNvPr id="26" name="Oval 25">
              <a:extLst>
                <a:ext uri="{FF2B5EF4-FFF2-40B4-BE49-F238E27FC236}">
                  <a16:creationId xmlns:a16="http://schemas.microsoft.com/office/drawing/2014/main" id="{B41F9CBA-0FE8-6AFE-BDF4-C591646DA5E3}"/>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27" name="Graphic 26" descr="Checkmark with solid fill">
              <a:extLst>
                <a:ext uri="{FF2B5EF4-FFF2-40B4-BE49-F238E27FC236}">
                  <a16:creationId xmlns:a16="http://schemas.microsoft.com/office/drawing/2014/main" id="{F4402512-FCFE-E75C-7122-5149EDE77AE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grpSp>
        <p:nvGrpSpPr>
          <p:cNvPr id="28" name="Group 27">
            <a:extLst>
              <a:ext uri="{FF2B5EF4-FFF2-40B4-BE49-F238E27FC236}">
                <a16:creationId xmlns:a16="http://schemas.microsoft.com/office/drawing/2014/main" id="{921C0AB7-15BA-E651-5930-781351A4BD22}"/>
              </a:ext>
              <a:ext uri="{C183D7F6-B498-43B3-948B-1728B52AA6E4}">
                <adec:decorative xmlns:adec="http://schemas.microsoft.com/office/drawing/2017/decorative" val="1"/>
              </a:ext>
            </a:extLst>
          </p:cNvPr>
          <p:cNvGrpSpPr/>
          <p:nvPr/>
        </p:nvGrpSpPr>
        <p:grpSpPr>
          <a:xfrm>
            <a:off x="6670560" y="3639430"/>
            <a:ext cx="365760" cy="365760"/>
            <a:chOff x="6670560" y="2444697"/>
            <a:chExt cx="365760" cy="365760"/>
          </a:xfrm>
        </p:grpSpPr>
        <p:sp>
          <p:nvSpPr>
            <p:cNvPr id="30" name="Oval 29">
              <a:extLst>
                <a:ext uri="{FF2B5EF4-FFF2-40B4-BE49-F238E27FC236}">
                  <a16:creationId xmlns:a16="http://schemas.microsoft.com/office/drawing/2014/main" id="{085C8CDC-0C7C-39E6-E04D-3D6CF000CF85}"/>
                </a:ext>
              </a:extLst>
            </p:cNvPr>
            <p:cNvSpPr/>
            <p:nvPr/>
          </p:nvSpPr>
          <p:spPr>
            <a:xfrm>
              <a:off x="6670560" y="2444697"/>
              <a:ext cx="365760" cy="36576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dirty="0">
                <a:latin typeface="Montserrat SemiBold" panose="00000700000000000000" pitchFamily="2" charset="0"/>
              </a:endParaRPr>
            </a:p>
          </p:txBody>
        </p:sp>
        <p:pic>
          <p:nvPicPr>
            <p:cNvPr id="31" name="Graphic 30" descr="Checkmark with solid fill">
              <a:extLst>
                <a:ext uri="{FF2B5EF4-FFF2-40B4-BE49-F238E27FC236}">
                  <a16:creationId xmlns:a16="http://schemas.microsoft.com/office/drawing/2014/main" id="{8E799BF9-0FFF-1A76-79CF-68A7A554CC9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9140" y="2521481"/>
              <a:ext cx="228600" cy="228600"/>
            </a:xfrm>
            <a:prstGeom prst="rect">
              <a:avLst/>
            </a:prstGeom>
          </p:spPr>
        </p:pic>
      </p:grpSp>
      <p:sp>
        <p:nvSpPr>
          <p:cNvPr id="3" name="Title 2">
            <a:extLst>
              <a:ext uri="{FF2B5EF4-FFF2-40B4-BE49-F238E27FC236}">
                <a16:creationId xmlns:a16="http://schemas.microsoft.com/office/drawing/2014/main" id="{7439C9B3-7584-E110-3149-A14F1C05A713}"/>
              </a:ext>
            </a:extLst>
          </p:cNvPr>
          <p:cNvSpPr>
            <a:spLocks noGrp="1"/>
          </p:cNvSpPr>
          <p:nvPr>
            <p:ph type="title" idx="4294967295"/>
          </p:nvPr>
        </p:nvSpPr>
        <p:spPr>
          <a:xfrm>
            <a:off x="869937" y="-1611625"/>
            <a:ext cx="10515600" cy="1325563"/>
          </a:xfrm>
          <a:prstGeom prst="rect">
            <a:avLst/>
          </a:prstGeom>
        </p:spPr>
        <p:txBody>
          <a:bodyPr/>
          <a:lstStyle/>
          <a:p>
            <a:r>
              <a:rPr lang="en-US" dirty="0"/>
              <a:t>Application</a:t>
            </a:r>
            <a:r>
              <a:rPr lang="en-US" baseline="0" dirty="0"/>
              <a:t> Components</a:t>
            </a:r>
            <a:endParaRPr lang="en-US" dirty="0"/>
          </a:p>
        </p:txBody>
      </p:sp>
    </p:spTree>
    <p:extLst>
      <p:ext uri="{BB962C8B-B14F-4D97-AF65-F5344CB8AC3E}">
        <p14:creationId xmlns:p14="http://schemas.microsoft.com/office/powerpoint/2010/main" val="257809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esentation Name…"/>
          <p:cNvSpPr txBox="1"/>
          <p:nvPr/>
        </p:nvSpPr>
        <p:spPr>
          <a:xfrm>
            <a:off x="546733" y="986039"/>
            <a:ext cx="7005664"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Application Cycle</a:t>
            </a:r>
            <a:endParaRPr sz="3600" kern="0" dirty="0">
              <a:solidFill>
                <a:srgbClr val="0065A2"/>
              </a:solidFill>
              <a:latin typeface="Montserrat SemiBold" panose="00000700000000000000" pitchFamily="2" charset="0"/>
              <a:sym typeface="Mark OT Bold"/>
            </a:endParaRPr>
          </a:p>
        </p:txBody>
      </p:sp>
      <p:pic>
        <p:nvPicPr>
          <p:cNvPr id="21" name="Picture 20" descr="October - November: U.S. peer review">
            <a:extLst>
              <a:ext uri="{FF2B5EF4-FFF2-40B4-BE49-F238E27FC236}">
                <a16:creationId xmlns:a16="http://schemas.microsoft.com/office/drawing/2014/main" id="{57734143-F4B5-496C-AE5B-E36FC1BA499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3506599"/>
            <a:ext cx="10789920" cy="521208"/>
          </a:xfrm>
          <a:prstGeom prst="rect">
            <a:avLst/>
          </a:prstGeom>
        </p:spPr>
      </p:pic>
      <p:pic>
        <p:nvPicPr>
          <p:cNvPr id="23" name="Picture 22" descr="June - Onward: Participants prepare for departure">
            <a:extLst>
              <a:ext uri="{FF2B5EF4-FFF2-40B4-BE49-F238E27FC236}">
                <a16:creationId xmlns:a16="http://schemas.microsoft.com/office/drawing/2014/main" id="{4BD16A28-1EEE-4C2A-9E76-46090E57FDE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5265166"/>
            <a:ext cx="10789920" cy="521208"/>
          </a:xfrm>
          <a:prstGeom prst="rect">
            <a:avLst/>
          </a:prstGeom>
        </p:spPr>
      </p:pic>
      <p:pic>
        <p:nvPicPr>
          <p:cNvPr id="24" name="Picture 23" descr="January - June: Final decisions are made">
            <a:extLst>
              <a:ext uri="{FF2B5EF4-FFF2-40B4-BE49-F238E27FC236}">
                <a16:creationId xmlns:a16="http://schemas.microsoft.com/office/drawing/2014/main" id="{335D4A13-006A-4ADC-8C9E-C73BB41D38EC}"/>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4678975"/>
            <a:ext cx="10789920" cy="521208"/>
          </a:xfrm>
          <a:prstGeom prst="rect">
            <a:avLst/>
          </a:prstGeom>
        </p:spPr>
      </p:pic>
      <p:pic>
        <p:nvPicPr>
          <p:cNvPr id="25" name="Picture 24" descr="September 15: Application Deadline">
            <a:extLst>
              <a:ext uri="{FF2B5EF4-FFF2-40B4-BE49-F238E27FC236}">
                <a16:creationId xmlns:a16="http://schemas.microsoft.com/office/drawing/2014/main" id="{2F79165A-00CD-4105-8170-BFBAFE7EE0E7}"/>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2334223"/>
            <a:ext cx="10789920" cy="521208"/>
          </a:xfrm>
          <a:prstGeom prst="rect">
            <a:avLst/>
          </a:prstGeom>
        </p:spPr>
      </p:pic>
      <p:pic>
        <p:nvPicPr>
          <p:cNvPr id="26" name="Picture 25" descr="February: Competition Opens">
            <a:extLst>
              <a:ext uri="{FF2B5EF4-FFF2-40B4-BE49-F238E27FC236}">
                <a16:creationId xmlns:a16="http://schemas.microsoft.com/office/drawing/2014/main" id="{2D30C48F-BDC8-4892-9422-6458E61415A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1748035"/>
            <a:ext cx="10789920" cy="521208"/>
          </a:xfrm>
          <a:prstGeom prst="rect">
            <a:avLst/>
          </a:prstGeom>
        </p:spPr>
      </p:pic>
      <p:sp>
        <p:nvSpPr>
          <p:cNvPr id="29" name="First &amp; Last Name, Position…">
            <a:extLst>
              <a:ext uri="{FF2B5EF4-FFF2-40B4-BE49-F238E27FC236}">
                <a16:creationId xmlns:a16="http://schemas.microsoft.com/office/drawing/2014/main" id="{B69C507A-7458-46F6-8BBC-93ADAD6CFB2F}"/>
              </a:ext>
            </a:extLst>
          </p:cNvPr>
          <p:cNvSpPr txBox="1"/>
          <p:nvPr/>
        </p:nvSpPr>
        <p:spPr>
          <a:xfrm>
            <a:off x="821321" y="1872314"/>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FEBRUARY</a:t>
            </a:r>
            <a:endParaRPr sz="1500" dirty="0">
              <a:solidFill>
                <a:srgbClr val="04397A"/>
              </a:solidFill>
              <a:latin typeface="Montserrat SemiBold" panose="00000700000000000000" pitchFamily="2" charset="0"/>
            </a:endParaRPr>
          </a:p>
        </p:txBody>
      </p:sp>
      <p:sp>
        <p:nvSpPr>
          <p:cNvPr id="32" name="Rectangle 31">
            <a:extLst>
              <a:ext uri="{FF2B5EF4-FFF2-40B4-BE49-F238E27FC236}">
                <a16:creationId xmlns:a16="http://schemas.microsoft.com/office/drawing/2014/main" id="{B177E10F-923B-4A18-AAAC-E193188001B5}"/>
              </a:ext>
            </a:extLst>
          </p:cNvPr>
          <p:cNvSpPr/>
          <p:nvPr/>
        </p:nvSpPr>
        <p:spPr>
          <a:xfrm>
            <a:off x="3364808" y="1869685"/>
            <a:ext cx="7589520" cy="305340"/>
          </a:xfrm>
          <a:prstGeom prst="rect">
            <a:avLst/>
          </a:prstGeom>
        </p:spPr>
        <p:txBody>
          <a:bodyPr wrap="square" lIns="91440" tIns="45720" rIns="91440" bIns="45720" anchor="t">
            <a:spAutoFit/>
          </a:bodyPr>
          <a:lstStyle/>
          <a:p>
            <a:pPr>
              <a:lnSpc>
                <a:spcPts val="1600"/>
              </a:lnSpc>
            </a:pPr>
            <a:r>
              <a:rPr lang="en-US" sz="1600" dirty="0">
                <a:solidFill>
                  <a:schemeClr val="bg1"/>
                </a:solidFill>
                <a:latin typeface="Montserrat Medium"/>
              </a:rPr>
              <a:t>Competition Opens</a:t>
            </a:r>
          </a:p>
        </p:txBody>
      </p:sp>
      <p:sp>
        <p:nvSpPr>
          <p:cNvPr id="33" name="First &amp; Last Name, Position…">
            <a:extLst>
              <a:ext uri="{FF2B5EF4-FFF2-40B4-BE49-F238E27FC236}">
                <a16:creationId xmlns:a16="http://schemas.microsoft.com/office/drawing/2014/main" id="{2D7BA368-CD6B-447D-8CBD-F61B33BBA02B}"/>
              </a:ext>
            </a:extLst>
          </p:cNvPr>
          <p:cNvSpPr txBox="1"/>
          <p:nvPr/>
        </p:nvSpPr>
        <p:spPr>
          <a:xfrm>
            <a:off x="821321" y="2458503"/>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b="1" dirty="0">
                <a:solidFill>
                  <a:srgbClr val="FF0000"/>
                </a:solidFill>
                <a:latin typeface="Montserrat" panose="00000500000000000000" pitchFamily="2" charset="0"/>
              </a:rPr>
              <a:t>SEPTEMBER 15</a:t>
            </a:r>
            <a:endParaRPr sz="1500" b="1" dirty="0">
              <a:solidFill>
                <a:srgbClr val="FF0000"/>
              </a:solidFill>
              <a:latin typeface="Montserrat" panose="00000500000000000000" pitchFamily="2" charset="0"/>
            </a:endParaRPr>
          </a:p>
        </p:txBody>
      </p:sp>
      <p:sp>
        <p:nvSpPr>
          <p:cNvPr id="34" name="Rectangle 33">
            <a:extLst>
              <a:ext uri="{FF2B5EF4-FFF2-40B4-BE49-F238E27FC236}">
                <a16:creationId xmlns:a16="http://schemas.microsoft.com/office/drawing/2014/main" id="{1B68D13B-A683-4231-82CE-2C996A0EAD30}"/>
              </a:ext>
            </a:extLst>
          </p:cNvPr>
          <p:cNvSpPr/>
          <p:nvPr/>
        </p:nvSpPr>
        <p:spPr>
          <a:xfrm>
            <a:off x="3364808" y="2455874"/>
            <a:ext cx="7589520" cy="305340"/>
          </a:xfrm>
          <a:prstGeom prst="rect">
            <a:avLst/>
          </a:prstGeom>
        </p:spPr>
        <p:txBody>
          <a:bodyPr wrap="square">
            <a:spAutoFit/>
          </a:bodyPr>
          <a:lstStyle/>
          <a:p>
            <a:pPr>
              <a:lnSpc>
                <a:spcPts val="1600"/>
              </a:lnSpc>
            </a:pPr>
            <a:r>
              <a:rPr lang="en-US" sz="1600" dirty="0">
                <a:solidFill>
                  <a:schemeClr val="bg1"/>
                </a:solidFill>
                <a:latin typeface="Montserrat Medium" pitchFamily="2" charset="0"/>
              </a:rPr>
              <a:t>Application Deadline</a:t>
            </a:r>
          </a:p>
        </p:txBody>
      </p:sp>
      <p:pic>
        <p:nvPicPr>
          <p:cNvPr id="3" name="Picture 2" descr="November - January: Applicants notified of status. Recommended applications are sent to host countries and to the Fulbright Foreign Scholarship Board. ">
            <a:extLst>
              <a:ext uri="{FF2B5EF4-FFF2-40B4-BE49-F238E27FC236}">
                <a16:creationId xmlns:a16="http://schemas.microsoft.com/office/drawing/2014/main" id="{DB0B9191-C1FA-3317-DACC-896E451DFAE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4092787"/>
            <a:ext cx="10789920" cy="521208"/>
          </a:xfrm>
          <a:prstGeom prst="rect">
            <a:avLst/>
          </a:prstGeom>
        </p:spPr>
      </p:pic>
      <p:sp>
        <p:nvSpPr>
          <p:cNvPr id="37" name="First &amp; Last Name, Position…">
            <a:extLst>
              <a:ext uri="{FF2B5EF4-FFF2-40B4-BE49-F238E27FC236}">
                <a16:creationId xmlns:a16="http://schemas.microsoft.com/office/drawing/2014/main" id="{A295C406-7229-45D5-993C-D3A40EA8F33E}"/>
              </a:ext>
            </a:extLst>
          </p:cNvPr>
          <p:cNvSpPr txBox="1"/>
          <p:nvPr/>
        </p:nvSpPr>
        <p:spPr>
          <a:xfrm>
            <a:off x="605060" y="3630881"/>
            <a:ext cx="2702944"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OCTOBER – NOVEMBER</a:t>
            </a:r>
            <a:endParaRPr sz="1500" dirty="0">
              <a:solidFill>
                <a:srgbClr val="04397A"/>
              </a:solidFill>
              <a:latin typeface="Montserrat SemiBold" panose="00000700000000000000" pitchFamily="2" charset="0"/>
            </a:endParaRPr>
          </a:p>
        </p:txBody>
      </p:sp>
      <p:sp>
        <p:nvSpPr>
          <p:cNvPr id="38" name="Rectangle 37">
            <a:extLst>
              <a:ext uri="{FF2B5EF4-FFF2-40B4-BE49-F238E27FC236}">
                <a16:creationId xmlns:a16="http://schemas.microsoft.com/office/drawing/2014/main" id="{FC497C40-F4C4-41B4-91A3-905280922D78}"/>
              </a:ext>
            </a:extLst>
          </p:cNvPr>
          <p:cNvSpPr/>
          <p:nvPr/>
        </p:nvSpPr>
        <p:spPr>
          <a:xfrm>
            <a:off x="3364808" y="3628252"/>
            <a:ext cx="7589520" cy="305340"/>
          </a:xfrm>
          <a:prstGeom prst="rect">
            <a:avLst/>
          </a:prstGeom>
        </p:spPr>
        <p:txBody>
          <a:bodyPr wrap="square">
            <a:spAutoFit/>
          </a:bodyPr>
          <a:lstStyle/>
          <a:p>
            <a:pPr>
              <a:lnSpc>
                <a:spcPts val="1600"/>
              </a:lnSpc>
            </a:pPr>
            <a:r>
              <a:rPr lang="en-US" sz="1600">
                <a:solidFill>
                  <a:schemeClr val="bg1"/>
                </a:solidFill>
                <a:latin typeface="Montserrat Medium" pitchFamily="2" charset="0"/>
              </a:rPr>
              <a:t>U.S. peer review</a:t>
            </a:r>
          </a:p>
        </p:txBody>
      </p:sp>
      <p:sp>
        <p:nvSpPr>
          <p:cNvPr id="42" name="First &amp; Last Name, Position…">
            <a:extLst>
              <a:ext uri="{FF2B5EF4-FFF2-40B4-BE49-F238E27FC236}">
                <a16:creationId xmlns:a16="http://schemas.microsoft.com/office/drawing/2014/main" id="{41C799C6-01AC-44B7-B8C8-4D2E246EB231}"/>
              </a:ext>
            </a:extLst>
          </p:cNvPr>
          <p:cNvSpPr txBox="1"/>
          <p:nvPr/>
        </p:nvSpPr>
        <p:spPr>
          <a:xfrm>
            <a:off x="630295" y="4226456"/>
            <a:ext cx="2652474"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NOVEMBER – JANUARY</a:t>
            </a:r>
            <a:endParaRPr sz="1500" dirty="0">
              <a:solidFill>
                <a:srgbClr val="04397A"/>
              </a:solidFill>
              <a:latin typeface="Montserrat SemiBold" panose="00000700000000000000" pitchFamily="2" charset="0"/>
            </a:endParaRPr>
          </a:p>
        </p:txBody>
      </p:sp>
      <p:sp>
        <p:nvSpPr>
          <p:cNvPr id="45" name="Rectangle 44">
            <a:extLst>
              <a:ext uri="{FF2B5EF4-FFF2-40B4-BE49-F238E27FC236}">
                <a16:creationId xmlns:a16="http://schemas.microsoft.com/office/drawing/2014/main" id="{7B84F968-E9BE-4908-94D4-71B88143E2C3}"/>
              </a:ext>
            </a:extLst>
          </p:cNvPr>
          <p:cNvSpPr>
            <a:spLocks/>
          </p:cNvSpPr>
          <p:nvPr/>
        </p:nvSpPr>
        <p:spPr>
          <a:xfrm>
            <a:off x="3364808" y="4078113"/>
            <a:ext cx="7589520" cy="548640"/>
          </a:xfrm>
          <a:prstGeom prst="rect">
            <a:avLst/>
          </a:prstGeom>
        </p:spPr>
        <p:txBody>
          <a:bodyPr wrap="square" anchor="t">
            <a:spAutoFit/>
          </a:bodyPr>
          <a:lstStyle/>
          <a:p>
            <a:pPr>
              <a:lnSpc>
                <a:spcPts val="1750"/>
              </a:lnSpc>
              <a:spcBef>
                <a:spcPts val="200"/>
              </a:spcBef>
              <a:spcAft>
                <a:spcPts val="200"/>
              </a:spcAft>
            </a:pPr>
            <a:r>
              <a:rPr lang="en-US" sz="1600" dirty="0">
                <a:solidFill>
                  <a:schemeClr val="bg1"/>
                </a:solidFill>
                <a:latin typeface="Montserrat Medium" pitchFamily="2" charset="0"/>
              </a:rPr>
              <a:t>Applicants notified of status. Recommended applications are sent to host countries and to the Fulbright Foreign Scholarship Board.</a:t>
            </a:r>
            <a:endParaRPr lang="en-US" sz="1600" dirty="0">
              <a:solidFill>
                <a:schemeClr val="bg1"/>
              </a:solidFill>
              <a:latin typeface="Montserrat Medium" pitchFamily="2" charset="0"/>
              <a:cs typeface="Calibri"/>
            </a:endParaRPr>
          </a:p>
        </p:txBody>
      </p:sp>
      <p:sp>
        <p:nvSpPr>
          <p:cNvPr id="46" name="First &amp; Last Name, Position…">
            <a:extLst>
              <a:ext uri="{FF2B5EF4-FFF2-40B4-BE49-F238E27FC236}">
                <a16:creationId xmlns:a16="http://schemas.microsoft.com/office/drawing/2014/main" id="{E541791E-395B-434D-ADD1-84220BA53D6C}"/>
              </a:ext>
            </a:extLst>
          </p:cNvPr>
          <p:cNvSpPr txBox="1"/>
          <p:nvPr/>
        </p:nvSpPr>
        <p:spPr>
          <a:xfrm>
            <a:off x="821321" y="4799648"/>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JANUARY – JUNE</a:t>
            </a:r>
            <a:endParaRPr sz="1500" dirty="0">
              <a:solidFill>
                <a:srgbClr val="04397A"/>
              </a:solidFill>
              <a:latin typeface="Montserrat SemiBold" panose="00000700000000000000" pitchFamily="2" charset="0"/>
            </a:endParaRPr>
          </a:p>
        </p:txBody>
      </p:sp>
      <p:sp>
        <p:nvSpPr>
          <p:cNvPr id="49" name="Rectangle 48">
            <a:extLst>
              <a:ext uri="{FF2B5EF4-FFF2-40B4-BE49-F238E27FC236}">
                <a16:creationId xmlns:a16="http://schemas.microsoft.com/office/drawing/2014/main" id="{5E168A53-EAD1-480C-802C-EB30617618F0}"/>
              </a:ext>
            </a:extLst>
          </p:cNvPr>
          <p:cNvSpPr/>
          <p:nvPr/>
        </p:nvSpPr>
        <p:spPr>
          <a:xfrm>
            <a:off x="3364808" y="4827872"/>
            <a:ext cx="7589520" cy="305340"/>
          </a:xfrm>
          <a:prstGeom prst="rect">
            <a:avLst/>
          </a:prstGeom>
        </p:spPr>
        <p:txBody>
          <a:bodyPr wrap="square" anchor="t">
            <a:spAutoFit/>
          </a:bodyPr>
          <a:lstStyle/>
          <a:p>
            <a:pPr>
              <a:lnSpc>
                <a:spcPts val="1600"/>
              </a:lnSpc>
            </a:pPr>
            <a:r>
              <a:rPr lang="en-US" sz="1600" dirty="0">
                <a:solidFill>
                  <a:schemeClr val="bg1"/>
                </a:solidFill>
                <a:latin typeface="Montserrat Medium" pitchFamily="2" charset="0"/>
              </a:rPr>
              <a:t>Final decisions are made</a:t>
            </a:r>
            <a:endParaRPr lang="en-US" sz="1600" dirty="0">
              <a:solidFill>
                <a:schemeClr val="bg1"/>
              </a:solidFill>
              <a:latin typeface="Montserrat Medium" pitchFamily="2" charset="0"/>
              <a:cs typeface="Calibri"/>
            </a:endParaRPr>
          </a:p>
        </p:txBody>
      </p:sp>
      <p:sp>
        <p:nvSpPr>
          <p:cNvPr id="50" name="First &amp; Last Name, Position…">
            <a:extLst>
              <a:ext uri="{FF2B5EF4-FFF2-40B4-BE49-F238E27FC236}">
                <a16:creationId xmlns:a16="http://schemas.microsoft.com/office/drawing/2014/main" id="{02659D55-6B23-49F6-AB87-0D2F01C34B58}"/>
              </a:ext>
            </a:extLst>
          </p:cNvPr>
          <p:cNvSpPr txBox="1"/>
          <p:nvPr/>
        </p:nvSpPr>
        <p:spPr>
          <a:xfrm>
            <a:off x="821321" y="5389445"/>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JUNE – ONWARD</a:t>
            </a:r>
            <a:endParaRPr sz="1500" dirty="0">
              <a:solidFill>
                <a:srgbClr val="04397A"/>
              </a:solidFill>
              <a:latin typeface="Montserrat SemiBold" panose="00000700000000000000" pitchFamily="2" charset="0"/>
            </a:endParaRPr>
          </a:p>
        </p:txBody>
      </p:sp>
      <p:sp>
        <p:nvSpPr>
          <p:cNvPr id="53" name="Rectangle 52">
            <a:extLst>
              <a:ext uri="{FF2B5EF4-FFF2-40B4-BE49-F238E27FC236}">
                <a16:creationId xmlns:a16="http://schemas.microsoft.com/office/drawing/2014/main" id="{6948335C-FD03-49E5-BCD4-BDB3FF888844}"/>
              </a:ext>
            </a:extLst>
          </p:cNvPr>
          <p:cNvSpPr/>
          <p:nvPr/>
        </p:nvSpPr>
        <p:spPr>
          <a:xfrm>
            <a:off x="3364808" y="5390728"/>
            <a:ext cx="7589520" cy="297517"/>
          </a:xfrm>
          <a:prstGeom prst="rect">
            <a:avLst/>
          </a:prstGeom>
        </p:spPr>
        <p:txBody>
          <a:bodyPr wrap="square" anchor="t">
            <a:spAutoFit/>
          </a:bodyPr>
          <a:lstStyle/>
          <a:p>
            <a:pPr>
              <a:lnSpc>
                <a:spcPts val="1600"/>
              </a:lnSpc>
            </a:pPr>
            <a:r>
              <a:rPr lang="en-US" sz="1600" dirty="0">
                <a:solidFill>
                  <a:schemeClr val="bg1"/>
                </a:solidFill>
                <a:latin typeface="Montserrat Medium" pitchFamily="2" charset="0"/>
              </a:rPr>
              <a:t>Participants prepare for departure</a:t>
            </a:r>
          </a:p>
        </p:txBody>
      </p:sp>
      <p:pic>
        <p:nvPicPr>
          <p:cNvPr id="58" name="Picture 57" descr="September: Program staff conducts technical reviews for completeness">
            <a:extLst>
              <a:ext uri="{FF2B5EF4-FFF2-40B4-BE49-F238E27FC236}">
                <a16:creationId xmlns:a16="http://schemas.microsoft.com/office/drawing/2014/main" id="{AB4E6286-FC94-4638-91D2-B7754453E8B3}"/>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91762" y="2920411"/>
            <a:ext cx="10789920" cy="521208"/>
          </a:xfrm>
          <a:prstGeom prst="rect">
            <a:avLst/>
          </a:prstGeom>
        </p:spPr>
      </p:pic>
      <p:sp>
        <p:nvSpPr>
          <p:cNvPr id="59" name="First &amp; Last Name, Position…">
            <a:extLst>
              <a:ext uri="{FF2B5EF4-FFF2-40B4-BE49-F238E27FC236}">
                <a16:creationId xmlns:a16="http://schemas.microsoft.com/office/drawing/2014/main" id="{06D2640A-1FD1-43D3-A34B-A335DFF2083C}"/>
              </a:ext>
            </a:extLst>
          </p:cNvPr>
          <p:cNvSpPr txBox="1"/>
          <p:nvPr/>
        </p:nvSpPr>
        <p:spPr>
          <a:xfrm>
            <a:off x="821321" y="3044692"/>
            <a:ext cx="2270423" cy="30008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500" dirty="0">
                <a:solidFill>
                  <a:srgbClr val="04397A"/>
                </a:solidFill>
                <a:latin typeface="Montserrat SemiBold" panose="00000700000000000000" pitchFamily="2" charset="0"/>
              </a:rPr>
              <a:t>SEPTEMBER</a:t>
            </a:r>
            <a:endParaRPr sz="1500" dirty="0">
              <a:solidFill>
                <a:srgbClr val="04397A"/>
              </a:solidFill>
              <a:latin typeface="Montserrat SemiBold" panose="00000700000000000000" pitchFamily="2" charset="0"/>
            </a:endParaRPr>
          </a:p>
        </p:txBody>
      </p:sp>
      <p:sp>
        <p:nvSpPr>
          <p:cNvPr id="60" name="Rectangle 59">
            <a:extLst>
              <a:ext uri="{FF2B5EF4-FFF2-40B4-BE49-F238E27FC236}">
                <a16:creationId xmlns:a16="http://schemas.microsoft.com/office/drawing/2014/main" id="{F5C50B6B-C877-4C8A-AB89-336C60CE2E4B}"/>
              </a:ext>
            </a:extLst>
          </p:cNvPr>
          <p:cNvSpPr/>
          <p:nvPr/>
        </p:nvSpPr>
        <p:spPr>
          <a:xfrm>
            <a:off x="3364808" y="3045975"/>
            <a:ext cx="7589520" cy="297517"/>
          </a:xfrm>
          <a:prstGeom prst="rect">
            <a:avLst/>
          </a:prstGeom>
        </p:spPr>
        <p:txBody>
          <a:bodyPr wrap="square">
            <a:spAutoFit/>
          </a:bodyPr>
          <a:lstStyle/>
          <a:p>
            <a:pPr>
              <a:lnSpc>
                <a:spcPts val="1600"/>
              </a:lnSpc>
            </a:pPr>
            <a:r>
              <a:rPr lang="en-US" sz="1600" dirty="0">
                <a:solidFill>
                  <a:schemeClr val="bg1"/>
                </a:solidFill>
                <a:latin typeface="Montserrat Medium" pitchFamily="2" charset="0"/>
              </a:rPr>
              <a:t>Program staff conducts technical reviews for completeness</a:t>
            </a:r>
          </a:p>
        </p:txBody>
      </p:sp>
      <p:sp>
        <p:nvSpPr>
          <p:cNvPr id="2" name="Title 1">
            <a:extLst>
              <a:ext uri="{FF2B5EF4-FFF2-40B4-BE49-F238E27FC236}">
                <a16:creationId xmlns:a16="http://schemas.microsoft.com/office/drawing/2014/main" id="{C590DE62-71E8-41D2-56D8-00DD87C996B3}"/>
              </a:ext>
            </a:extLst>
          </p:cNvPr>
          <p:cNvSpPr>
            <a:spLocks noGrp="1"/>
          </p:cNvSpPr>
          <p:nvPr>
            <p:ph type="title" idx="4294967295"/>
          </p:nvPr>
        </p:nvSpPr>
        <p:spPr>
          <a:xfrm>
            <a:off x="821321" y="-1658501"/>
            <a:ext cx="10515600" cy="1325563"/>
          </a:xfrm>
          <a:prstGeom prst="rect">
            <a:avLst/>
          </a:prstGeom>
        </p:spPr>
        <p:txBody>
          <a:bodyPr/>
          <a:lstStyle/>
          <a:p>
            <a:r>
              <a:rPr lang="en-US" dirty="0"/>
              <a:t>Application Cycle</a:t>
            </a:r>
          </a:p>
        </p:txBody>
      </p:sp>
    </p:spTree>
    <p:extLst>
      <p:ext uri="{BB962C8B-B14F-4D97-AF65-F5344CB8AC3E}">
        <p14:creationId xmlns:p14="http://schemas.microsoft.com/office/powerpoint/2010/main" val="67721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descr="72 Emerita Ambassadors&#10;26 New Ambassadors&#10;80 plus events annually ">
            <a:extLst>
              <a:ext uri="{FF2B5EF4-FFF2-40B4-BE49-F238E27FC236}">
                <a16:creationId xmlns:a16="http://schemas.microsoft.com/office/drawing/2014/main" id="{C739555B-DBA7-E571-BD76-A1344D3CE527}"/>
              </a:ext>
            </a:extLst>
          </p:cNvPr>
          <p:cNvSpPr/>
          <p:nvPr/>
        </p:nvSpPr>
        <p:spPr>
          <a:xfrm>
            <a:off x="7140789" y="1848051"/>
            <a:ext cx="4037751" cy="3484345"/>
          </a:xfrm>
          <a:prstGeom prst="rect">
            <a:avLst/>
          </a:prstGeom>
          <a:solidFill>
            <a:srgbClr val="0065A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9" name="First &amp; Last Name, Position…"/>
          <p:cNvSpPr txBox="1"/>
          <p:nvPr/>
        </p:nvSpPr>
        <p:spPr>
          <a:xfrm>
            <a:off x="608104" y="4329458"/>
            <a:ext cx="5297578" cy="75533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ea typeface="+mj-lt"/>
                <a:cs typeface="+mj-lt"/>
              </a:rPr>
              <a:t>For more information, visit: </a:t>
            </a:r>
            <a:r>
              <a:rPr lang="en-US" dirty="0">
                <a:solidFill>
                  <a:srgbClr val="0065A2"/>
                </a:solidFill>
                <a:latin typeface="Montserrat" panose="00000500000000000000" pitchFamily="2" charset="0"/>
                <a:ea typeface="+mj-lt"/>
                <a:cs typeface="+mj-lt"/>
                <a:hlinkClick r:id="rId3"/>
              </a:rPr>
              <a:t>fulbrightscholars.org/alumni-ambassadors</a:t>
            </a:r>
            <a:endParaRPr lang="en-US" dirty="0">
              <a:solidFill>
                <a:srgbClr val="0065A2"/>
              </a:solidFill>
              <a:latin typeface="Montserrat" panose="00000500000000000000" pitchFamily="2" charset="0"/>
              <a:ea typeface="+mj-lt"/>
              <a:cs typeface="+mj-lt"/>
            </a:endParaRPr>
          </a:p>
        </p:txBody>
      </p:sp>
      <p:sp>
        <p:nvSpPr>
          <p:cNvPr id="3" name="First &amp; Last Name, Position…">
            <a:extLst>
              <a:ext uri="{FF2B5EF4-FFF2-40B4-BE49-F238E27FC236}">
                <a16:creationId xmlns:a16="http://schemas.microsoft.com/office/drawing/2014/main" id="{54F69807-C9C0-4C93-A6BA-EFFCE7DE5B63}"/>
              </a:ext>
            </a:extLst>
          </p:cNvPr>
          <p:cNvSpPr txBox="1"/>
          <p:nvPr/>
        </p:nvSpPr>
        <p:spPr>
          <a:xfrm>
            <a:off x="595855" y="2118732"/>
            <a:ext cx="4980068" cy="1947969"/>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25000"/>
              </a:lnSpc>
              <a:spcBef>
                <a:spcPts val="600"/>
              </a:spcBef>
              <a:spcAft>
                <a:spcPts val="6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Official representatives of the Fulbright Program </a:t>
            </a:r>
          </a:p>
          <a:p>
            <a:pPr marL="285750" indent="-285750">
              <a:lnSpc>
                <a:spcPct val="125000"/>
              </a:lnSpc>
              <a:spcBef>
                <a:spcPts val="600"/>
              </a:spcBef>
              <a:spcAft>
                <a:spcPts val="6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Share the impact Fulbright had on them personally and professionally, as well as on their institution. </a:t>
            </a:r>
            <a:endParaRPr lang="en-US" dirty="0">
              <a:solidFill>
                <a:srgbClr val="0065A2"/>
              </a:solidFill>
              <a:latin typeface="Montserrat" panose="00000500000000000000" pitchFamily="2" charset="0"/>
              <a:ea typeface="+mj-lt"/>
              <a:cs typeface="+mj-lt"/>
            </a:endParaRPr>
          </a:p>
        </p:txBody>
      </p:sp>
      <p:sp>
        <p:nvSpPr>
          <p:cNvPr id="13" name="Presentation Name…">
            <a:extLst>
              <a:ext uri="{FF2B5EF4-FFF2-40B4-BE49-F238E27FC236}">
                <a16:creationId xmlns:a16="http://schemas.microsoft.com/office/drawing/2014/main" id="{E913B5AA-3F70-402E-B3CB-C00256850C7E}"/>
              </a:ext>
            </a:extLst>
          </p:cNvPr>
          <p:cNvSpPr txBox="1"/>
          <p:nvPr/>
        </p:nvSpPr>
        <p:spPr>
          <a:xfrm>
            <a:off x="608104" y="1011084"/>
            <a:ext cx="11321258"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Connect with a Fulbright Alumni Ambassador</a:t>
            </a:r>
            <a:endParaRPr sz="3600" kern="0" dirty="0">
              <a:solidFill>
                <a:srgbClr val="0065A2"/>
              </a:solidFill>
              <a:latin typeface="Montserrat SemiBold" panose="00000700000000000000" pitchFamily="2" charset="0"/>
              <a:sym typeface="Mark OT Bold"/>
            </a:endParaRPr>
          </a:p>
        </p:txBody>
      </p:sp>
      <p:sp>
        <p:nvSpPr>
          <p:cNvPr id="26" name="TextBox 25">
            <a:extLst>
              <a:ext uri="{FF2B5EF4-FFF2-40B4-BE49-F238E27FC236}">
                <a16:creationId xmlns:a16="http://schemas.microsoft.com/office/drawing/2014/main" id="{0261EC5E-800C-4FC7-BE5A-DFCAFFBC5041}"/>
              </a:ext>
            </a:extLst>
          </p:cNvPr>
          <p:cNvSpPr txBox="1"/>
          <p:nvPr/>
        </p:nvSpPr>
        <p:spPr>
          <a:xfrm>
            <a:off x="8593930" y="3236853"/>
            <a:ext cx="2468880"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New Ambassadors</a:t>
            </a:r>
          </a:p>
        </p:txBody>
      </p:sp>
      <p:sp>
        <p:nvSpPr>
          <p:cNvPr id="28" name="TextBox 27">
            <a:extLst>
              <a:ext uri="{FF2B5EF4-FFF2-40B4-BE49-F238E27FC236}">
                <a16:creationId xmlns:a16="http://schemas.microsoft.com/office/drawing/2014/main" id="{A96113FD-4951-4413-A4F3-97AC7492B64B}"/>
              </a:ext>
            </a:extLst>
          </p:cNvPr>
          <p:cNvSpPr txBox="1"/>
          <p:nvPr/>
        </p:nvSpPr>
        <p:spPr>
          <a:xfrm>
            <a:off x="8593930" y="2171917"/>
            <a:ext cx="2468880"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Emeriti Ambassadors</a:t>
            </a:r>
          </a:p>
        </p:txBody>
      </p:sp>
      <p:sp>
        <p:nvSpPr>
          <p:cNvPr id="24" name="TextBox 23">
            <a:extLst>
              <a:ext uri="{FF2B5EF4-FFF2-40B4-BE49-F238E27FC236}">
                <a16:creationId xmlns:a16="http://schemas.microsoft.com/office/drawing/2014/main" id="{693A2AF4-379E-4DF3-B2D8-B476365E9663}"/>
              </a:ext>
            </a:extLst>
          </p:cNvPr>
          <p:cNvSpPr txBox="1"/>
          <p:nvPr/>
        </p:nvSpPr>
        <p:spPr>
          <a:xfrm>
            <a:off x="8593930" y="4301789"/>
            <a:ext cx="2275153" cy="707886"/>
          </a:xfrm>
          <a:prstGeom prst="rect">
            <a:avLst/>
          </a:prstGeom>
          <a:noFill/>
        </p:spPr>
        <p:txBody>
          <a:bodyPr wrap="square">
            <a:spAutoFit/>
          </a:bodyPr>
          <a:lstStyle/>
          <a:p>
            <a:r>
              <a:rPr lang="en-US" sz="2000" dirty="0">
                <a:solidFill>
                  <a:schemeClr val="bg1"/>
                </a:solidFill>
                <a:latin typeface="Montserrat SemiBold" panose="00000700000000000000" pitchFamily="2" charset="0"/>
              </a:rPr>
              <a:t>Events Annually</a:t>
            </a:r>
          </a:p>
        </p:txBody>
      </p:sp>
      <p:grpSp>
        <p:nvGrpSpPr>
          <p:cNvPr id="12" name="Group 11">
            <a:extLst>
              <a:ext uri="{FF2B5EF4-FFF2-40B4-BE49-F238E27FC236}">
                <a16:creationId xmlns:a16="http://schemas.microsoft.com/office/drawing/2014/main" id="{0161E9D6-E09C-5149-267A-83772A96FBED}"/>
              </a:ext>
              <a:ext uri="{C183D7F6-B498-43B3-948B-1728B52AA6E4}">
                <adec:decorative xmlns:adec="http://schemas.microsoft.com/office/drawing/2017/decorative" val="1"/>
              </a:ext>
            </a:extLst>
          </p:cNvPr>
          <p:cNvGrpSpPr/>
          <p:nvPr/>
        </p:nvGrpSpPr>
        <p:grpSpPr>
          <a:xfrm>
            <a:off x="7446903" y="2119460"/>
            <a:ext cx="914400" cy="812800"/>
            <a:chOff x="6628544" y="1996614"/>
            <a:chExt cx="914400" cy="812800"/>
          </a:xfrm>
        </p:grpSpPr>
        <p:pic>
          <p:nvPicPr>
            <p:cNvPr id="8" name="Picture 7">
              <a:extLst>
                <a:ext uri="{FF2B5EF4-FFF2-40B4-BE49-F238E27FC236}">
                  <a16:creationId xmlns:a16="http://schemas.microsoft.com/office/drawing/2014/main" id="{7842ABC2-9884-9A1C-EEBB-D634E111B5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20" name="Presentation Name…">
              <a:extLst>
                <a:ext uri="{FF2B5EF4-FFF2-40B4-BE49-F238E27FC236}">
                  <a16:creationId xmlns:a16="http://schemas.microsoft.com/office/drawing/2014/main" id="{93564366-C316-4C80-B1F2-CCBB92999973}"/>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72</a:t>
              </a:r>
            </a:p>
          </p:txBody>
        </p:sp>
      </p:grpSp>
      <p:grpSp>
        <p:nvGrpSpPr>
          <p:cNvPr id="14" name="Group 13">
            <a:extLst>
              <a:ext uri="{FF2B5EF4-FFF2-40B4-BE49-F238E27FC236}">
                <a16:creationId xmlns:a16="http://schemas.microsoft.com/office/drawing/2014/main" id="{0777579A-0832-E3DF-B2F5-04B2CB48FB66}"/>
              </a:ext>
              <a:ext uri="{C183D7F6-B498-43B3-948B-1728B52AA6E4}">
                <adec:decorative xmlns:adec="http://schemas.microsoft.com/office/drawing/2017/decorative" val="1"/>
              </a:ext>
            </a:extLst>
          </p:cNvPr>
          <p:cNvGrpSpPr/>
          <p:nvPr/>
        </p:nvGrpSpPr>
        <p:grpSpPr>
          <a:xfrm>
            <a:off x="7446903" y="3184396"/>
            <a:ext cx="914400" cy="812800"/>
            <a:chOff x="6628544" y="1996614"/>
            <a:chExt cx="914400" cy="812800"/>
          </a:xfrm>
        </p:grpSpPr>
        <p:pic>
          <p:nvPicPr>
            <p:cNvPr id="15" name="Picture 14">
              <a:extLst>
                <a:ext uri="{FF2B5EF4-FFF2-40B4-BE49-F238E27FC236}">
                  <a16:creationId xmlns:a16="http://schemas.microsoft.com/office/drawing/2014/main" id="{010EB103-F64F-B22E-054C-9920CB8E53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16" name="Presentation Name…">
              <a:extLst>
                <a:ext uri="{FF2B5EF4-FFF2-40B4-BE49-F238E27FC236}">
                  <a16:creationId xmlns:a16="http://schemas.microsoft.com/office/drawing/2014/main" id="{7EC4E3A4-63C6-2A8F-6DF5-2BB147A980C8}"/>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26</a:t>
              </a:r>
              <a:endParaRPr sz="3000" b="1" kern="0" dirty="0">
                <a:solidFill>
                  <a:schemeClr val="bg1"/>
                </a:solidFill>
                <a:latin typeface="Montserrat SemiBold" panose="00000700000000000000" pitchFamily="2" charset="0"/>
                <a:sym typeface="Mark OT Bold"/>
              </a:endParaRPr>
            </a:p>
          </p:txBody>
        </p:sp>
      </p:grpSp>
      <p:grpSp>
        <p:nvGrpSpPr>
          <p:cNvPr id="17" name="Group 16">
            <a:extLst>
              <a:ext uri="{FF2B5EF4-FFF2-40B4-BE49-F238E27FC236}">
                <a16:creationId xmlns:a16="http://schemas.microsoft.com/office/drawing/2014/main" id="{CB68EA94-0369-DC27-8F5A-F542EBFF7E68}"/>
              </a:ext>
              <a:ext uri="{C183D7F6-B498-43B3-948B-1728B52AA6E4}">
                <adec:decorative xmlns:adec="http://schemas.microsoft.com/office/drawing/2017/decorative" val="1"/>
              </a:ext>
            </a:extLst>
          </p:cNvPr>
          <p:cNvGrpSpPr/>
          <p:nvPr/>
        </p:nvGrpSpPr>
        <p:grpSpPr>
          <a:xfrm>
            <a:off x="7446903" y="4249332"/>
            <a:ext cx="914400" cy="812800"/>
            <a:chOff x="6628544" y="1996614"/>
            <a:chExt cx="914400" cy="812800"/>
          </a:xfrm>
        </p:grpSpPr>
        <p:pic>
          <p:nvPicPr>
            <p:cNvPr id="18" name="Picture 17">
              <a:extLst>
                <a:ext uri="{FF2B5EF4-FFF2-40B4-BE49-F238E27FC236}">
                  <a16:creationId xmlns:a16="http://schemas.microsoft.com/office/drawing/2014/main" id="{CCD59F1E-CF66-314A-351A-8ECF0F358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9344" y="1996614"/>
              <a:ext cx="812800" cy="812800"/>
            </a:xfrm>
            <a:prstGeom prst="rect">
              <a:avLst/>
            </a:prstGeom>
          </p:spPr>
        </p:pic>
        <p:sp>
          <p:nvSpPr>
            <p:cNvPr id="19" name="Presentation Name…">
              <a:extLst>
                <a:ext uri="{FF2B5EF4-FFF2-40B4-BE49-F238E27FC236}">
                  <a16:creationId xmlns:a16="http://schemas.microsoft.com/office/drawing/2014/main" id="{6D10A8FE-0B0B-CAC8-F8F1-29295CB1D81B}"/>
                </a:ext>
              </a:extLst>
            </p:cNvPr>
            <p:cNvSpPr txBox="1"/>
            <p:nvPr/>
          </p:nvSpPr>
          <p:spPr>
            <a:xfrm>
              <a:off x="6628544" y="2271480"/>
              <a:ext cx="914400" cy="332785"/>
            </a:xfrm>
            <a:prstGeom prst="rect">
              <a:avLst/>
            </a:prstGeom>
            <a:noFill/>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nchor="ctr">
              <a:no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3000" b="1" kern="0" dirty="0">
                  <a:solidFill>
                    <a:schemeClr val="bg1"/>
                  </a:solidFill>
                  <a:latin typeface="Montserrat SemiBold" panose="00000700000000000000" pitchFamily="2" charset="0"/>
                  <a:sym typeface="Mark OT Bold"/>
                </a:rPr>
                <a:t>80</a:t>
              </a:r>
              <a:r>
                <a:rPr lang="en-US" sz="2400" b="1" kern="0" dirty="0">
                  <a:solidFill>
                    <a:schemeClr val="bg1"/>
                  </a:solidFill>
                  <a:latin typeface="Montserrat SemiBold" panose="00000700000000000000" pitchFamily="2" charset="0"/>
                  <a:sym typeface="Mark OT Bold"/>
                </a:rPr>
                <a:t>+</a:t>
              </a:r>
              <a:endParaRPr sz="3200" b="1" kern="0" dirty="0">
                <a:solidFill>
                  <a:schemeClr val="bg1"/>
                </a:solidFill>
                <a:latin typeface="Montserrat SemiBold" panose="00000700000000000000" pitchFamily="2" charset="0"/>
                <a:sym typeface="Mark OT Bold"/>
              </a:endParaRPr>
            </a:p>
          </p:txBody>
        </p:sp>
      </p:grpSp>
      <p:sp>
        <p:nvSpPr>
          <p:cNvPr id="4" name="Title 3">
            <a:extLst>
              <a:ext uri="{FF2B5EF4-FFF2-40B4-BE49-F238E27FC236}">
                <a16:creationId xmlns:a16="http://schemas.microsoft.com/office/drawing/2014/main" id="{114521DE-128A-F047-D688-0A5B0873F1C6}"/>
              </a:ext>
            </a:extLst>
          </p:cNvPr>
          <p:cNvSpPr>
            <a:spLocks noGrp="1"/>
          </p:cNvSpPr>
          <p:nvPr>
            <p:ph type="title" idx="4294967295"/>
          </p:nvPr>
        </p:nvSpPr>
        <p:spPr>
          <a:xfrm>
            <a:off x="1010933" y="-1530079"/>
            <a:ext cx="10515600" cy="1325563"/>
          </a:xfrm>
          <a:prstGeom prst="rect">
            <a:avLst/>
          </a:prstGeom>
        </p:spPr>
        <p:txBody>
          <a:bodyPr/>
          <a:lstStyle/>
          <a:p>
            <a:r>
              <a:rPr lang="en-US" dirty="0"/>
              <a:t>Connect with a Fulbright Alumni Ambassador</a:t>
            </a:r>
          </a:p>
        </p:txBody>
      </p:sp>
    </p:spTree>
    <p:extLst>
      <p:ext uri="{BB962C8B-B14F-4D97-AF65-F5344CB8AC3E}">
        <p14:creationId xmlns:p14="http://schemas.microsoft.com/office/powerpoint/2010/main" val="31428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ation Name…"/>
          <p:cNvSpPr txBox="1"/>
          <p:nvPr/>
        </p:nvSpPr>
        <p:spPr>
          <a:xfrm>
            <a:off x="480491" y="1049644"/>
            <a:ext cx="11051644"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Bring Foreign Fulbrighters to your Campus</a:t>
            </a:r>
          </a:p>
        </p:txBody>
      </p:sp>
      <p:sp>
        <p:nvSpPr>
          <p:cNvPr id="2" name="Rectangle 1" descr="Host scholars from other countries to teach for a semester or an academic year&#13;&#10;Deadline: June 1&#13;&#10;Website:  fulbrightscholars.org/sir&#13;&#10;Email: SIR@iie.org">
            <a:extLst>
              <a:ext uri="{FF2B5EF4-FFF2-40B4-BE49-F238E27FC236}">
                <a16:creationId xmlns:a16="http://schemas.microsoft.com/office/drawing/2014/main" id="{061FAB95-C035-4F37-13B4-64458F132043}"/>
              </a:ext>
            </a:extLst>
          </p:cNvPr>
          <p:cNvSpPr/>
          <p:nvPr/>
        </p:nvSpPr>
        <p:spPr>
          <a:xfrm>
            <a:off x="587140" y="2699199"/>
            <a:ext cx="3566160" cy="2935787"/>
          </a:xfrm>
          <a:prstGeom prst="rect">
            <a:avLst/>
          </a:prstGeom>
          <a:solidFill>
            <a:srgbClr val="00B1E4">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587140" y="1882378"/>
            <a:ext cx="3566160" cy="777240"/>
          </a:xfrm>
          <a:prstGeom prst="rect">
            <a:avLst/>
          </a:prstGeom>
          <a:solidFill>
            <a:srgbClr val="00B1E4"/>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SCHOLAR-IN-RESIDENCE (S-I-R) PROGRAM</a:t>
            </a:r>
          </a:p>
        </p:txBody>
      </p:sp>
      <p:sp>
        <p:nvSpPr>
          <p:cNvPr id="35" name="Line">
            <a:extLst>
              <a:ext uri="{FF2B5EF4-FFF2-40B4-BE49-F238E27FC236}">
                <a16:creationId xmlns:a16="http://schemas.microsoft.com/office/drawing/2014/main" id="{5CABEA07-845B-4E1B-A8BE-4356124E768E}"/>
              </a:ext>
              <a:ext uri="{C183D7F6-B498-43B3-948B-1728B52AA6E4}">
                <adec:decorative xmlns:adec="http://schemas.microsoft.com/office/drawing/2017/decorative" val="1"/>
              </a:ext>
            </a:extLst>
          </p:cNvPr>
          <p:cNvSpPr/>
          <p:nvPr/>
        </p:nvSpPr>
        <p:spPr>
          <a:xfrm>
            <a:off x="587140" y="2723648"/>
            <a:ext cx="3566160" cy="0"/>
          </a:xfrm>
          <a:prstGeom prst="line">
            <a:avLst/>
          </a:prstGeom>
          <a:ln w="50800">
            <a:solidFill>
              <a:schemeClr val="bg1"/>
            </a:solidFill>
          </a:ln>
        </p:spPr>
        <p:txBody>
          <a:bodyPr tIns="45720" bIns="45720"/>
          <a:lstStyle/>
          <a:p>
            <a:endParaRPr sz="900" dirty="0"/>
          </a:p>
        </p:txBody>
      </p:sp>
      <p:sp>
        <p:nvSpPr>
          <p:cNvPr id="36" name="First &amp; Last Name, Position…" descr="Host scholars from other countries to teach for a semester or an academic year&#13;&#10;Deadline: June 1&#13;&#10;Website:  fulbrightscholars.org/sir&#13;&#10;Email: SIR@iie.org">
            <a:extLst>
              <a:ext uri="{FF2B5EF4-FFF2-40B4-BE49-F238E27FC236}">
                <a16:creationId xmlns:a16="http://schemas.microsoft.com/office/drawing/2014/main" id="{6E67CC27-69F2-43C0-9561-4FBBCB030400}"/>
              </a:ext>
            </a:extLst>
          </p:cNvPr>
          <p:cNvSpPr txBox="1"/>
          <p:nvPr/>
        </p:nvSpPr>
        <p:spPr>
          <a:xfrm>
            <a:off x="737295" y="2961712"/>
            <a:ext cx="3350314" cy="216213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sym typeface="Mark OT Light"/>
              </a:rPr>
              <a:t>Host scholars from other countries to teach for a semester or an academic year</a:t>
            </a: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sym typeface="Mark OT Light"/>
              </a:rPr>
              <a:t>Deadline: </a:t>
            </a:r>
            <a:r>
              <a:rPr lang="en-US" sz="1600" dirty="0">
                <a:solidFill>
                  <a:srgbClr val="0065A2"/>
                </a:solidFill>
                <a:latin typeface="Montserrat" panose="00000500000000000000" pitchFamily="2" charset="0"/>
                <a:sym typeface="Mark OT Light"/>
              </a:rPr>
              <a:t>June 1</a:t>
            </a:r>
            <a:endParaRPr lang="en-US" sz="1600" dirty="0">
              <a:solidFill>
                <a:srgbClr val="0065A2"/>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Website: </a:t>
            </a:r>
            <a:r>
              <a:rPr lang="en-US" sz="1600" b="1" dirty="0">
                <a:solidFill>
                  <a:srgbClr val="0095D9"/>
                </a:solidFill>
                <a:latin typeface="Montserrat" panose="00000500000000000000" pitchFamily="2" charset="0"/>
              </a:rPr>
              <a:t> </a:t>
            </a:r>
            <a:r>
              <a:rPr lang="en-US" sz="1600" dirty="0">
                <a:solidFill>
                  <a:srgbClr val="009ED5"/>
                </a:solidFill>
                <a:latin typeface="Montserrat" panose="00000500000000000000" pitchFamily="2" charset="0"/>
                <a:hlinkClick r:id="rId3"/>
              </a:rPr>
              <a:t>fulbrightscholars.org/sir</a:t>
            </a:r>
            <a:endParaRPr lang="en-US" sz="1600" dirty="0">
              <a:solidFill>
                <a:srgbClr val="009ED5"/>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Email: </a:t>
            </a:r>
            <a:r>
              <a:rPr lang="en-US" sz="1600" dirty="0">
                <a:solidFill>
                  <a:srgbClr val="009ED5"/>
                </a:solidFill>
                <a:latin typeface="Montserrat" panose="00000500000000000000" pitchFamily="2" charset="0"/>
                <a:hlinkClick r:id="rId4"/>
              </a:rPr>
              <a:t>SIR@iie.org</a:t>
            </a:r>
            <a:endParaRPr lang="en-US" sz="1600" dirty="0">
              <a:solidFill>
                <a:srgbClr val="009ED5"/>
              </a:solidFill>
              <a:latin typeface="Montserrat" panose="00000500000000000000" pitchFamily="2" charset="0"/>
            </a:endParaRPr>
          </a:p>
        </p:txBody>
      </p:sp>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2211136"/>
            <a:ext cx="3426451" cy="3693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SemiBold" panose="00000700000000000000" pitchFamily="2" charset="0"/>
              </a:rPr>
              <a:t>STUDENTS</a:t>
            </a:r>
          </a:p>
        </p:txBody>
      </p:sp>
      <p:sp>
        <p:nvSpPr>
          <p:cNvPr id="39" name="Line">
            <a:extLst>
              <a:ext uri="{FF2B5EF4-FFF2-40B4-BE49-F238E27FC236}">
                <a16:creationId xmlns:a16="http://schemas.microsoft.com/office/drawing/2014/main" id="{660EBDE8-89BB-44F5-84F4-95F071074FD4}"/>
              </a:ext>
              <a:ext uri="{C183D7F6-B498-43B3-948B-1728B52AA6E4}">
                <adec:decorative xmlns:adec="http://schemas.microsoft.com/office/drawing/2017/decorative" val="1"/>
              </a:ext>
            </a:extLst>
          </p:cNvPr>
          <p:cNvSpPr/>
          <p:nvPr/>
        </p:nvSpPr>
        <p:spPr>
          <a:xfrm>
            <a:off x="4424752" y="2738463"/>
            <a:ext cx="3657600" cy="0"/>
          </a:xfrm>
          <a:prstGeom prst="line">
            <a:avLst/>
          </a:prstGeom>
          <a:ln w="50800">
            <a:solidFill>
              <a:schemeClr val="bg1"/>
            </a:solidFill>
          </a:ln>
        </p:spPr>
        <p:txBody>
          <a:bodyPr tIns="45720" bIns="45720"/>
          <a:lstStyle/>
          <a:p>
            <a:endParaRPr sz="900"/>
          </a:p>
        </p:txBody>
      </p:sp>
      <p:sp>
        <p:nvSpPr>
          <p:cNvPr id="4" name="Rectangle 3">
            <a:extLst>
              <a:ext uri="{FF2B5EF4-FFF2-40B4-BE49-F238E27FC236}">
                <a16:creationId xmlns:a16="http://schemas.microsoft.com/office/drawing/2014/main" id="{1A60323A-5B5F-B6D7-A8FE-23791492B8A8}"/>
              </a:ext>
              <a:ext uri="{C183D7F6-B498-43B3-948B-1728B52AA6E4}">
                <adec:decorative xmlns:adec="http://schemas.microsoft.com/office/drawing/2017/decorative" val="1"/>
              </a:ext>
            </a:extLst>
          </p:cNvPr>
          <p:cNvSpPr/>
          <p:nvPr/>
        </p:nvSpPr>
        <p:spPr>
          <a:xfrm>
            <a:off x="4325034" y="2699199"/>
            <a:ext cx="3566159" cy="2935788"/>
          </a:xfrm>
          <a:prstGeom prst="rect">
            <a:avLst/>
          </a:prstGeom>
          <a:solidFill>
            <a:srgbClr val="0065A2">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40" name="First &amp; Last Name, Position…" descr="Host current Fulbright Visiting Scholars for short-term lectureships of 2-6 days on discipline or cultural topics to internationalize the campus&#13;&#10;Website: fulbrightscholars.org/OLF&#13;&#10;Email: OLF@iie.org  &#13;&#10;">
            <a:extLst>
              <a:ext uri="{FF2B5EF4-FFF2-40B4-BE49-F238E27FC236}">
                <a16:creationId xmlns:a16="http://schemas.microsoft.com/office/drawing/2014/main" id="{DA2A42AF-BC62-4E8C-ADC9-65DFF576A21C}"/>
              </a:ext>
            </a:extLst>
          </p:cNvPr>
          <p:cNvSpPr txBox="1"/>
          <p:nvPr/>
        </p:nvSpPr>
        <p:spPr>
          <a:xfrm>
            <a:off x="4515102" y="2916776"/>
            <a:ext cx="3244108" cy="253915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sym typeface="Mark OT Light"/>
              </a:rPr>
              <a:t>Host current Fulbright Visiting Scholars for short-term lectureships of 2-6 days on discipline or cultural topics to internationalize the campus</a:t>
            </a:r>
            <a:endParaRPr lang="en-US" sz="1600" dirty="0">
              <a:solidFill>
                <a:srgbClr val="0065A2"/>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b="1" dirty="0">
                <a:solidFill>
                  <a:srgbClr val="0095D9"/>
                </a:solidFill>
                <a:latin typeface="Montserrat SemiBold" panose="00000700000000000000" pitchFamily="2" charset="0"/>
              </a:rPr>
              <a:t>Website: </a:t>
            </a:r>
            <a:r>
              <a:rPr lang="en-US" sz="1600" dirty="0">
                <a:solidFill>
                  <a:srgbClr val="009ED5"/>
                </a:solidFill>
                <a:latin typeface="Montserrat" panose="00000500000000000000" pitchFamily="2" charset="0"/>
                <a:hlinkClick r:id="rId5"/>
              </a:rPr>
              <a:t>fulbrightscholars.org/OLF</a:t>
            </a:r>
            <a:endParaRPr lang="en-US" sz="1600" dirty="0">
              <a:solidFill>
                <a:srgbClr val="009ED5"/>
              </a:solidFill>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b="1" dirty="0">
                <a:solidFill>
                  <a:srgbClr val="0095D9"/>
                </a:solidFill>
                <a:latin typeface="Montserrat SemiBold" panose="00000700000000000000" pitchFamily="2" charset="0"/>
              </a:rPr>
              <a:t>Email</a:t>
            </a:r>
            <a:r>
              <a:rPr lang="en-US" sz="1600" b="1" dirty="0">
                <a:solidFill>
                  <a:srgbClr val="0095D9"/>
                </a:solidFill>
                <a:latin typeface="Montserrat" panose="00000500000000000000" pitchFamily="2" charset="0"/>
              </a:rPr>
              <a:t>: </a:t>
            </a:r>
            <a:r>
              <a:rPr lang="en-US" sz="1600" dirty="0">
                <a:solidFill>
                  <a:srgbClr val="0095D9"/>
                </a:solidFill>
                <a:latin typeface="Montserrat" panose="00000500000000000000" pitchFamily="2" charset="0"/>
                <a:hlinkClick r:id="rId6"/>
              </a:rPr>
              <a:t>OLF@iie.org</a:t>
            </a:r>
            <a:r>
              <a:rPr lang="en-US" sz="1600" dirty="0">
                <a:solidFill>
                  <a:srgbClr val="0095D9"/>
                </a:solidFill>
                <a:latin typeface="Montserrat" panose="00000500000000000000" pitchFamily="2" charset="0"/>
              </a:rPr>
              <a:t>  </a:t>
            </a:r>
            <a:endParaRPr lang="en-US" sz="1600" dirty="0">
              <a:solidFill>
                <a:srgbClr val="009ED5"/>
              </a:solidFill>
              <a:latin typeface="Montserrat" panose="00000500000000000000" pitchFamily="2" charset="0"/>
            </a:endParaRPr>
          </a:p>
        </p:txBody>
      </p:sp>
      <p:sp>
        <p:nvSpPr>
          <p:cNvPr id="5" name="First &amp; Last Name, Position…">
            <a:extLst>
              <a:ext uri="{FF2B5EF4-FFF2-40B4-BE49-F238E27FC236}">
                <a16:creationId xmlns:a16="http://schemas.microsoft.com/office/drawing/2014/main" id="{D9075DD5-5944-19C7-E1EF-C57364FDDD32}"/>
              </a:ext>
            </a:extLst>
          </p:cNvPr>
          <p:cNvSpPr txBox="1"/>
          <p:nvPr/>
        </p:nvSpPr>
        <p:spPr>
          <a:xfrm>
            <a:off x="4325035" y="1882378"/>
            <a:ext cx="3566159" cy="777240"/>
          </a:xfrm>
          <a:prstGeom prst="rect">
            <a:avLst/>
          </a:prstGeom>
          <a:solidFill>
            <a:srgbClr val="0065A2"/>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OUTREACH LECTURING FUND (OLF)</a:t>
            </a:r>
          </a:p>
        </p:txBody>
      </p:sp>
      <p:sp>
        <p:nvSpPr>
          <p:cNvPr id="6" name="Rectangle 5">
            <a:extLst>
              <a:ext uri="{FF2B5EF4-FFF2-40B4-BE49-F238E27FC236}">
                <a16:creationId xmlns:a16="http://schemas.microsoft.com/office/drawing/2014/main" id="{81AD3E82-D558-71F8-DA70-A000191D4DC2}"/>
              </a:ext>
              <a:ext uri="{C183D7F6-B498-43B3-948B-1728B52AA6E4}">
                <adec:decorative xmlns:adec="http://schemas.microsoft.com/office/drawing/2017/decorative" val="1"/>
              </a:ext>
            </a:extLst>
          </p:cNvPr>
          <p:cNvSpPr/>
          <p:nvPr/>
        </p:nvSpPr>
        <p:spPr>
          <a:xfrm>
            <a:off x="8056360" y="2699199"/>
            <a:ext cx="3558124" cy="2935786"/>
          </a:xfrm>
          <a:prstGeom prst="rect">
            <a:avLst/>
          </a:prstGeom>
          <a:solidFill>
            <a:srgbClr val="0095D9">
              <a:alpha val="1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dirty="0"/>
          </a:p>
        </p:txBody>
      </p:sp>
      <p:sp>
        <p:nvSpPr>
          <p:cNvPr id="44" name="First &amp; Last Name, Position…" descr="Host native speaking language teaching assistants to enhance students’ understanding different languages and cultures&#13;&#10;Website: &#13;&#10;foreign.fulbrightonline.org &#13;&#10;Email: dcook@iie.org&#13;&#10;">
            <a:extLst>
              <a:ext uri="{FF2B5EF4-FFF2-40B4-BE49-F238E27FC236}">
                <a16:creationId xmlns:a16="http://schemas.microsoft.com/office/drawing/2014/main" id="{2281B3E1-9990-4949-9458-F73391903F66}"/>
              </a:ext>
            </a:extLst>
          </p:cNvPr>
          <p:cNvSpPr txBox="1"/>
          <p:nvPr/>
        </p:nvSpPr>
        <p:spPr>
          <a:xfrm>
            <a:off x="8190860" y="2916776"/>
            <a:ext cx="3238340" cy="229293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Aft>
                <a:spcPts val="900"/>
              </a:spcAft>
              <a:defRPr>
                <a:solidFill>
                  <a:srgbClr val="FAFFF8"/>
                </a:solidFill>
                <a:latin typeface="Mark OT Light"/>
                <a:ea typeface="Mark OT Light"/>
                <a:cs typeface="Mark OT Light"/>
                <a:sym typeface="Mark OT Light"/>
              </a:defRPr>
            </a:pPr>
            <a:r>
              <a:rPr lang="en-US" sz="1600" dirty="0">
                <a:solidFill>
                  <a:srgbClr val="0065A2"/>
                </a:solidFill>
                <a:latin typeface="Montserrat" panose="00000500000000000000" pitchFamily="2" charset="0"/>
              </a:rPr>
              <a:t>Host native speaking language teaching assistants to enhance students’ understanding different languages and cultures</a:t>
            </a:r>
          </a:p>
          <a:p>
            <a:pPr>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Website: </a:t>
            </a:r>
          </a:p>
          <a:p>
            <a:pPr>
              <a:spcAft>
                <a:spcPts val="900"/>
              </a:spcAft>
              <a:defRPr>
                <a:solidFill>
                  <a:srgbClr val="FAFFF8"/>
                </a:solidFill>
                <a:latin typeface="Mark OT Light"/>
                <a:ea typeface="Mark OT Light"/>
                <a:cs typeface="Mark OT Light"/>
                <a:sym typeface="Mark OT Light"/>
              </a:defRPr>
            </a:pPr>
            <a:r>
              <a:rPr lang="en-US" sz="1600" dirty="0">
                <a:solidFill>
                  <a:srgbClr val="009ED5"/>
                </a:solidFill>
                <a:latin typeface="Montserrat" panose="00000500000000000000" pitchFamily="2" charset="0"/>
                <a:hlinkClick r:id="rId7"/>
              </a:rPr>
              <a:t>foreign.fulbrightonline.org</a:t>
            </a:r>
            <a:r>
              <a:rPr lang="en-US" sz="1600" dirty="0">
                <a:solidFill>
                  <a:srgbClr val="009ED5"/>
                </a:solidFill>
                <a:latin typeface="Montserrat" panose="00000500000000000000" pitchFamily="2" charset="0"/>
              </a:rPr>
              <a:t> </a:t>
            </a:r>
            <a:endParaRPr lang="en-US" sz="1600" dirty="0">
              <a:latin typeface="Montserrat" panose="00000500000000000000" pitchFamily="2" charset="0"/>
            </a:endParaRPr>
          </a:p>
          <a:p>
            <a:pPr>
              <a:spcAft>
                <a:spcPts val="900"/>
              </a:spcAft>
              <a:defRPr>
                <a:solidFill>
                  <a:srgbClr val="FAFFF8"/>
                </a:solidFill>
                <a:latin typeface="Mark OT Light"/>
                <a:ea typeface="Mark OT Light"/>
                <a:cs typeface="Mark OT Light"/>
                <a:sym typeface="Mark OT Light"/>
              </a:defRPr>
            </a:pPr>
            <a:r>
              <a:rPr lang="en-US" sz="1600" dirty="0">
                <a:solidFill>
                  <a:srgbClr val="0095D9"/>
                </a:solidFill>
                <a:latin typeface="Montserrat SemiBold" panose="00000700000000000000" pitchFamily="2" charset="0"/>
              </a:rPr>
              <a:t>Email: </a:t>
            </a:r>
            <a:r>
              <a:rPr lang="en-US" sz="1600" dirty="0">
                <a:solidFill>
                  <a:srgbClr val="0095D9"/>
                </a:solidFill>
                <a:latin typeface="Montserrat" panose="00000500000000000000" pitchFamily="2" charset="0"/>
                <a:hlinkClick r:id="rId8"/>
              </a:rPr>
              <a:t>dcook@iie.org</a:t>
            </a:r>
            <a:endParaRPr lang="en-US" sz="1600" dirty="0">
              <a:solidFill>
                <a:srgbClr val="0095D9"/>
              </a:solidFill>
              <a:latin typeface="Montserrat" panose="00000500000000000000" pitchFamily="2" charset="0"/>
            </a:endParaRPr>
          </a:p>
        </p:txBody>
      </p:sp>
      <p:sp>
        <p:nvSpPr>
          <p:cNvPr id="7" name="Line">
            <a:extLst>
              <a:ext uri="{FF2B5EF4-FFF2-40B4-BE49-F238E27FC236}">
                <a16:creationId xmlns:a16="http://schemas.microsoft.com/office/drawing/2014/main" id="{ABA075A8-DFC8-E714-C251-21A6C30C94FD}"/>
              </a:ext>
              <a:ext uri="{C183D7F6-B498-43B3-948B-1728B52AA6E4}">
                <adec:decorative xmlns:adec="http://schemas.microsoft.com/office/drawing/2017/decorative" val="1"/>
              </a:ext>
            </a:extLst>
          </p:cNvPr>
          <p:cNvSpPr/>
          <p:nvPr/>
        </p:nvSpPr>
        <p:spPr>
          <a:xfrm>
            <a:off x="8048325" y="2723648"/>
            <a:ext cx="3558124" cy="0"/>
          </a:xfrm>
          <a:prstGeom prst="line">
            <a:avLst/>
          </a:prstGeom>
          <a:ln w="50800">
            <a:solidFill>
              <a:schemeClr val="bg1"/>
            </a:solidFill>
          </a:ln>
        </p:spPr>
        <p:txBody>
          <a:bodyPr tIns="45720" bIns="45720"/>
          <a:lstStyle/>
          <a:p>
            <a:endParaRPr sz="900"/>
          </a:p>
        </p:txBody>
      </p:sp>
      <p:sp>
        <p:nvSpPr>
          <p:cNvPr id="8" name="First &amp; Last Name, Position…">
            <a:extLst>
              <a:ext uri="{FF2B5EF4-FFF2-40B4-BE49-F238E27FC236}">
                <a16:creationId xmlns:a16="http://schemas.microsoft.com/office/drawing/2014/main" id="{D62B3353-9594-095F-3EC4-6CF7956B538F}"/>
              </a:ext>
            </a:extLst>
          </p:cNvPr>
          <p:cNvSpPr txBox="1"/>
          <p:nvPr/>
        </p:nvSpPr>
        <p:spPr>
          <a:xfrm>
            <a:off x="8056361" y="1882378"/>
            <a:ext cx="3558124" cy="777240"/>
          </a:xfrm>
          <a:prstGeom prst="rect">
            <a:avLst/>
          </a:prstGeom>
          <a:solidFill>
            <a:srgbClr val="0095D9"/>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600" b="1" dirty="0">
                <a:solidFill>
                  <a:schemeClr val="bg1"/>
                </a:solidFill>
                <a:latin typeface="Montserrat" panose="00000500000000000000" pitchFamily="2" charset="0"/>
              </a:rPr>
              <a:t>FULBRIGHT LANGUAGE TEACHING ASSISTANT (FLTA) PROGRAM</a:t>
            </a:r>
          </a:p>
        </p:txBody>
      </p:sp>
      <p:sp>
        <p:nvSpPr>
          <p:cNvPr id="12" name="Line">
            <a:extLst>
              <a:ext uri="{FF2B5EF4-FFF2-40B4-BE49-F238E27FC236}">
                <a16:creationId xmlns:a16="http://schemas.microsoft.com/office/drawing/2014/main" id="{7621579A-4B83-CD2A-5F05-D5CD436AE3B3}"/>
              </a:ext>
              <a:ext uri="{C183D7F6-B498-43B3-948B-1728B52AA6E4}">
                <adec:decorative xmlns:adec="http://schemas.microsoft.com/office/drawing/2017/decorative" val="1"/>
              </a:ext>
            </a:extLst>
          </p:cNvPr>
          <p:cNvSpPr/>
          <p:nvPr/>
        </p:nvSpPr>
        <p:spPr>
          <a:xfrm>
            <a:off x="4316938" y="2723648"/>
            <a:ext cx="3566160" cy="0"/>
          </a:xfrm>
          <a:prstGeom prst="line">
            <a:avLst/>
          </a:prstGeom>
          <a:ln w="50800">
            <a:solidFill>
              <a:schemeClr val="bg1"/>
            </a:solidFill>
          </a:ln>
        </p:spPr>
        <p:txBody>
          <a:bodyPr tIns="45720" bIns="45720"/>
          <a:lstStyle/>
          <a:p>
            <a:endParaRPr sz="900"/>
          </a:p>
        </p:txBody>
      </p:sp>
      <p:sp>
        <p:nvSpPr>
          <p:cNvPr id="9" name="Title 8">
            <a:extLst>
              <a:ext uri="{FF2B5EF4-FFF2-40B4-BE49-F238E27FC236}">
                <a16:creationId xmlns:a16="http://schemas.microsoft.com/office/drawing/2014/main" id="{20C9FD8D-5571-2090-2933-56E34020B0D1}"/>
              </a:ext>
            </a:extLst>
          </p:cNvPr>
          <p:cNvSpPr>
            <a:spLocks noGrp="1"/>
          </p:cNvSpPr>
          <p:nvPr>
            <p:ph type="title" idx="4294967295"/>
          </p:nvPr>
        </p:nvSpPr>
        <p:spPr>
          <a:xfrm>
            <a:off x="913600" y="-1691742"/>
            <a:ext cx="10515600" cy="1325563"/>
          </a:xfrm>
          <a:prstGeom prst="rect">
            <a:avLst/>
          </a:prstGeom>
        </p:spPr>
        <p:txBody>
          <a:bodyPr/>
          <a:lstStyle/>
          <a:p>
            <a:r>
              <a:rPr lang="en-US" dirty="0"/>
              <a:t>Bring Foreign </a:t>
            </a:r>
            <a:r>
              <a:rPr lang="en-US" dirty="0" err="1"/>
              <a:t>Fulbrighters</a:t>
            </a:r>
            <a:r>
              <a:rPr lang="en-US" baseline="0" dirty="0"/>
              <a:t> to your Campus</a:t>
            </a:r>
            <a:endParaRPr lang="en-US" dirty="0"/>
          </a:p>
        </p:txBody>
      </p:sp>
    </p:spTree>
    <p:extLst>
      <p:ext uri="{BB962C8B-B14F-4D97-AF65-F5344CB8AC3E}">
        <p14:creationId xmlns:p14="http://schemas.microsoft.com/office/powerpoint/2010/main" val="1783669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ation Name…"/>
          <p:cNvSpPr txBox="1"/>
          <p:nvPr/>
        </p:nvSpPr>
        <p:spPr>
          <a:xfrm>
            <a:off x="480491" y="1049644"/>
            <a:ext cx="11051644" cy="53880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Additional Fulbright U.S. Programs</a:t>
            </a:r>
            <a:endParaRPr sz="3600" kern="0" dirty="0">
              <a:solidFill>
                <a:srgbClr val="0065A2"/>
              </a:solidFill>
              <a:latin typeface="Montserrat SemiBold" panose="00000700000000000000" pitchFamily="2" charset="0"/>
              <a:sym typeface="Mark OT Bold"/>
            </a:endParaRPr>
          </a:p>
        </p:txBody>
      </p:sp>
      <p:grpSp>
        <p:nvGrpSpPr>
          <p:cNvPr id="9" name="Group 8">
            <a:extLst>
              <a:ext uri="{FF2B5EF4-FFF2-40B4-BE49-F238E27FC236}">
                <a16:creationId xmlns:a16="http://schemas.microsoft.com/office/drawing/2014/main" id="{B97FDDCA-CF5D-1E47-53F2-4E30DB96C2AC}"/>
              </a:ext>
              <a:ext uri="{C183D7F6-B498-43B3-948B-1728B52AA6E4}">
                <adec:decorative xmlns:adec="http://schemas.microsoft.com/office/drawing/2017/decorative" val="1"/>
              </a:ext>
            </a:extLst>
          </p:cNvPr>
          <p:cNvGrpSpPr/>
          <p:nvPr/>
        </p:nvGrpSpPr>
        <p:grpSpPr>
          <a:xfrm>
            <a:off x="587140" y="1857676"/>
            <a:ext cx="3566160" cy="3551255"/>
            <a:chOff x="587140" y="1857676"/>
            <a:chExt cx="3657600" cy="3551255"/>
          </a:xfrm>
        </p:grpSpPr>
        <p:sp>
          <p:nvSpPr>
            <p:cNvPr id="2" name="Rectangle 1">
              <a:extLst>
                <a:ext uri="{FF2B5EF4-FFF2-40B4-BE49-F238E27FC236}">
                  <a16:creationId xmlns:a16="http://schemas.microsoft.com/office/drawing/2014/main" id="{061FAB95-C035-4F37-13B4-64458F132043}"/>
                </a:ext>
              </a:extLst>
            </p:cNvPr>
            <p:cNvSpPr/>
            <p:nvPr/>
          </p:nvSpPr>
          <p:spPr>
            <a:xfrm>
              <a:off x="587140" y="1867301"/>
              <a:ext cx="3657600" cy="3541630"/>
            </a:xfrm>
            <a:prstGeom prst="rect">
              <a:avLst/>
            </a:prstGeom>
            <a:solidFill>
              <a:srgbClr val="00B1E4">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587140" y="1857676"/>
              <a:ext cx="3657600" cy="548640"/>
            </a:xfrm>
            <a:prstGeom prst="rect">
              <a:avLst/>
            </a:prstGeom>
            <a:solidFill>
              <a:srgbClr val="00B1E4"/>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SCHOLARS</a:t>
              </a:r>
            </a:p>
          </p:txBody>
        </p:sp>
        <p:sp>
          <p:nvSpPr>
            <p:cNvPr id="35" name="Line">
              <a:extLst>
                <a:ext uri="{FF2B5EF4-FFF2-40B4-BE49-F238E27FC236}">
                  <a16:creationId xmlns:a16="http://schemas.microsoft.com/office/drawing/2014/main" id="{5CABEA07-845B-4E1B-A8BE-4356124E768E}"/>
                </a:ext>
              </a:extLst>
            </p:cNvPr>
            <p:cNvSpPr/>
            <p:nvPr/>
          </p:nvSpPr>
          <p:spPr>
            <a:xfrm>
              <a:off x="587140" y="2429853"/>
              <a:ext cx="3657600" cy="0"/>
            </a:xfrm>
            <a:prstGeom prst="line">
              <a:avLst/>
            </a:prstGeom>
            <a:ln w="50800">
              <a:solidFill>
                <a:schemeClr val="bg1"/>
              </a:solidFill>
            </a:ln>
          </p:spPr>
          <p:txBody>
            <a:bodyPr tIns="45720" bIns="45720"/>
            <a:lstStyle/>
            <a:p>
              <a:endParaRPr sz="900"/>
            </a:p>
          </p:txBody>
        </p:sp>
        <p:sp>
          <p:nvSpPr>
            <p:cNvPr id="36" name="First &amp; Last Name, Position…">
              <a:extLst>
                <a:ext uri="{FF2B5EF4-FFF2-40B4-BE49-F238E27FC236}">
                  <a16:creationId xmlns:a16="http://schemas.microsoft.com/office/drawing/2014/main" id="{6E67CC27-69F2-43C0-9561-4FBBCB030400}"/>
                </a:ext>
              </a:extLst>
            </p:cNvPr>
            <p:cNvSpPr txBox="1"/>
            <p:nvPr/>
          </p:nvSpPr>
          <p:spPr>
            <a:xfrm>
              <a:off x="741145" y="2653102"/>
              <a:ext cx="3436219"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 Public Policy Fellowship             </a:t>
              </a:r>
              <a:r>
                <a:rPr lang="en-US" sz="1600" dirty="0">
                  <a:solidFill>
                    <a:srgbClr val="009ED5"/>
                  </a:solidFill>
                  <a:latin typeface="Montserrat Medium" pitchFamily="2" charset="0"/>
                  <a:hlinkClick r:id="rId3">
                    <a:extLst>
                      <a:ext uri="{A12FA001-AC4F-418D-AE19-62706E023703}">
                        <ahyp:hlinkClr xmlns:ahyp="http://schemas.microsoft.com/office/drawing/2018/hyperlinkcolor" val="tx"/>
                      </a:ext>
                    </a:extLst>
                  </a:hlinkClick>
                </a:rPr>
                <a:t>FPPF@iie.org</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Fulbright-Hays Group Projects Abroad Program </a:t>
              </a:r>
              <a:r>
                <a:rPr lang="en-US" sz="1600" dirty="0">
                  <a:solidFill>
                    <a:srgbClr val="009ED5"/>
                  </a:solidFill>
                  <a:latin typeface="Montserrat Medium" pitchFamily="2" charset="0"/>
                  <a:hlinkClick r:id="rId4">
                    <a:extLst>
                      <a:ext uri="{A12FA001-AC4F-418D-AE19-62706E023703}">
                        <ahyp:hlinkClr xmlns:ahyp="http://schemas.microsoft.com/office/drawing/2018/hyperlinkcolor" val="tx"/>
                      </a:ext>
                    </a:extLst>
                  </a:hlinkClick>
                </a:rPr>
                <a:t>GPA@ed.gov</a:t>
              </a:r>
              <a:r>
                <a:rPr lang="en-US" sz="1600" dirty="0">
                  <a:solidFill>
                    <a:srgbClr val="009ED5"/>
                  </a:solidFill>
                  <a:latin typeface="Montserrat Medium" pitchFamily="2" charset="0"/>
                </a:rPr>
                <a:t> </a:t>
              </a:r>
            </a:p>
            <a:p>
              <a:pPr marL="274320" indent="-27432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Specialist Program</a:t>
              </a:r>
              <a:r>
                <a:rPr lang="en-US" sz="1600" dirty="0">
                  <a:solidFill>
                    <a:srgbClr val="454A4A"/>
                  </a:solidFill>
                  <a:latin typeface="Montserrat Medium" pitchFamily="2" charset="0"/>
                </a:rPr>
                <a:t> </a:t>
              </a:r>
              <a:r>
                <a:rPr lang="en-US" sz="1600" dirty="0">
                  <a:solidFill>
                    <a:srgbClr val="009ED5"/>
                  </a:solidFill>
                  <a:latin typeface="Montserrat Medium" pitchFamily="2" charset="0"/>
                  <a:hlinkClick r:id="rId5">
                    <a:extLst>
                      <a:ext uri="{A12FA001-AC4F-418D-AE19-62706E023703}">
                        <ahyp:hlinkClr xmlns:ahyp="http://schemas.microsoft.com/office/drawing/2018/hyperlinkcolor" val="tx"/>
                      </a:ext>
                    </a:extLst>
                  </a:hlinkClick>
                </a:rPr>
                <a:t>FulbrightSpecialist@worldlearning.org</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p:txBody>
        </p:sp>
      </p:grpSp>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1902526"/>
            <a:ext cx="3426451" cy="369332"/>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dirty="0">
                <a:solidFill>
                  <a:srgbClr val="0065A2"/>
                </a:solidFill>
                <a:latin typeface="Montserrat SemiBold" panose="00000700000000000000" pitchFamily="2" charset="0"/>
              </a:rPr>
              <a:t>STUDENTS</a:t>
            </a:r>
          </a:p>
        </p:txBody>
      </p:sp>
      <p:sp>
        <p:nvSpPr>
          <p:cNvPr id="39" name="Line">
            <a:extLst>
              <a:ext uri="{FF2B5EF4-FFF2-40B4-BE49-F238E27FC236}">
                <a16:creationId xmlns:a16="http://schemas.microsoft.com/office/drawing/2014/main" id="{660EBDE8-89BB-44F5-84F4-95F071074FD4}"/>
              </a:ext>
              <a:ext uri="{C183D7F6-B498-43B3-948B-1728B52AA6E4}">
                <adec:decorative xmlns:adec="http://schemas.microsoft.com/office/drawing/2017/decorative" val="1"/>
              </a:ext>
            </a:extLst>
          </p:cNvPr>
          <p:cNvSpPr/>
          <p:nvPr/>
        </p:nvSpPr>
        <p:spPr>
          <a:xfrm>
            <a:off x="4424752" y="2429853"/>
            <a:ext cx="3657600" cy="0"/>
          </a:xfrm>
          <a:prstGeom prst="line">
            <a:avLst/>
          </a:prstGeom>
          <a:ln w="50800">
            <a:solidFill>
              <a:schemeClr val="bg1"/>
            </a:solidFill>
          </a:ln>
        </p:spPr>
        <p:txBody>
          <a:bodyPr tIns="45720" bIns="45720"/>
          <a:lstStyle/>
          <a:p>
            <a:endParaRPr sz="900"/>
          </a:p>
        </p:txBody>
      </p:sp>
      <p:grpSp>
        <p:nvGrpSpPr>
          <p:cNvPr id="10" name="Group 9">
            <a:extLst>
              <a:ext uri="{FF2B5EF4-FFF2-40B4-BE49-F238E27FC236}">
                <a16:creationId xmlns:a16="http://schemas.microsoft.com/office/drawing/2014/main" id="{898215BE-00AD-16DF-8A90-C11512A3B87C}"/>
              </a:ext>
              <a:ext uri="{C183D7F6-B498-43B3-948B-1728B52AA6E4}">
                <adec:decorative xmlns:adec="http://schemas.microsoft.com/office/drawing/2017/decorative" val="1"/>
              </a:ext>
            </a:extLst>
          </p:cNvPr>
          <p:cNvGrpSpPr/>
          <p:nvPr/>
        </p:nvGrpSpPr>
        <p:grpSpPr>
          <a:xfrm>
            <a:off x="4325034" y="1867301"/>
            <a:ext cx="3566160" cy="3541630"/>
            <a:chOff x="4591864" y="1867301"/>
            <a:chExt cx="3657601" cy="3541630"/>
          </a:xfrm>
        </p:grpSpPr>
        <p:sp>
          <p:nvSpPr>
            <p:cNvPr id="4" name="Rectangle 3">
              <a:extLst>
                <a:ext uri="{FF2B5EF4-FFF2-40B4-BE49-F238E27FC236}">
                  <a16:creationId xmlns:a16="http://schemas.microsoft.com/office/drawing/2014/main" id="{1A60323A-5B5F-B6D7-A8FE-23791492B8A8}"/>
                </a:ext>
              </a:extLst>
            </p:cNvPr>
            <p:cNvSpPr/>
            <p:nvPr/>
          </p:nvSpPr>
          <p:spPr>
            <a:xfrm>
              <a:off x="4591864" y="1867301"/>
              <a:ext cx="3657600" cy="3541630"/>
            </a:xfrm>
            <a:prstGeom prst="rect">
              <a:avLst/>
            </a:prstGeom>
            <a:solidFill>
              <a:srgbClr val="0065A2">
                <a:alpha val="2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a:p>
          </p:txBody>
        </p:sp>
        <p:sp>
          <p:nvSpPr>
            <p:cNvPr id="40" name="First &amp; Last Name, Position…">
              <a:extLst>
                <a:ext uri="{FF2B5EF4-FFF2-40B4-BE49-F238E27FC236}">
                  <a16:creationId xmlns:a16="http://schemas.microsoft.com/office/drawing/2014/main" id="{DA2A42AF-BC62-4E8C-ADC9-65DFF576A21C}"/>
                </a:ext>
              </a:extLst>
            </p:cNvPr>
            <p:cNvSpPr txBox="1"/>
            <p:nvPr/>
          </p:nvSpPr>
          <p:spPr>
            <a:xfrm>
              <a:off x="4786806" y="2608166"/>
              <a:ext cx="3327291"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Fulbright-Hays Doctoral Dissertation Research Abroad Program </a:t>
              </a:r>
              <a:r>
                <a:rPr lang="en-US" sz="1600" dirty="0">
                  <a:solidFill>
                    <a:srgbClr val="009ED5"/>
                  </a:solidFill>
                  <a:latin typeface="Montserrat Medium" pitchFamily="2" charset="0"/>
                  <a:hlinkClick r:id="rId6">
                    <a:extLst>
                      <a:ext uri="{A12FA001-AC4F-418D-AE19-62706E023703}">
                        <ahyp:hlinkClr xmlns:ahyp="http://schemas.microsoft.com/office/drawing/2018/hyperlinkcolor" val="tx"/>
                      </a:ext>
                    </a:extLst>
                  </a:hlinkClick>
                </a:rPr>
                <a:t>DDRA@ed.gov</a:t>
              </a:r>
              <a:r>
                <a:rPr lang="en-US" sz="1600" dirty="0">
                  <a:solidFill>
                    <a:srgbClr val="009ED5"/>
                  </a:solidFill>
                  <a:latin typeface="Montserrat Medium" pitchFamily="2" charset="0"/>
                </a:rPr>
                <a:t> </a:t>
              </a:r>
            </a:p>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English Teaching Assistant (ETA) Program </a:t>
              </a:r>
              <a:r>
                <a:rPr lang="en-US" sz="1600" dirty="0">
                  <a:solidFill>
                    <a:srgbClr val="009ED5"/>
                  </a:solidFill>
                  <a:latin typeface="Montserrat Medium" pitchFamily="2" charset="0"/>
                  <a:hlinkClick r:id="rId7">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Medium" pitchFamily="2" charset="0"/>
              </a:endParaRPr>
            </a:p>
            <a:p>
              <a:pPr marL="285750" indent="-285750">
                <a:spcAft>
                  <a:spcPts val="900"/>
                </a:spcAft>
                <a:buClr>
                  <a:srgbClr val="00B1E4"/>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Student Program </a:t>
              </a:r>
              <a:r>
                <a:rPr lang="en-US" sz="1600" dirty="0">
                  <a:solidFill>
                    <a:srgbClr val="009ED5"/>
                  </a:solidFill>
                  <a:latin typeface="Montserrat Medium" pitchFamily="2" charset="0"/>
                  <a:hlinkClick r:id="rId7">
                    <a:extLst>
                      <a:ext uri="{A12FA001-AC4F-418D-AE19-62706E023703}">
                        <ahyp:hlinkClr xmlns:ahyp="http://schemas.microsoft.com/office/drawing/2018/hyperlinkcolor" val="tx"/>
                      </a:ext>
                    </a:extLst>
                  </a:hlinkClick>
                </a:rPr>
                <a:t>FBstudent@iie.org</a:t>
              </a:r>
              <a:endParaRPr lang="en-US" sz="1600" dirty="0">
                <a:solidFill>
                  <a:srgbClr val="454A4A"/>
                </a:solidFill>
                <a:latin typeface="Montserrat Medium" pitchFamily="2" charset="0"/>
              </a:endParaRPr>
            </a:p>
          </p:txBody>
        </p:sp>
        <p:sp>
          <p:nvSpPr>
            <p:cNvPr id="5" name="First &amp; Last Name, Position…">
              <a:extLst>
                <a:ext uri="{FF2B5EF4-FFF2-40B4-BE49-F238E27FC236}">
                  <a16:creationId xmlns:a16="http://schemas.microsoft.com/office/drawing/2014/main" id="{D9075DD5-5944-19C7-E1EF-C57364FDDD32}"/>
                </a:ext>
              </a:extLst>
            </p:cNvPr>
            <p:cNvSpPr txBox="1"/>
            <p:nvPr/>
          </p:nvSpPr>
          <p:spPr>
            <a:xfrm>
              <a:off x="4591865" y="1871586"/>
              <a:ext cx="3657600" cy="548640"/>
            </a:xfrm>
            <a:prstGeom prst="rect">
              <a:avLst/>
            </a:prstGeom>
            <a:solidFill>
              <a:srgbClr val="0065A2"/>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STUDENTS</a:t>
              </a:r>
            </a:p>
          </p:txBody>
        </p:sp>
      </p:grpSp>
      <p:grpSp>
        <p:nvGrpSpPr>
          <p:cNvPr id="11" name="Group 10">
            <a:extLst>
              <a:ext uri="{FF2B5EF4-FFF2-40B4-BE49-F238E27FC236}">
                <a16:creationId xmlns:a16="http://schemas.microsoft.com/office/drawing/2014/main" id="{83659A20-9B2C-D21B-F771-7DBB5A58B7CF}"/>
              </a:ext>
              <a:ext uri="{C183D7F6-B498-43B3-948B-1728B52AA6E4}">
                <adec:decorative xmlns:adec="http://schemas.microsoft.com/office/drawing/2017/decorative" val="1"/>
              </a:ext>
            </a:extLst>
          </p:cNvPr>
          <p:cNvGrpSpPr/>
          <p:nvPr/>
        </p:nvGrpSpPr>
        <p:grpSpPr>
          <a:xfrm>
            <a:off x="8048325" y="1867301"/>
            <a:ext cx="3566160" cy="3541630"/>
            <a:chOff x="8286996" y="1867301"/>
            <a:chExt cx="3665861" cy="3541630"/>
          </a:xfrm>
        </p:grpSpPr>
        <p:sp>
          <p:nvSpPr>
            <p:cNvPr id="6" name="Rectangle 5">
              <a:extLst>
                <a:ext uri="{FF2B5EF4-FFF2-40B4-BE49-F238E27FC236}">
                  <a16:creationId xmlns:a16="http://schemas.microsoft.com/office/drawing/2014/main" id="{81AD3E82-D558-71F8-DA70-A000191D4DC2}"/>
                </a:ext>
              </a:extLst>
            </p:cNvPr>
            <p:cNvSpPr/>
            <p:nvPr/>
          </p:nvSpPr>
          <p:spPr>
            <a:xfrm>
              <a:off x="8295256" y="1867301"/>
              <a:ext cx="3657600" cy="3541630"/>
            </a:xfrm>
            <a:prstGeom prst="rect">
              <a:avLst/>
            </a:prstGeom>
            <a:solidFill>
              <a:srgbClr val="0095D9">
                <a:alpha val="1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0" dirty="0"/>
            </a:p>
          </p:txBody>
        </p:sp>
        <p:sp>
          <p:nvSpPr>
            <p:cNvPr id="43" name="Line">
              <a:extLst>
                <a:ext uri="{FF2B5EF4-FFF2-40B4-BE49-F238E27FC236}">
                  <a16:creationId xmlns:a16="http://schemas.microsoft.com/office/drawing/2014/main" id="{DE94A5EB-79F3-4F73-AD1E-EF4B33C53D0E}"/>
                </a:ext>
              </a:extLst>
            </p:cNvPr>
            <p:cNvSpPr/>
            <p:nvPr/>
          </p:nvSpPr>
          <p:spPr>
            <a:xfrm>
              <a:off x="8510923" y="2429853"/>
              <a:ext cx="3105741" cy="0"/>
            </a:xfrm>
            <a:prstGeom prst="line">
              <a:avLst/>
            </a:prstGeom>
            <a:ln w="50800">
              <a:solidFill>
                <a:srgbClr val="00A9E0"/>
              </a:solidFill>
            </a:ln>
          </p:spPr>
          <p:txBody>
            <a:bodyPr tIns="45720" bIns="45720"/>
            <a:lstStyle/>
            <a:p>
              <a:endParaRPr sz="900"/>
            </a:p>
          </p:txBody>
        </p:sp>
        <p:sp>
          <p:nvSpPr>
            <p:cNvPr id="44" name="First &amp; Last Name, Position…">
              <a:extLst>
                <a:ext uri="{FF2B5EF4-FFF2-40B4-BE49-F238E27FC236}">
                  <a16:creationId xmlns:a16="http://schemas.microsoft.com/office/drawing/2014/main" id="{2281B3E1-9990-4949-9458-F73391903F66}"/>
                </a:ext>
              </a:extLst>
            </p:cNvPr>
            <p:cNvSpPr txBox="1"/>
            <p:nvPr/>
          </p:nvSpPr>
          <p:spPr>
            <a:xfrm>
              <a:off x="8433516" y="2608166"/>
              <a:ext cx="3328876" cy="2539157"/>
            </a:xfrm>
            <a:prstGeom prst="rect">
              <a:avLst/>
            </a:prstGeom>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lIns="91440" tIns="45720" rIns="91440" bIns="45720" anchor="t">
              <a:spAutoFit/>
            </a:bodyPr>
            <a:lstStyle/>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Distinguished Award in Teaching Research Program </a:t>
              </a:r>
              <a:r>
                <a:rPr lang="en-US" sz="1600" dirty="0">
                  <a:solidFill>
                    <a:srgbClr val="009ED5"/>
                  </a:solidFill>
                  <a:latin typeface="Montserrat Medium" pitchFamily="2" charset="0"/>
                  <a:hlinkClick r:id="rId8">
                    <a:extLst>
                      <a:ext uri="{A12FA001-AC4F-418D-AE19-62706E023703}">
                        <ahyp:hlinkClr xmlns:ahyp="http://schemas.microsoft.com/office/drawing/2018/hyperlinkcolor" val="tx"/>
                      </a:ext>
                    </a:extLst>
                  </a:hlinkClick>
                </a:rPr>
                <a:t>FulbrightDA@irex.org</a:t>
              </a:r>
              <a:r>
                <a:rPr lang="en-US" sz="1600" dirty="0">
                  <a:solidFill>
                    <a:srgbClr val="009ED5"/>
                  </a:solidFill>
                  <a:latin typeface="Montserrat Medium" pitchFamily="2" charset="0"/>
                </a:rPr>
                <a:t> </a:t>
              </a:r>
            </a:p>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Group Projects Abroad </a:t>
              </a:r>
              <a:r>
                <a:rPr lang="en-US" sz="1600" dirty="0">
                  <a:solidFill>
                    <a:srgbClr val="009ED5"/>
                  </a:solidFill>
                  <a:latin typeface="Montserrat Medium" pitchFamily="2" charset="0"/>
                  <a:hlinkClick r:id="rId4">
                    <a:extLst>
                      <a:ext uri="{A12FA001-AC4F-418D-AE19-62706E023703}">
                        <ahyp:hlinkClr xmlns:ahyp="http://schemas.microsoft.com/office/drawing/2018/hyperlinkcolor" val="tx"/>
                      </a:ext>
                    </a:extLst>
                  </a:hlinkClick>
                </a:rPr>
                <a:t>GPA@ed.gov</a:t>
              </a:r>
              <a:r>
                <a:rPr lang="en-US" sz="1600" dirty="0">
                  <a:solidFill>
                    <a:srgbClr val="009ED5"/>
                  </a:solidFill>
                  <a:latin typeface="Montserrat Medium" pitchFamily="2" charset="0"/>
                </a:rPr>
                <a:t> </a:t>
              </a:r>
              <a:endParaRPr lang="en-US" sz="1600" dirty="0">
                <a:solidFill>
                  <a:srgbClr val="454A4A"/>
                </a:solidFill>
                <a:latin typeface="Montserrat Medium" pitchFamily="2" charset="0"/>
              </a:endParaRPr>
            </a:p>
            <a:p>
              <a:pPr marL="285750" indent="-285750">
                <a:spcAft>
                  <a:spcPts val="900"/>
                </a:spcAft>
                <a:buClr>
                  <a:srgbClr val="0095D9"/>
                </a:buClr>
                <a:buSzPct val="14000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dirty="0">
                  <a:solidFill>
                    <a:srgbClr val="0065A2"/>
                  </a:solidFill>
                  <a:latin typeface="Montserrat Medium" pitchFamily="2" charset="0"/>
                </a:rPr>
                <a:t>Teachers for Global Classrooms </a:t>
              </a:r>
              <a:r>
                <a:rPr lang="en-US" sz="1600" dirty="0">
                  <a:solidFill>
                    <a:srgbClr val="009ED5"/>
                  </a:solidFill>
                  <a:latin typeface="Montserrat Medium" pitchFamily="2" charset="0"/>
                  <a:hlinkClick r:id="rId9">
                    <a:extLst>
                      <a:ext uri="{A12FA001-AC4F-418D-AE19-62706E023703}">
                        <ahyp:hlinkClr xmlns:ahyp="http://schemas.microsoft.com/office/drawing/2018/hyperlinkcolor" val="tx"/>
                      </a:ext>
                    </a:extLst>
                  </a:hlinkClick>
                </a:rPr>
                <a:t>FulbrightTGC@irex.org</a:t>
              </a:r>
              <a:endParaRPr lang="en-US" sz="1600" dirty="0">
                <a:solidFill>
                  <a:srgbClr val="009ED5"/>
                </a:solidFill>
                <a:latin typeface="Montserrat Medium" pitchFamily="2" charset="0"/>
              </a:endParaRPr>
            </a:p>
          </p:txBody>
        </p:sp>
        <p:sp>
          <p:nvSpPr>
            <p:cNvPr id="7" name="Line">
              <a:extLst>
                <a:ext uri="{FF2B5EF4-FFF2-40B4-BE49-F238E27FC236}">
                  <a16:creationId xmlns:a16="http://schemas.microsoft.com/office/drawing/2014/main" id="{ABA075A8-DFC8-E714-C251-21A6C30C94FD}"/>
                </a:ext>
              </a:extLst>
            </p:cNvPr>
            <p:cNvSpPr/>
            <p:nvPr/>
          </p:nvSpPr>
          <p:spPr>
            <a:xfrm>
              <a:off x="8286996" y="2429853"/>
              <a:ext cx="3657600" cy="0"/>
            </a:xfrm>
            <a:prstGeom prst="line">
              <a:avLst/>
            </a:prstGeom>
            <a:ln w="50800">
              <a:solidFill>
                <a:schemeClr val="bg1"/>
              </a:solidFill>
            </a:ln>
          </p:spPr>
          <p:txBody>
            <a:bodyPr tIns="45720" bIns="45720"/>
            <a:lstStyle/>
            <a:p>
              <a:endParaRPr sz="900"/>
            </a:p>
          </p:txBody>
        </p:sp>
        <p:sp>
          <p:nvSpPr>
            <p:cNvPr id="8" name="First &amp; Last Name, Position…">
              <a:extLst>
                <a:ext uri="{FF2B5EF4-FFF2-40B4-BE49-F238E27FC236}">
                  <a16:creationId xmlns:a16="http://schemas.microsoft.com/office/drawing/2014/main" id="{D62B3353-9594-095F-3EC4-6CF7956B538F}"/>
                </a:ext>
              </a:extLst>
            </p:cNvPr>
            <p:cNvSpPr txBox="1"/>
            <p:nvPr/>
          </p:nvSpPr>
          <p:spPr>
            <a:xfrm>
              <a:off x="8295257" y="1871586"/>
              <a:ext cx="3657600" cy="548640"/>
            </a:xfrm>
            <a:prstGeom prst="rect">
              <a:avLst/>
            </a:prstGeom>
            <a:solidFill>
              <a:srgbClr val="0095D9"/>
            </a:solidFill>
            <a:ln w="25400">
              <a:miter lim="400000"/>
            </a:ln>
            <a:extLst>
              <a:ext uri="{C572A759-6A51-4108-AA02-DFA0A04FC94B}">
                <ma14:wrappingTextBoxFlag xmlns="" xmlns:mc="http://schemas.openxmlformats.org/markup-compatibility/2006" xmlns:mv="urn:schemas-microsoft-com:mac:vml" xmlns:ma14="http://schemas.microsoft.com/office/mac/drawingml/2011/main" xmlns:a14="http://schemas.microsoft.com/office/drawing/2010/main" xmlns:m="http://schemas.openxmlformats.org/officeDocument/2006/math" val="1"/>
              </a:ext>
            </a:extLst>
          </p:spPr>
          <p:txBody>
            <a:bodyPr wrap="square" tIns="45720" bIns="45720" anchor="ctr">
              <a:no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2000" b="1" dirty="0">
                  <a:solidFill>
                    <a:schemeClr val="bg1"/>
                  </a:solidFill>
                  <a:latin typeface="Montserrat" panose="00000500000000000000" pitchFamily="2" charset="0"/>
                </a:rPr>
                <a:t>TEACHERS</a:t>
              </a:r>
            </a:p>
          </p:txBody>
        </p:sp>
      </p:grpSp>
      <p:sp>
        <p:nvSpPr>
          <p:cNvPr id="12" name="Line">
            <a:extLst>
              <a:ext uri="{FF2B5EF4-FFF2-40B4-BE49-F238E27FC236}">
                <a16:creationId xmlns:a16="http://schemas.microsoft.com/office/drawing/2014/main" id="{7621579A-4B83-CD2A-5F05-D5CD436AE3B3}"/>
              </a:ext>
              <a:ext uri="{C183D7F6-B498-43B3-948B-1728B52AA6E4}">
                <adec:decorative xmlns:adec="http://schemas.microsoft.com/office/drawing/2017/decorative" val="1"/>
              </a:ext>
            </a:extLst>
          </p:cNvPr>
          <p:cNvSpPr/>
          <p:nvPr/>
        </p:nvSpPr>
        <p:spPr>
          <a:xfrm>
            <a:off x="4316938" y="2429853"/>
            <a:ext cx="3566160" cy="0"/>
          </a:xfrm>
          <a:prstGeom prst="line">
            <a:avLst/>
          </a:prstGeom>
          <a:ln w="50800">
            <a:solidFill>
              <a:schemeClr val="bg1"/>
            </a:solidFill>
          </a:ln>
        </p:spPr>
        <p:txBody>
          <a:bodyPr tIns="45720" bIns="45720"/>
          <a:lstStyle/>
          <a:p>
            <a:endParaRPr sz="900"/>
          </a:p>
        </p:txBody>
      </p:sp>
      <p:sp>
        <p:nvSpPr>
          <p:cNvPr id="13" name="Title 12">
            <a:extLst>
              <a:ext uri="{FF2B5EF4-FFF2-40B4-BE49-F238E27FC236}">
                <a16:creationId xmlns:a16="http://schemas.microsoft.com/office/drawing/2014/main" id="{F10FF1A1-4594-4957-3BA5-80CD06767E76}"/>
              </a:ext>
            </a:extLst>
          </p:cNvPr>
          <p:cNvSpPr>
            <a:spLocks noGrp="1"/>
          </p:cNvSpPr>
          <p:nvPr>
            <p:ph type="title" idx="4294967295"/>
          </p:nvPr>
        </p:nvSpPr>
        <p:spPr>
          <a:xfrm>
            <a:off x="913600" y="-1359404"/>
            <a:ext cx="10515600" cy="1325563"/>
          </a:xfrm>
          <a:prstGeom prst="rect">
            <a:avLst/>
          </a:prstGeom>
        </p:spPr>
        <p:txBody>
          <a:bodyPr/>
          <a:lstStyle/>
          <a:p>
            <a:r>
              <a:rPr lang="en-US" dirty="0"/>
              <a:t>Additional Fulbright U.S. Programs</a:t>
            </a:r>
          </a:p>
        </p:txBody>
      </p:sp>
    </p:spTree>
    <p:extLst>
      <p:ext uri="{BB962C8B-B14F-4D97-AF65-F5344CB8AC3E}">
        <p14:creationId xmlns:p14="http://schemas.microsoft.com/office/powerpoint/2010/main" val="16214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Name…"/>
          <p:cNvSpPr txBox="1"/>
          <p:nvPr/>
        </p:nvSpPr>
        <p:spPr>
          <a:xfrm>
            <a:off x="637951" y="730375"/>
            <a:ext cx="8960666" cy="5884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marL="0" marR="0" lvl="0" indent="0" algn="l" defTabSz="914400" rtl="0" eaLnBrk="1" fontAlgn="auto" latinLnBrk="0" hangingPunct="0">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0" cap="none" spc="0" normalizeH="0" baseline="0" noProof="0" dirty="0">
                <a:ln>
                  <a:noFill/>
                </a:ln>
                <a:solidFill>
                  <a:srgbClr val="FFFFFF"/>
                </a:solidFill>
                <a:effectLst/>
                <a:uLnTx/>
                <a:uFillTx/>
                <a:latin typeface="Montserrat SemiBold" panose="00000700000000000000" pitchFamily="2" charset="0"/>
                <a:sym typeface="Mark OT Bold"/>
              </a:rPr>
              <a:t>Stay Connected with Fulbright</a:t>
            </a:r>
            <a:endParaRPr kumimoji="0" sz="4000" b="0" i="0" u="none" strike="noStrike" kern="0" cap="none" spc="0" normalizeH="0" baseline="0" noProof="0" dirty="0">
              <a:ln>
                <a:noFill/>
              </a:ln>
              <a:solidFill>
                <a:srgbClr val="FFFFFF"/>
              </a:solidFill>
              <a:effectLst/>
              <a:uLnTx/>
              <a:uFillTx/>
              <a:latin typeface="Montserrat SemiBold" panose="00000700000000000000" pitchFamily="2" charset="0"/>
              <a:sym typeface="Mark OT Bold"/>
            </a:endParaRPr>
          </a:p>
        </p:txBody>
      </p:sp>
      <p:sp>
        <p:nvSpPr>
          <p:cNvPr id="22" name="First &amp; Last Name, Position…">
            <a:extLst>
              <a:ext uri="{FF2B5EF4-FFF2-40B4-BE49-F238E27FC236}">
                <a16:creationId xmlns:a16="http://schemas.microsoft.com/office/drawing/2014/main" id="{78E81A8C-3AD3-49BE-A165-4BF56A02BF35}"/>
              </a:ext>
            </a:extLst>
          </p:cNvPr>
          <p:cNvSpPr txBox="1"/>
          <p:nvPr/>
        </p:nvSpPr>
        <p:spPr>
          <a:xfrm>
            <a:off x="713911" y="2069800"/>
            <a:ext cx="4219036"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0">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AFFF8"/>
                </a:solidFill>
                <a:effectLst/>
                <a:uLnTx/>
                <a:uFillTx/>
                <a:latin typeface="Montserrat" panose="00000500000000000000" pitchFamily="2" charset="0"/>
                <a:sym typeface="Mark OT Light"/>
              </a:rPr>
              <a:t>EMAIL</a:t>
            </a:r>
            <a:r>
              <a:rPr kumimoji="0" lang="en-US" sz="2000" b="0" i="0" u="none" strike="noStrike" kern="0" cap="none" spc="0" normalizeH="0" baseline="0" noProof="0" dirty="0">
                <a:ln>
                  <a:noFill/>
                </a:ln>
                <a:solidFill>
                  <a:srgbClr val="FAFFF8"/>
                </a:solidFill>
                <a:effectLst/>
                <a:uLnTx/>
                <a:uFillTx/>
                <a:latin typeface="Montserrat" panose="00000500000000000000" pitchFamily="2" charset="0"/>
                <a:sym typeface="Mark OT Light"/>
              </a:rPr>
              <a:t> </a:t>
            </a:r>
            <a:r>
              <a:rPr kumimoji="0" lang="en-US" sz="2000" b="0" i="0" u="none" strike="noStrike" kern="0" cap="none" spc="0" normalizeH="0" baseline="0" noProof="0" dirty="0">
                <a:ln>
                  <a:noFill/>
                </a:ln>
                <a:solidFill>
                  <a:srgbClr val="FAFFF8"/>
                </a:solidFill>
                <a:effectLst/>
                <a:uLnTx/>
                <a:uFillTx/>
                <a:latin typeface="Montserrat Medium" pitchFamily="2" charset="0"/>
                <a:sym typeface="Mark OT Light"/>
              </a:rPr>
              <a:t>us at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3">
                  <a:extLst>
                    <a:ext uri="{A12FA001-AC4F-418D-AE19-62706E023703}">
                      <ahyp:hlinkClr xmlns:ahyp="http://schemas.microsoft.com/office/drawing/2018/hyperlinkcolor" val="tx"/>
                    </a:ext>
                  </a:extLst>
                </a:hlinkClick>
              </a:rPr>
              <a:t>scholars@iie.org</a:t>
            </a:r>
            <a:endPar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endParaRPr>
          </a:p>
        </p:txBody>
      </p:sp>
      <p:sp>
        <p:nvSpPr>
          <p:cNvPr id="23" name="Line">
            <a:extLst>
              <a:ext uri="{FF2B5EF4-FFF2-40B4-BE49-F238E27FC236}">
                <a16:creationId xmlns:a16="http://schemas.microsoft.com/office/drawing/2014/main" id="{25449DCA-4429-4C69-B723-D8FC09CB7AEA}"/>
              </a:ext>
              <a:ext uri="{C183D7F6-B498-43B3-948B-1728B52AA6E4}">
                <adec:decorative xmlns:adec="http://schemas.microsoft.com/office/drawing/2017/decorative" val="1"/>
              </a:ext>
            </a:extLst>
          </p:cNvPr>
          <p:cNvSpPr/>
          <p:nvPr/>
        </p:nvSpPr>
        <p:spPr>
          <a:xfrm>
            <a:off x="720989" y="2734241"/>
            <a:ext cx="456968" cy="0"/>
          </a:xfrm>
          <a:prstGeom prst="line">
            <a:avLst/>
          </a:prstGeom>
          <a:ln w="57150">
            <a:solidFill>
              <a:srgbClr val="00A9E0"/>
            </a:solidFill>
          </a:ln>
        </p:spPr>
        <p:txBody>
          <a:bodyPr tIns="45720" bIns="4572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Calibri"/>
            </a:endParaRPr>
          </a:p>
        </p:txBody>
      </p:sp>
      <p:sp>
        <p:nvSpPr>
          <p:cNvPr id="24" name="First &amp; Last Name, Position…">
            <a:extLst>
              <a:ext uri="{FF2B5EF4-FFF2-40B4-BE49-F238E27FC236}">
                <a16:creationId xmlns:a16="http://schemas.microsoft.com/office/drawing/2014/main" id="{7922489A-A584-4EF6-A09D-A3C2EACA23C9}"/>
              </a:ext>
            </a:extLst>
          </p:cNvPr>
          <p:cNvSpPr txBox="1"/>
          <p:nvPr/>
        </p:nvSpPr>
        <p:spPr>
          <a:xfrm>
            <a:off x="707624" y="3049993"/>
            <a:ext cx="5981934" cy="74815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0">
              <a:lnSpc>
                <a:spcPct val="11000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AFFF8"/>
                </a:solidFill>
                <a:effectLst/>
                <a:uLnTx/>
                <a:uFillTx/>
                <a:latin typeface="Montserrat" panose="00000500000000000000" pitchFamily="2" charset="0"/>
                <a:sym typeface="Mark OT Light"/>
              </a:rPr>
              <a:t>VISIT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4">
                  <a:extLst>
                    <a:ext uri="{A12FA001-AC4F-418D-AE19-62706E023703}">
                      <ahyp:hlinkClr xmlns:ahyp="http://schemas.microsoft.com/office/drawing/2018/hyperlinkcolor" val="tx"/>
                    </a:ext>
                  </a:extLst>
                </a:hlinkClick>
              </a:rPr>
              <a:t>fulbrightscholars.org</a:t>
            </a:r>
            <a:r>
              <a:rPr kumimoji="0" lang="en-US" sz="2000" b="0" i="0" u="none" strike="noStrike" kern="0" cap="none" spc="0" normalizeH="0" baseline="0" noProof="0" dirty="0">
                <a:ln>
                  <a:noFill/>
                </a:ln>
                <a:solidFill>
                  <a:srgbClr val="FAFFF8"/>
                </a:solidFill>
                <a:effectLst/>
                <a:uLnTx/>
                <a:uFillTx/>
                <a:latin typeface="Montserrat Medium" pitchFamily="2" charset="0"/>
                <a:sym typeface="Mark OT Light"/>
              </a:rPr>
              <a:t> to learn more about the Fulbright U.S. Scholar Program</a:t>
            </a:r>
            <a:endPar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endParaRPr>
          </a:p>
        </p:txBody>
      </p:sp>
      <p:sp>
        <p:nvSpPr>
          <p:cNvPr id="26" name="Line">
            <a:extLst>
              <a:ext uri="{FF2B5EF4-FFF2-40B4-BE49-F238E27FC236}">
                <a16:creationId xmlns:a16="http://schemas.microsoft.com/office/drawing/2014/main" id="{6B431581-B192-4AF3-8B07-248875ED8BCC}"/>
              </a:ext>
              <a:ext uri="{C183D7F6-B498-43B3-948B-1728B52AA6E4}">
                <adec:decorative xmlns:adec="http://schemas.microsoft.com/office/drawing/2017/decorative" val="1"/>
              </a:ext>
            </a:extLst>
          </p:cNvPr>
          <p:cNvSpPr/>
          <p:nvPr/>
        </p:nvSpPr>
        <p:spPr>
          <a:xfrm>
            <a:off x="692828" y="4099399"/>
            <a:ext cx="456968" cy="0"/>
          </a:xfrm>
          <a:prstGeom prst="line">
            <a:avLst/>
          </a:prstGeom>
          <a:ln w="57150">
            <a:solidFill>
              <a:srgbClr val="00A9E0"/>
            </a:solidFill>
          </a:ln>
        </p:spPr>
        <p:txBody>
          <a:bodyPr tIns="45720" bIns="45720"/>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mn-ea"/>
              <a:cs typeface="+mn-cs"/>
              <a:sym typeface="Calibri"/>
            </a:endParaRPr>
          </a:p>
        </p:txBody>
      </p:sp>
      <p:sp>
        <p:nvSpPr>
          <p:cNvPr id="27" name="First &amp; Last Name, Position…">
            <a:extLst>
              <a:ext uri="{FF2B5EF4-FFF2-40B4-BE49-F238E27FC236}">
                <a16:creationId xmlns:a16="http://schemas.microsoft.com/office/drawing/2014/main" id="{45E4FC1D-CACD-47CD-B39B-5170C1D9362E}"/>
              </a:ext>
            </a:extLst>
          </p:cNvPr>
          <p:cNvSpPr txBox="1"/>
          <p:nvPr/>
        </p:nvSpPr>
        <p:spPr>
          <a:xfrm>
            <a:off x="692829" y="4430281"/>
            <a:ext cx="4425455"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0" marR="0" lvl="0" indent="0" algn="l" defTabSz="914400" rtl="0" eaLnBrk="1" fontAlgn="auto" latinLnBrk="0" hangingPunct="1">
              <a:lnSpc>
                <a:spcPts val="2150"/>
              </a:lnSpc>
              <a:spcBef>
                <a:spcPts val="0"/>
              </a:spcBef>
              <a:spcAft>
                <a:spcPts val="0"/>
              </a:spcAft>
              <a:buClrTx/>
              <a:buSzTx/>
              <a:buFontTx/>
              <a:buNone/>
              <a:tabLst/>
              <a:defRPr>
                <a:solidFill>
                  <a:srgbClr val="FAFFF8"/>
                </a:solidFill>
                <a:latin typeface="Mark OT Light"/>
                <a:ea typeface="Mark OT Light"/>
                <a:cs typeface="Mark OT Light"/>
                <a:sym typeface="Mark OT Ligh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sym typeface="Mark OT Light"/>
                <a:hlinkClick r:id="rId5">
                  <a:extLst>
                    <a:ext uri="{A12FA001-AC4F-418D-AE19-62706E023703}">
                      <ahyp:hlinkClr xmlns:ahyp="http://schemas.microsoft.com/office/drawing/2018/hyperlinkcolor" val="tx"/>
                    </a:ext>
                  </a:extLst>
                </a:hlinkClick>
              </a:rPr>
              <a:t>REFER </a:t>
            </a:r>
            <a:r>
              <a:rPr kumimoji="0" lang="en-US" sz="2000" b="0" i="0" u="none" strike="noStrike" kern="0" cap="none" spc="0" normalizeH="0" baseline="0" noProof="0" dirty="0">
                <a:ln>
                  <a:noFill/>
                </a:ln>
                <a:solidFill>
                  <a:srgbClr val="FFFFFF"/>
                </a:solidFill>
                <a:effectLst/>
                <a:uLnTx/>
                <a:uFillTx/>
                <a:latin typeface="Montserrat Medium" pitchFamily="2" charset="0"/>
                <a:sym typeface="Mark OT Light"/>
                <a:hlinkClick r:id="rId5">
                  <a:extLst>
                    <a:ext uri="{A12FA001-AC4F-418D-AE19-62706E023703}">
                      <ahyp:hlinkClr xmlns:ahyp="http://schemas.microsoft.com/office/drawing/2018/hyperlinkcolor" val="tx"/>
                    </a:ext>
                  </a:extLst>
                </a:hlinkClick>
              </a:rPr>
              <a:t>your colleagues</a:t>
            </a:r>
            <a:endParaRPr kumimoji="0" lang="en-US" sz="2000" b="0" i="0" u="none" strike="noStrike" kern="0" cap="none" spc="0" normalizeH="0" baseline="0" noProof="0" dirty="0">
              <a:ln>
                <a:noFill/>
              </a:ln>
              <a:solidFill>
                <a:srgbClr val="FFFFFF"/>
              </a:solidFill>
              <a:effectLst/>
              <a:highlight>
                <a:srgbClr val="FFFF00"/>
              </a:highlight>
              <a:uLnTx/>
              <a:uFillTx/>
              <a:latin typeface="Montserrat Medium" pitchFamily="2" charset="0"/>
              <a:sym typeface="Mark OT Light"/>
            </a:endParaRPr>
          </a:p>
        </p:txBody>
      </p:sp>
      <p:pic>
        <p:nvPicPr>
          <p:cNvPr id="28" name="Picture 27">
            <a:extLst>
              <a:ext uri="{FF2B5EF4-FFF2-40B4-BE49-F238E27FC236}">
                <a16:creationId xmlns:a16="http://schemas.microsoft.com/office/drawing/2014/main" id="{E92FC70C-4724-4492-A2EF-4827861CD25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02825" y="2069800"/>
            <a:ext cx="3606800" cy="2686050"/>
          </a:xfrm>
          <a:prstGeom prst="rect">
            <a:avLst/>
          </a:prstGeom>
        </p:spPr>
      </p:pic>
      <p:sp>
        <p:nvSpPr>
          <p:cNvPr id="2" name="Title 1">
            <a:extLst>
              <a:ext uri="{FF2B5EF4-FFF2-40B4-BE49-F238E27FC236}">
                <a16:creationId xmlns:a16="http://schemas.microsoft.com/office/drawing/2014/main" id="{BDF25736-74FC-5937-9B09-73684662E05F}"/>
              </a:ext>
            </a:extLst>
          </p:cNvPr>
          <p:cNvSpPr>
            <a:spLocks noGrp="1"/>
          </p:cNvSpPr>
          <p:nvPr>
            <p:ph type="title" idx="4294967295"/>
          </p:nvPr>
        </p:nvSpPr>
        <p:spPr>
          <a:xfrm>
            <a:off x="921312" y="-1460782"/>
            <a:ext cx="10515600" cy="1325563"/>
          </a:xfrm>
          <a:prstGeom prst="rect">
            <a:avLst/>
          </a:prstGeom>
        </p:spPr>
        <p:txBody>
          <a:bodyPr/>
          <a:lstStyle/>
          <a:p>
            <a:r>
              <a:rPr lang="en-US" dirty="0"/>
              <a:t>Stay Connected</a:t>
            </a:r>
          </a:p>
        </p:txBody>
      </p:sp>
    </p:spTree>
    <p:extLst>
      <p:ext uri="{BB962C8B-B14F-4D97-AF65-F5344CB8AC3E}">
        <p14:creationId xmlns:p14="http://schemas.microsoft.com/office/powerpoint/2010/main" val="33555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613043" y="790028"/>
            <a:ext cx="10009650" cy="209288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SemiBold" panose="00000700000000000000" pitchFamily="2" charset="0"/>
                <a:sym typeface="Mark OT Bold"/>
              </a:rPr>
              <a:t>Fulbright U.S. Scholar Program:</a:t>
            </a:r>
          </a:p>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panose="00000500000000000000" pitchFamily="2" charset="0"/>
                <a:sym typeface="Mark OT Bold"/>
              </a:rPr>
              <a:t>Opportunities for Faculty, Artists,</a:t>
            </a:r>
          </a:p>
          <a:p>
            <a:pPr marL="0" marR="0" lvl="0" indent="0" algn="l" defTabSz="914400" rtl="0" eaLnBrk="1" fontAlgn="auto" latinLnBrk="0" hangingPunct="1">
              <a:lnSpc>
                <a:spcPct val="10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r>
              <a:rPr kumimoji="0" lang="en-US" sz="4000" b="0" i="0" u="none" strike="noStrike" kern="1200" cap="none" spc="0" normalizeH="0" baseline="0" noProof="0" dirty="0">
                <a:ln>
                  <a:noFill/>
                </a:ln>
                <a:solidFill>
                  <a:srgbClr val="FAFFF8"/>
                </a:solidFill>
                <a:effectLst/>
                <a:uLnTx/>
                <a:uFillTx/>
                <a:latin typeface="Montserrat" panose="00000500000000000000" pitchFamily="2" charset="0"/>
                <a:sym typeface="Mark OT Bold"/>
              </a:rPr>
              <a:t>Researchers and Professionals</a:t>
            </a:r>
            <a:endParaRPr kumimoji="0" lang="en-US" sz="9600" b="0" i="0" u="none" strike="noStrike" kern="1200" cap="none" spc="0" normalizeH="0" baseline="0" noProof="0" dirty="0">
              <a:ln>
                <a:noFill/>
              </a:ln>
              <a:solidFill>
                <a:srgbClr val="FAFFF8"/>
              </a:solidFill>
              <a:effectLst/>
              <a:uLnTx/>
              <a:uFillTx/>
              <a:latin typeface="Montserrat" panose="00000500000000000000" pitchFamily="2" charset="0"/>
              <a:sym typeface="Mark OT Bold"/>
            </a:endParaRPr>
          </a:p>
        </p:txBody>
      </p:sp>
      <p:sp>
        <p:nvSpPr>
          <p:cNvPr id="3" name="First &amp; Last Name, Position…"/>
          <p:cNvSpPr txBox="1"/>
          <p:nvPr/>
        </p:nvSpPr>
        <p:spPr>
          <a:xfrm>
            <a:off x="613043" y="3167390"/>
            <a:ext cx="7544380" cy="5665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marL="0" marR="0" lvl="0" indent="0" algn="l" defTabSz="914400" rtl="0" eaLnBrk="1" fontAlgn="auto" latinLnBrk="0" hangingPunct="1">
              <a:lnSpc>
                <a:spcPct val="114000"/>
              </a:lnSpc>
              <a:spcBef>
                <a:spcPts val="0"/>
              </a:spcBef>
              <a:spcAft>
                <a:spcPts val="0"/>
              </a:spcAft>
              <a:buClrTx/>
              <a:buSzTx/>
              <a:buFontTx/>
              <a:buNone/>
              <a:tabLst/>
              <a:defRPr>
                <a:solidFill>
                  <a:srgbClr val="FAFFF8"/>
                </a:solidFill>
                <a:latin typeface="Mark OT Bold"/>
                <a:ea typeface="Mark OT Bold"/>
                <a:cs typeface="Mark OT Bold"/>
                <a:sym typeface="Mark OT Bold"/>
              </a:defRPr>
            </a:pPr>
            <a:r>
              <a:rPr kumimoji="0" lang="en-US" sz="1400" b="0" i="0" u="none" strike="noStrike" kern="1200" cap="none" spc="0" normalizeH="0" baseline="0" noProof="0" dirty="0">
                <a:ln>
                  <a:noFill/>
                </a:ln>
                <a:solidFill>
                  <a:srgbClr val="FAFFF8"/>
                </a:solidFill>
                <a:effectLst/>
                <a:uLnTx/>
                <a:uFillTx/>
                <a:latin typeface="Montserrat"/>
                <a:sym typeface="Mark OT Bold"/>
              </a:rPr>
              <a:t>Dr. Julie Taylor</a:t>
            </a:r>
          </a:p>
          <a:p>
            <a:pPr marL="0" marR="0" lvl="0" indent="0" algn="l" defTabSz="914400" rtl="0" eaLnBrk="1" fontAlgn="auto" latinLnBrk="0" hangingPunct="1">
              <a:lnSpc>
                <a:spcPct val="114000"/>
              </a:lnSpc>
              <a:spcBef>
                <a:spcPts val="0"/>
              </a:spcBef>
              <a:spcAft>
                <a:spcPts val="0"/>
              </a:spcAft>
              <a:buClrTx/>
              <a:buSzTx/>
              <a:buFontTx/>
              <a:buNone/>
              <a:tabLst/>
              <a:defRPr>
                <a:solidFill>
                  <a:srgbClr val="FAFFF8"/>
                </a:solidFill>
                <a:latin typeface="Mark OT Bold"/>
                <a:ea typeface="Mark OT Bold"/>
                <a:cs typeface="Mark OT Bold"/>
                <a:sym typeface="Mark OT Bold"/>
              </a:defRPr>
            </a:pPr>
            <a:r>
              <a:rPr kumimoji="0" lang="en-US" sz="1400" b="0" i="0" u="none" strike="noStrike" kern="1200" cap="none" spc="0" normalizeH="0" baseline="0" noProof="0" dirty="0">
                <a:ln>
                  <a:noFill/>
                </a:ln>
                <a:solidFill>
                  <a:srgbClr val="FAFFF8"/>
                </a:solidFill>
                <a:effectLst/>
                <a:uLnTx/>
                <a:uFillTx/>
                <a:latin typeface="Montserrat"/>
                <a:sym typeface="Mark OT Bold"/>
              </a:rPr>
              <a:t>Institute of International Education</a:t>
            </a:r>
          </a:p>
        </p:txBody>
      </p:sp>
      <p:sp>
        <p:nvSpPr>
          <p:cNvPr id="4" name="Title 3">
            <a:extLst>
              <a:ext uri="{FF2B5EF4-FFF2-40B4-BE49-F238E27FC236}">
                <a16:creationId xmlns:a16="http://schemas.microsoft.com/office/drawing/2014/main" id="{74D7AD44-92FA-B7FB-7389-194E3AB01AFE}"/>
              </a:ext>
            </a:extLst>
          </p:cNvPr>
          <p:cNvSpPr>
            <a:spLocks noGrp="1"/>
          </p:cNvSpPr>
          <p:nvPr>
            <p:ph type="title" idx="4294967295"/>
          </p:nvPr>
        </p:nvSpPr>
        <p:spPr>
          <a:xfrm>
            <a:off x="838200" y="-1325563"/>
            <a:ext cx="10515600" cy="1325563"/>
          </a:xfrm>
          <a:prstGeom prst="rect">
            <a:avLst/>
          </a:prstGeom>
        </p:spPr>
        <p:txBody>
          <a:bodyPr/>
          <a:lstStyle/>
          <a:p>
            <a:r>
              <a:rPr lang="en-US" dirty="0"/>
              <a:t>Fulbright</a:t>
            </a:r>
            <a:r>
              <a:rPr lang="en-US" baseline="0" dirty="0"/>
              <a:t> U.S. Scholar Program: Opportunities for Faculty, Artists, Researchers and Professionals</a:t>
            </a: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irst &amp; Last Name, Position…"/>
          <p:cNvSpPr txBox="1"/>
          <p:nvPr/>
        </p:nvSpPr>
        <p:spPr>
          <a:xfrm>
            <a:off x="2766729" y="783850"/>
            <a:ext cx="3426451"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dirty="0">
                <a:solidFill>
                  <a:srgbClr val="0065A2"/>
                </a:solidFill>
                <a:latin typeface=""/>
                <a:sym typeface="Mark OT Bold"/>
              </a:rPr>
              <a:t>Mission</a:t>
            </a:r>
            <a:endParaRPr sz="2200" b="1" kern="0" dirty="0">
              <a:solidFill>
                <a:srgbClr val="0065A2"/>
              </a:solidFill>
              <a:latin typeface=""/>
              <a:sym typeface="Mark OT Bold"/>
            </a:endParaRPr>
          </a:p>
        </p:txBody>
      </p:sp>
      <p:sp>
        <p:nvSpPr>
          <p:cNvPr id="5" name="Line">
            <a:extLst>
              <a:ext uri="{C183D7F6-B498-43B3-948B-1728B52AA6E4}">
                <adec:decorative xmlns:adec="http://schemas.microsoft.com/office/drawing/2017/decorative" val="1"/>
              </a:ext>
            </a:extLst>
          </p:cNvPr>
          <p:cNvSpPr/>
          <p:nvPr/>
        </p:nvSpPr>
        <p:spPr>
          <a:xfrm>
            <a:off x="1053503" y="1376599"/>
            <a:ext cx="5087247"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9" name="First &amp; Last Name, Position…" descr="In partnership with 135 countries worldwide, Fulbright offers passionate and accomplished faculty, artists, and other professionals from all backgrounds an unparalleled opportunity to teach or conduct research abroad.&#13;&#10;&#13;&#10;Our mission is to foster mutual understanding between nations, advance knowledge across communities, and improve lives around the world."/>
          <p:cNvSpPr txBox="1"/>
          <p:nvPr/>
        </p:nvSpPr>
        <p:spPr>
          <a:xfrm>
            <a:off x="1008753" y="1493369"/>
            <a:ext cx="5087247" cy="417575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In partnership with 135 </a:t>
            </a:r>
            <a:r>
              <a:rPr lang="en-US" altLang="en-US" dirty="0">
                <a:solidFill>
                  <a:srgbClr val="0065A2"/>
                </a:solidFill>
                <a:latin typeface="Montserrat" panose="00000500000000000000" pitchFamily="2" charset="0"/>
                <a:sym typeface="Mark OT Bold" charset="0"/>
              </a:rPr>
              <a:t>countries worldwide, Fulbright offers passionate and accomplished faculty, artists, and other professionals from all backgrounds an unparalleled opportunity to teach or conduct research abroad.</a:t>
            </a:r>
          </a:p>
          <a:p>
            <a:pPr>
              <a:lnSpc>
                <a:spcPct val="114000"/>
              </a:lnSpc>
              <a:buSzPct val="120000"/>
              <a:defRPr>
                <a:solidFill>
                  <a:srgbClr val="FAFFF8"/>
                </a:solidFill>
                <a:latin typeface="Mark OT Light"/>
                <a:ea typeface="Mark OT Light"/>
                <a:cs typeface="Mark OT Light"/>
                <a:sym typeface="Mark OT Light"/>
              </a:defRPr>
            </a:pPr>
            <a:endParaRPr lang="en-US" altLang="en-US" dirty="0">
              <a:solidFill>
                <a:srgbClr val="0065A2"/>
              </a:solidFill>
              <a:latin typeface="Montserrat" panose="00000500000000000000" pitchFamily="2" charset="0"/>
              <a:sym typeface="Mark OT Bold" charset="0"/>
            </a:endParaRPr>
          </a:p>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0065A2"/>
                </a:solidFill>
                <a:latin typeface="Montserrat" panose="00000500000000000000" pitchFamily="2" charset="0"/>
              </a:rPr>
              <a:t>Our mission is to foster mutual understanding between nations, advance knowledge across communities, and improve lives around the world.</a:t>
            </a:r>
          </a:p>
        </p:txBody>
      </p:sp>
      <p:pic>
        <p:nvPicPr>
          <p:cNvPr id="10" name="Picture 9">
            <a:extLs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555783" y="1258915"/>
            <a:ext cx="96197" cy="3403600"/>
          </a:xfrm>
          <a:prstGeom prst="rect">
            <a:avLst/>
          </a:prstGeom>
        </p:spPr>
      </p:pic>
      <p:sp>
        <p:nvSpPr>
          <p:cNvPr id="13" name="First &amp; Last Name, Position…"/>
          <p:cNvSpPr txBox="1"/>
          <p:nvPr/>
        </p:nvSpPr>
        <p:spPr>
          <a:xfrm>
            <a:off x="7450672" y="811562"/>
            <a:ext cx="4125930" cy="3970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dirty="0">
                <a:solidFill>
                  <a:srgbClr val="0065A2"/>
                </a:solidFill>
                <a:latin typeface=""/>
                <a:sym typeface="Mark OT Bold"/>
              </a:rPr>
              <a:t>Four  Fulbright Distinctions</a:t>
            </a:r>
            <a:endParaRPr sz="2200" b="1" kern="0" dirty="0">
              <a:solidFill>
                <a:srgbClr val="0065A2"/>
              </a:solidFill>
              <a:latin typeface=""/>
              <a:sym typeface="Mark OT Bold"/>
            </a:endParaRPr>
          </a:p>
        </p:txBody>
      </p:sp>
      <p:sp>
        <p:nvSpPr>
          <p:cNvPr id="14" name="Line">
            <a:extLst>
              <a:ext uri="{C183D7F6-B498-43B3-948B-1728B52AA6E4}">
                <adec:decorative xmlns:adec="http://schemas.microsoft.com/office/drawing/2017/decorative" val="1"/>
              </a:ext>
            </a:extLst>
          </p:cNvPr>
          <p:cNvSpPr/>
          <p:nvPr/>
        </p:nvSpPr>
        <p:spPr>
          <a:xfrm>
            <a:off x="7450672" y="1376599"/>
            <a:ext cx="4144980"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15" name="First &amp; Last Name, Position…" descr="Awarding over 800 fellowships a year,  Fulbright is the largest fellowship program for U.S. scholars&#13;&#10;&#13;&#10;Fulbright is a public diplomacy program: Established by Congress in 1946 and sponsored by the U.S. Department of State&#13;&#10;&#13;&#10;Seeks applicants who foster engagement, forge lasting connections, and strive for long-term impact&#13;&#10;"/>
          <p:cNvSpPr txBox="1"/>
          <p:nvPr/>
        </p:nvSpPr>
        <p:spPr>
          <a:xfrm>
            <a:off x="6772759" y="1493369"/>
            <a:ext cx="4956251" cy="417575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nchor="t">
            <a:spAutoFit/>
          </a:bodyPr>
          <a:lstStyle/>
          <a:p>
            <a:pPr marL="342900" marR="0" lvl="0" indent="-342900" algn="l" defTabSz="914400" rtl="0" eaLnBrk="1" fontAlgn="auto" latinLnBrk="0" hangingPunct="1">
              <a:lnSpc>
                <a:spcPct val="114000"/>
              </a:lnSpc>
              <a:spcBef>
                <a:spcPts val="0"/>
              </a:spcBef>
              <a:spcAft>
                <a:spcPts val="0"/>
              </a:spcAft>
              <a:buClrTx/>
              <a:buSzPct val="120000"/>
              <a:buFont typeface="+mj-lt"/>
              <a:buAutoNum type="arabicPeriod"/>
              <a:tabLst/>
              <a:defRPr>
                <a:solidFill>
                  <a:srgbClr val="FAFFF8"/>
                </a:solidFill>
                <a:latin typeface="Mark OT Light"/>
                <a:ea typeface="Mark OT Light"/>
                <a:cs typeface="Mark OT Light"/>
                <a:sym typeface="Mark OT Light"/>
              </a:defRPr>
            </a:pPr>
            <a:r>
              <a:rPr kumimoji="0" lang="en-US" b="0" i="0" u="none" strike="noStrike" kern="1200" cap="none" spc="0" normalizeH="0" baseline="0" noProof="0" dirty="0">
                <a:ln>
                  <a:noFill/>
                </a:ln>
                <a:solidFill>
                  <a:srgbClr val="0065A2"/>
                </a:solidFill>
                <a:effectLst/>
                <a:uLnTx/>
                <a:uFillTx/>
                <a:latin typeface="Montserrat" panose="00000500000000000000" pitchFamily="2" charset="0"/>
                <a:sym typeface="Mark OT Light"/>
              </a:rPr>
              <a:t>Awarding over 800 fellowships a year,  Fulbright is</a:t>
            </a:r>
            <a:r>
              <a:rPr kumimoji="0" lang="en-US" b="1" i="0" u="none" strike="noStrike" kern="1200" cap="none" spc="0" normalizeH="0" baseline="0" noProof="0" dirty="0">
                <a:ln>
                  <a:noFill/>
                </a:ln>
                <a:solidFill>
                  <a:srgbClr val="0065A2"/>
                </a:solidFill>
                <a:effectLst/>
                <a:uLnTx/>
                <a:uFillTx/>
                <a:latin typeface="Montserrat" panose="00000500000000000000" pitchFamily="2" charset="0"/>
                <a:sym typeface="Mark OT Light"/>
              </a:rPr>
              <a:t> the largest fellowship program for U.S. scholars</a:t>
            </a:r>
          </a:p>
          <a:p>
            <a:pPr marL="342900" marR="0" lvl="0" indent="-342900" algn="l" defTabSz="914400" rtl="0" eaLnBrk="1" fontAlgn="auto" latinLnBrk="0" hangingPunct="1">
              <a:lnSpc>
                <a:spcPct val="114000"/>
              </a:lnSpc>
              <a:spcBef>
                <a:spcPts val="0"/>
              </a:spcBef>
              <a:spcAft>
                <a:spcPts val="0"/>
              </a:spcAft>
              <a:buClrTx/>
              <a:buSzPct val="120000"/>
              <a:buFont typeface="+mj-lt"/>
              <a:buAutoNum type="arabicPeriod"/>
              <a:tabLst/>
              <a:defRPr>
                <a:solidFill>
                  <a:srgbClr val="FAFFF8"/>
                </a:solidFill>
                <a:latin typeface="Mark OT Light"/>
                <a:ea typeface="Mark OT Light"/>
                <a:cs typeface="Mark OT Light"/>
                <a:sym typeface="Mark OT Light"/>
              </a:defRPr>
            </a:pPr>
            <a:endParaRPr kumimoji="0" lang="en-US" b="0" i="0" u="none" strike="noStrike" kern="1200" cap="none" spc="0" normalizeH="0" baseline="0" noProof="0" dirty="0">
              <a:ln>
                <a:noFill/>
              </a:ln>
              <a:solidFill>
                <a:srgbClr val="0065A2"/>
              </a:solidFill>
              <a:effectLst/>
              <a:uLnTx/>
              <a:uFillTx/>
              <a:latin typeface="Montserrat" panose="00000500000000000000" pitchFamily="2" charset="0"/>
              <a:sym typeface="Mark OT Light"/>
            </a:endParaRPr>
          </a:p>
          <a:p>
            <a:pPr marL="342900" marR="0" lvl="0" indent="-342900" algn="l" defTabSz="914400" rtl="0" eaLnBrk="1" fontAlgn="auto" latinLnBrk="0" hangingPunct="1">
              <a:lnSpc>
                <a:spcPct val="114000"/>
              </a:lnSpc>
              <a:spcBef>
                <a:spcPts val="0"/>
              </a:spcBef>
              <a:spcAft>
                <a:spcPts val="0"/>
              </a:spcAft>
              <a:buClrTx/>
              <a:buSzPct val="120000"/>
              <a:buFont typeface="+mj-lt"/>
              <a:buAutoNum type="arabicPeriod"/>
              <a:tabLst/>
              <a:defRPr>
                <a:solidFill>
                  <a:srgbClr val="FAFFF8"/>
                </a:solidFill>
                <a:latin typeface="Mark OT Light"/>
                <a:ea typeface="Mark OT Light"/>
                <a:cs typeface="Mark OT Light"/>
                <a:sym typeface="Mark OT Light"/>
              </a:defRPr>
            </a:pPr>
            <a:r>
              <a:rPr kumimoji="0" lang="en-US" b="0" i="0" u="none" strike="noStrike" kern="1200" cap="none" spc="0" normalizeH="0" baseline="0" noProof="0" dirty="0">
                <a:ln>
                  <a:noFill/>
                </a:ln>
                <a:solidFill>
                  <a:srgbClr val="0065A2"/>
                </a:solidFill>
                <a:effectLst/>
                <a:uLnTx/>
                <a:uFillTx/>
                <a:latin typeface="Montserrat" panose="00000500000000000000" pitchFamily="2" charset="0"/>
                <a:sym typeface="Mark OT Light"/>
              </a:rPr>
              <a:t>Fulbright is </a:t>
            </a:r>
            <a:r>
              <a:rPr kumimoji="0" lang="en-US" b="1" i="0" u="none" strike="noStrike" kern="1200" cap="none" spc="0" normalizeH="0" baseline="0" noProof="0" dirty="0">
                <a:ln>
                  <a:noFill/>
                </a:ln>
                <a:solidFill>
                  <a:srgbClr val="0065A2"/>
                </a:solidFill>
                <a:effectLst/>
                <a:uLnTx/>
                <a:uFillTx/>
                <a:latin typeface="Montserrat" panose="00000500000000000000" pitchFamily="2" charset="0"/>
                <a:sym typeface="Mark OT Light"/>
              </a:rPr>
              <a:t>a public diplomacy program</a:t>
            </a:r>
            <a:r>
              <a:rPr kumimoji="0" lang="en-US" b="0" i="0" u="none" strike="noStrike" kern="1200" cap="none" spc="0" normalizeH="0" baseline="0" noProof="0" dirty="0">
                <a:ln>
                  <a:noFill/>
                </a:ln>
                <a:solidFill>
                  <a:srgbClr val="0065A2"/>
                </a:solidFill>
                <a:effectLst/>
                <a:uLnTx/>
                <a:uFillTx/>
                <a:latin typeface="Montserrat" panose="00000500000000000000" pitchFamily="2" charset="0"/>
                <a:sym typeface="Mark OT Light"/>
              </a:rPr>
              <a:t>: Established </a:t>
            </a: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by Congress in 1946 and </a:t>
            </a:r>
            <a:r>
              <a:rPr kumimoji="0" lang="en-US" b="0" i="0" u="none" strike="noStrike" kern="1200" cap="none" spc="0" normalizeH="0" baseline="0" noProof="0" dirty="0">
                <a:ln>
                  <a:noFill/>
                </a:ln>
                <a:solidFill>
                  <a:srgbClr val="0065A2"/>
                </a:solidFill>
                <a:effectLst/>
                <a:uLnTx/>
                <a:uFillTx/>
                <a:latin typeface="Montserrat" panose="00000500000000000000" pitchFamily="2" charset="0"/>
                <a:sym typeface="Mark OT Light"/>
              </a:rPr>
              <a:t>sponsored </a:t>
            </a: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by the U.S. Department of State</a:t>
            </a:r>
          </a:p>
          <a:p>
            <a:pPr marL="342900" marR="0" lvl="0" indent="-342900" algn="l" defTabSz="914400" rtl="0" eaLnBrk="1" fontAlgn="auto" latinLnBrk="0" hangingPunct="1">
              <a:lnSpc>
                <a:spcPct val="114000"/>
              </a:lnSpc>
              <a:spcBef>
                <a:spcPts val="0"/>
              </a:spcBef>
              <a:spcAft>
                <a:spcPts val="0"/>
              </a:spcAft>
              <a:buClrTx/>
              <a:buSzPct val="120000"/>
              <a:buFont typeface="+mj-lt"/>
              <a:buAutoNum type="arabicPeriod"/>
              <a:tabLst/>
              <a:defRPr>
                <a:solidFill>
                  <a:srgbClr val="FAFFF8"/>
                </a:solidFill>
                <a:latin typeface="Mark OT Light"/>
                <a:ea typeface="Mark OT Light"/>
                <a:cs typeface="Mark OT Light"/>
                <a:sym typeface="Mark OT Light"/>
              </a:defRPr>
            </a:pPr>
            <a:endPar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endParaRPr>
          </a:p>
          <a:p>
            <a:pPr marL="342900" marR="0" lvl="0" indent="-342900" algn="l" defTabSz="914400" rtl="0" eaLnBrk="1" fontAlgn="auto" latinLnBrk="0" hangingPunct="1">
              <a:lnSpc>
                <a:spcPct val="114000"/>
              </a:lnSpc>
              <a:spcBef>
                <a:spcPts val="0"/>
              </a:spcBef>
              <a:spcAft>
                <a:spcPts val="0"/>
              </a:spcAft>
              <a:buClrTx/>
              <a:buSzPct val="120000"/>
              <a:buFont typeface="+mj-lt"/>
              <a:buAutoNum type="arabicPeriod"/>
              <a:tabLst/>
              <a:defRPr>
                <a:solidFill>
                  <a:srgbClr val="FAFFF8"/>
                </a:solidFill>
                <a:latin typeface="Mark OT Light"/>
                <a:ea typeface="Mark OT Light"/>
                <a:cs typeface="Mark OT Light"/>
                <a:sym typeface="Mark OT Light"/>
              </a:defRPr>
            </a:pP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Seeks applicants who </a:t>
            </a:r>
            <a:r>
              <a:rPr kumimoji="0" lang="en-US" altLang="en-US" b="1"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foster</a:t>
            </a: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 </a:t>
            </a:r>
            <a:r>
              <a:rPr kumimoji="0" lang="en-US" altLang="en-US" b="1"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engagement</a:t>
            </a: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 </a:t>
            </a:r>
            <a:r>
              <a:rPr kumimoji="0" lang="en-US" altLang="en-US" b="1"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forge lasting connections</a:t>
            </a:r>
            <a:r>
              <a:rPr kumimoji="0" lang="en-US" altLang="en-US" b="0"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 and </a:t>
            </a:r>
            <a:r>
              <a:rPr kumimoji="0" lang="en-US" altLang="en-US" sz="1800" b="1" i="0" u="none" strike="noStrike" kern="1200" cap="none" spc="0" normalizeH="0" baseline="0" noProof="0" dirty="0">
                <a:ln>
                  <a:noFill/>
                </a:ln>
                <a:solidFill>
                  <a:srgbClr val="0065A2"/>
                </a:solidFill>
                <a:effectLst/>
                <a:uLnTx/>
                <a:uFillTx/>
                <a:latin typeface="Montserrat" panose="00000500000000000000" pitchFamily="2" charset="0"/>
                <a:sym typeface="Mark OT Bold" charset="0"/>
              </a:rPr>
              <a:t>strive for long-term impact</a:t>
            </a:r>
          </a:p>
        </p:txBody>
      </p:sp>
      <p:sp>
        <p:nvSpPr>
          <p:cNvPr id="3" name="Title 2">
            <a:extLst>
              <a:ext uri="{FF2B5EF4-FFF2-40B4-BE49-F238E27FC236}">
                <a16:creationId xmlns:a16="http://schemas.microsoft.com/office/drawing/2014/main" id="{53B8AF98-1689-D3B8-5286-077E69C435E2}"/>
              </a:ext>
            </a:extLst>
          </p:cNvPr>
          <p:cNvSpPr>
            <a:spLocks noGrp="1"/>
          </p:cNvSpPr>
          <p:nvPr>
            <p:ph type="title" idx="4294967295"/>
          </p:nvPr>
        </p:nvSpPr>
        <p:spPr>
          <a:xfrm>
            <a:off x="882950" y="-684101"/>
            <a:ext cx="10515600" cy="1325563"/>
          </a:xfrm>
          <a:prstGeom prst="rect">
            <a:avLst/>
          </a:prstGeom>
        </p:spPr>
        <p:txBody>
          <a:bodyPr/>
          <a:lstStyle/>
          <a:p>
            <a:r>
              <a:rPr lang="en-US" dirty="0"/>
              <a:t>Fulbright’s Mission and Distinction</a:t>
            </a:r>
          </a:p>
        </p:txBody>
      </p:sp>
    </p:spTree>
    <p:extLst>
      <p:ext uri="{BB962C8B-B14F-4D97-AF65-F5344CB8AC3E}">
        <p14:creationId xmlns:p14="http://schemas.microsoft.com/office/powerpoint/2010/main" val="42543432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6056" y="1032696"/>
            <a:ext cx="10382761" cy="51398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400" kern="0" dirty="0">
                <a:solidFill>
                  <a:srgbClr val="0065A2"/>
                </a:solidFill>
                <a:latin typeface="Montserrat SemiBold" panose="00000700000000000000" pitchFamily="2" charset="0"/>
                <a:sym typeface="Mark OT Bold"/>
              </a:rPr>
              <a:t>4. Fulbright is Elite, but not Elitist </a:t>
            </a:r>
            <a:endParaRPr sz="34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566056" y="1731876"/>
            <a:ext cx="6074230" cy="398570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spcBef>
                <a:spcPts val="900"/>
              </a:spcBef>
            </a:pPr>
            <a:r>
              <a:rPr lang="en-US" sz="1400" kern="0" dirty="0">
                <a:solidFill>
                  <a:srgbClr val="0065A2"/>
                </a:solidFill>
                <a:latin typeface="Montserrat" panose="00000500000000000000" pitchFamily="2" charset="0"/>
              </a:rPr>
              <a:t>The Bureau of Educational and Cultural Affairs (ECA) of the United States Department of State strives to embed diversity, equity, inclusion, and accessibility (DEIA) in all aspects of its work. </a:t>
            </a:r>
            <a:endParaRPr lang="en-US" sz="1400" dirty="0">
              <a:solidFill>
                <a:srgbClr val="000000"/>
              </a:solidFill>
              <a:latin typeface="Montserrat" panose="00000500000000000000" pitchFamily="2" charset="0"/>
              <a:cs typeface="Calibri"/>
            </a:endParaRPr>
          </a:p>
          <a:p>
            <a:pPr>
              <a:spcBef>
                <a:spcPts val="900"/>
              </a:spcBef>
            </a:pPr>
            <a:r>
              <a:rPr lang="en-US" sz="1400" kern="0" dirty="0">
                <a:solidFill>
                  <a:srgbClr val="0065A2"/>
                </a:solidFill>
                <a:latin typeface="Montserrat" panose="00000500000000000000" pitchFamily="2" charset="0"/>
              </a:rPr>
              <a:t>Public diplomacy is most effective when people of diverse backgrounds and perspectives participate in people-to-people exchanges and programs to promote mutual understanding. The Bureau incorporates DEIA best practices throughout its exchanges and programs, grants, community partnerships, and in its workforce and workplace. </a:t>
            </a:r>
            <a:endParaRPr lang="en-US" sz="1400" dirty="0">
              <a:solidFill>
                <a:srgbClr val="000000"/>
              </a:solidFill>
              <a:latin typeface="Montserrat" panose="00000500000000000000" pitchFamily="2" charset="0"/>
              <a:cs typeface="Calibri"/>
            </a:endParaRPr>
          </a:p>
          <a:p>
            <a:pPr>
              <a:spcBef>
                <a:spcPts val="900"/>
              </a:spcBef>
            </a:pPr>
            <a:r>
              <a:rPr lang="en-US" sz="1400" kern="0" dirty="0">
                <a:solidFill>
                  <a:srgbClr val="0065A2"/>
                </a:solidFill>
                <a:latin typeface="Montserrat" panose="00000500000000000000" pitchFamily="2" charset="0"/>
              </a:rPr>
              <a:t>ECA is committed to addressing barriers based on race, ethnicity, color, national origin, sex, age,  disability, sexual orientation, gender identity or expression, religion, geographic location, education, income, socio-economic status, and other diversity dimensions, that may hinder inclusion in the organization. The Bureau’s commitment to DEIA strengthens U.S. foreign policy and is vital to building trust and partnerships here at home and around the world.</a:t>
            </a:r>
            <a:endParaRPr lang="en-US" sz="1400" dirty="0">
              <a:latin typeface="Montserrat" panose="00000500000000000000" pitchFamily="2" charset="0"/>
            </a:endParaRPr>
          </a:p>
        </p:txBody>
      </p:sp>
      <p:pic>
        <p:nvPicPr>
          <p:cNvPr id="6" name="Picture 5">
            <a:extLst>
              <a:ext uri="{FF2B5EF4-FFF2-40B4-BE49-F238E27FC236}">
                <a16:creationId xmlns:a16="http://schemas.microsoft.com/office/drawing/2014/main" id="{64B67B0B-82FF-4ABD-BBDE-980EF55C9B7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69489" y="1895929"/>
            <a:ext cx="4876495" cy="3657600"/>
          </a:xfrm>
          <a:prstGeom prst="rect">
            <a:avLst/>
          </a:prstGeom>
        </p:spPr>
      </p:pic>
      <p:sp>
        <p:nvSpPr>
          <p:cNvPr id="4" name="Title 3">
            <a:extLst>
              <a:ext uri="{FF2B5EF4-FFF2-40B4-BE49-F238E27FC236}">
                <a16:creationId xmlns:a16="http://schemas.microsoft.com/office/drawing/2014/main" id="{1B21CAE3-4BDD-D4DC-A5DC-658B891D907E}"/>
              </a:ext>
            </a:extLst>
          </p:cNvPr>
          <p:cNvSpPr>
            <a:spLocks noGrp="1"/>
          </p:cNvSpPr>
          <p:nvPr>
            <p:ph type="title" idx="4294967295"/>
          </p:nvPr>
        </p:nvSpPr>
        <p:spPr>
          <a:xfrm>
            <a:off x="838200" y="-1577975"/>
            <a:ext cx="10515600" cy="1325563"/>
          </a:xfrm>
          <a:prstGeom prst="rect">
            <a:avLst/>
          </a:prstGeom>
        </p:spPr>
        <p:txBody>
          <a:bodyPr/>
          <a:lstStyle/>
          <a:p>
            <a:r>
              <a:rPr lang="en-US" dirty="0"/>
              <a:t>Fulbright is Elite, but not Elitist</a:t>
            </a:r>
          </a:p>
        </p:txBody>
      </p:sp>
    </p:spTree>
    <p:extLst>
      <p:ext uri="{BB962C8B-B14F-4D97-AF65-F5344CB8AC3E}">
        <p14:creationId xmlns:p14="http://schemas.microsoft.com/office/powerpoint/2010/main" val="330195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841330" y="2177646"/>
            <a:ext cx="5164564" cy="34848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205E9F"/>
                </a:solidFill>
                <a:latin typeface="Montserrat" panose="00000500000000000000" pitchFamily="2" charset="0"/>
                <a:ea typeface="+mj-ea"/>
                <a:cs typeface="+mj-cs"/>
                <a:sym typeface="Calibri"/>
              </a:rPr>
              <a:t>Foster relationships </a:t>
            </a:r>
            <a:r>
              <a:rPr lang="en-US" altLang="en-US" kern="0" dirty="0">
                <a:solidFill>
                  <a:srgbClr val="205E9F"/>
                </a:solidFill>
                <a:latin typeface="Montserrat" panose="00000500000000000000" pitchFamily="2" charset="0"/>
                <a:ea typeface="+mj-ea"/>
                <a:cs typeface="+mj-cs"/>
                <a:sym typeface="Calibri"/>
              </a:rPr>
              <a:t>that are real and lasting</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Expand your </a:t>
            </a:r>
            <a:r>
              <a:rPr lang="en-US" altLang="en-US" b="1" kern="0" dirty="0">
                <a:solidFill>
                  <a:srgbClr val="205E9F"/>
                </a:solidFill>
                <a:latin typeface="Montserrat" panose="00000500000000000000" pitchFamily="2" charset="0"/>
                <a:ea typeface="+mj-ea"/>
                <a:cs typeface="+mj-cs"/>
                <a:sym typeface="Calibri"/>
              </a:rPr>
              <a:t>publishing network</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Become more </a:t>
            </a:r>
            <a:r>
              <a:rPr lang="en-US" altLang="en-US" b="1" kern="0" dirty="0">
                <a:solidFill>
                  <a:srgbClr val="205E9F"/>
                </a:solidFill>
                <a:latin typeface="Montserrat" panose="00000500000000000000" pitchFamily="2" charset="0"/>
                <a:ea typeface="+mj-ea"/>
                <a:cs typeface="+mj-cs"/>
                <a:sym typeface="Calibri"/>
              </a:rPr>
              <a:t>multicultural </a:t>
            </a:r>
            <a:r>
              <a:rPr lang="en-US" altLang="en-US" kern="0" dirty="0">
                <a:solidFill>
                  <a:srgbClr val="205E9F"/>
                </a:solidFill>
                <a:latin typeface="Montserrat" panose="00000500000000000000" pitchFamily="2" charset="0"/>
                <a:ea typeface="+mj-ea"/>
                <a:cs typeface="+mj-cs"/>
                <a:sym typeface="Calibri"/>
              </a:rPr>
              <a:t>in the classroom</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Serve as an </a:t>
            </a:r>
            <a:r>
              <a:rPr lang="en-US" altLang="en-US" b="1" kern="0" dirty="0">
                <a:solidFill>
                  <a:srgbClr val="205E9F"/>
                </a:solidFill>
                <a:latin typeface="Montserrat" panose="00000500000000000000" pitchFamily="2" charset="0"/>
                <a:ea typeface="+mj-ea"/>
                <a:cs typeface="+mj-cs"/>
                <a:sym typeface="Calibri"/>
              </a:rPr>
              <a:t>ambassador</a:t>
            </a:r>
            <a:r>
              <a:rPr lang="en-US" altLang="en-US" kern="0" dirty="0">
                <a:solidFill>
                  <a:srgbClr val="205E9F"/>
                </a:solidFill>
                <a:latin typeface="Montserrat" panose="00000500000000000000" pitchFamily="2" charset="0"/>
                <a:ea typeface="+mj-ea"/>
                <a:cs typeface="+mj-cs"/>
                <a:sym typeface="Calibri"/>
              </a:rPr>
              <a:t> for international exchange</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Gain the </a:t>
            </a:r>
            <a:r>
              <a:rPr lang="en-US" altLang="en-US" b="1" kern="0" dirty="0">
                <a:solidFill>
                  <a:srgbClr val="205E9F"/>
                </a:solidFill>
                <a:latin typeface="Montserrat" panose="00000500000000000000" pitchFamily="2" charset="0"/>
                <a:ea typeface="+mj-ea"/>
                <a:cs typeface="+mj-cs"/>
                <a:sym typeface="Calibri"/>
              </a:rPr>
              <a:t>professional recognition </a:t>
            </a:r>
            <a:r>
              <a:rPr lang="en-US" altLang="en-US" kern="0" dirty="0">
                <a:solidFill>
                  <a:srgbClr val="205E9F"/>
                </a:solidFill>
                <a:latin typeface="Montserrat" panose="00000500000000000000" pitchFamily="2" charset="0"/>
                <a:ea typeface="+mj-ea"/>
                <a:cs typeface="+mj-cs"/>
                <a:sym typeface="Calibri"/>
              </a:rPr>
              <a:t>as being identified as a “Fulbright Scholar”</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205E9F"/>
                </a:solidFill>
                <a:latin typeface="Montserrat" panose="00000500000000000000" pitchFamily="2" charset="0"/>
                <a:ea typeface="+mj-ea"/>
                <a:cs typeface="+mj-cs"/>
                <a:sym typeface="Calibri"/>
              </a:rPr>
              <a:t>Join a vibrant </a:t>
            </a:r>
            <a:r>
              <a:rPr lang="en-US" altLang="en-US" b="1" kern="0" dirty="0">
                <a:solidFill>
                  <a:srgbClr val="205E9F"/>
                </a:solidFill>
                <a:latin typeface="Montserrat" panose="00000500000000000000" pitchFamily="2" charset="0"/>
                <a:ea typeface="+mj-ea"/>
                <a:cs typeface="+mj-cs"/>
                <a:sym typeface="Calibri"/>
              </a:rPr>
              <a:t>alumni network</a:t>
            </a:r>
          </a:p>
        </p:txBody>
      </p:sp>
      <p:sp>
        <p:nvSpPr>
          <p:cNvPr id="9" name="TextBox 8">
            <a:extLst>
              <a:ext uri="{FF2B5EF4-FFF2-40B4-BE49-F238E27FC236}">
                <a16:creationId xmlns:a16="http://schemas.microsoft.com/office/drawing/2014/main" id="{4F2E5A04-EC3C-A8AE-7FBA-B939549FC107}"/>
              </a:ext>
            </a:extLst>
          </p:cNvPr>
          <p:cNvSpPr txBox="1"/>
          <p:nvPr/>
        </p:nvSpPr>
        <p:spPr>
          <a:xfrm>
            <a:off x="841330" y="1680132"/>
            <a:ext cx="6102416"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transformational.</a:t>
            </a:r>
          </a:p>
        </p:txBody>
      </p:sp>
      <p:pic>
        <p:nvPicPr>
          <p:cNvPr id="5" name="Picture 4">
            <a:extLst>
              <a:ext uri="{FF2B5EF4-FFF2-40B4-BE49-F238E27FC236}">
                <a16:creationId xmlns:a16="http://schemas.microsoft.com/office/drawing/2014/main" id="{C40BC703-0D48-BDE9-A692-5D20012584B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4308" y="1626640"/>
            <a:ext cx="4636361" cy="4035871"/>
          </a:xfrm>
          <a:prstGeom prst="rect">
            <a:avLst/>
          </a:prstGeom>
        </p:spPr>
      </p:pic>
      <p:sp>
        <p:nvSpPr>
          <p:cNvPr id="4" name="Title 3">
            <a:extLst>
              <a:ext uri="{FF2B5EF4-FFF2-40B4-BE49-F238E27FC236}">
                <a16:creationId xmlns:a16="http://schemas.microsoft.com/office/drawing/2014/main" id="{3E348108-2A90-4D51-0692-7DDFA72148E6}"/>
              </a:ext>
            </a:extLst>
          </p:cNvPr>
          <p:cNvSpPr>
            <a:spLocks noGrp="1"/>
          </p:cNvSpPr>
          <p:nvPr>
            <p:ph type="title" idx="4294967295"/>
          </p:nvPr>
        </p:nvSpPr>
        <p:spPr>
          <a:xfrm>
            <a:off x="841330" y="-1883414"/>
            <a:ext cx="10515600" cy="1325563"/>
          </a:xfrm>
          <a:prstGeom prst="rect">
            <a:avLst/>
          </a:prstGeom>
        </p:spPr>
        <p:txBody>
          <a:bodyPr/>
          <a:lstStyle/>
          <a:p>
            <a:r>
              <a:rPr lang="en-US" dirty="0"/>
              <a:t>Why Fulbright?</a:t>
            </a:r>
          </a:p>
        </p:txBody>
      </p:sp>
    </p:spTree>
    <p:extLst>
      <p:ext uri="{BB962C8B-B14F-4D97-AF65-F5344CB8AC3E}">
        <p14:creationId xmlns:p14="http://schemas.microsoft.com/office/powerpoint/2010/main" val="43569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13" name="TextBox 12">
            <a:extLst>
              <a:ext uri="{FF2B5EF4-FFF2-40B4-BE49-F238E27FC236}">
                <a16:creationId xmlns:a16="http://schemas.microsoft.com/office/drawing/2014/main" id="{91271B66-4218-57BF-7014-002D837A5D24}"/>
              </a:ext>
            </a:extLst>
          </p:cNvPr>
          <p:cNvSpPr txBox="1"/>
          <p:nvPr/>
        </p:nvSpPr>
        <p:spPr>
          <a:xfrm>
            <a:off x="904487" y="2472612"/>
            <a:ext cx="5537699"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family-friendly.</a:t>
            </a:r>
          </a:p>
        </p:txBody>
      </p:sp>
      <p:sp>
        <p:nvSpPr>
          <p:cNvPr id="15" name="TextBox 14">
            <a:extLst>
              <a:ext uri="{FF2B5EF4-FFF2-40B4-BE49-F238E27FC236}">
                <a16:creationId xmlns:a16="http://schemas.microsoft.com/office/drawing/2014/main" id="{BFBC5CEC-54A3-5D29-8EB0-BF4E1D9C04F5}"/>
              </a:ext>
            </a:extLst>
          </p:cNvPr>
          <p:cNvSpPr txBox="1"/>
          <p:nvPr/>
        </p:nvSpPr>
        <p:spPr>
          <a:xfrm>
            <a:off x="904487" y="3046968"/>
            <a:ext cx="6411686" cy="1384931"/>
          </a:xfrm>
          <a:prstGeom prst="rect">
            <a:avLst/>
          </a:prstGeom>
          <a:noFill/>
        </p:spPr>
        <p:txBody>
          <a:bodyPr wrap="square">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Approximately </a:t>
            </a:r>
            <a:r>
              <a:rPr lang="en-US" altLang="en-US" b="1" kern="0" dirty="0">
                <a:solidFill>
                  <a:srgbClr val="0065A2"/>
                </a:solidFill>
                <a:latin typeface="Montserrat" panose="00000500000000000000" pitchFamily="2" charset="0"/>
                <a:ea typeface="+mj-ea"/>
                <a:cs typeface="+mj-cs"/>
                <a:sym typeface="Calibri"/>
              </a:rPr>
              <a:t>60%</a:t>
            </a:r>
            <a:r>
              <a:rPr lang="en-US" altLang="en-US" kern="0" dirty="0">
                <a:solidFill>
                  <a:srgbClr val="0065A2"/>
                </a:solidFill>
                <a:latin typeface="Montserrat" panose="00000500000000000000" pitchFamily="2" charset="0"/>
                <a:ea typeface="+mj-ea"/>
                <a:cs typeface="+mj-cs"/>
                <a:sym typeface="Calibri"/>
              </a:rPr>
              <a:t> of our awards provide </a:t>
            </a:r>
            <a:r>
              <a:rPr lang="en-US" altLang="en-US" b="1" kern="0" dirty="0">
                <a:solidFill>
                  <a:srgbClr val="0065A2"/>
                </a:solidFill>
                <a:latin typeface="Montserrat" panose="00000500000000000000" pitchFamily="2" charset="0"/>
                <a:ea typeface="+mj-ea"/>
                <a:cs typeface="+mj-cs"/>
                <a:sym typeface="Calibri"/>
              </a:rPr>
              <a:t>dependent support</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Many Fulbright dependents go on to have international careers</a:t>
            </a:r>
          </a:p>
        </p:txBody>
      </p:sp>
      <p:pic>
        <p:nvPicPr>
          <p:cNvPr id="5" name="Picture 4" descr="A group of people posing for the camera&#10;&#10;Description automatically generated with medium confidence">
            <a:extLst>
              <a:ext uri="{FF2B5EF4-FFF2-40B4-BE49-F238E27FC236}">
                <a16:creationId xmlns:a16="http://schemas.microsoft.com/office/drawing/2014/main" id="{75ECA4B8-9123-E19A-70C5-60EA394B39A5}"/>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876799" y="1709239"/>
            <a:ext cx="4236865" cy="3607477"/>
          </a:xfrm>
          <a:prstGeom prst="rect">
            <a:avLst/>
          </a:prstGeom>
        </p:spPr>
      </p:pic>
      <p:sp>
        <p:nvSpPr>
          <p:cNvPr id="3" name="Title 2">
            <a:extLst>
              <a:ext uri="{FF2B5EF4-FFF2-40B4-BE49-F238E27FC236}">
                <a16:creationId xmlns:a16="http://schemas.microsoft.com/office/drawing/2014/main" id="{DFDA12A0-AFD4-DDBE-54DA-1FD29B533BB9}"/>
              </a:ext>
            </a:extLst>
          </p:cNvPr>
          <p:cNvSpPr>
            <a:spLocks noGrp="1"/>
          </p:cNvSpPr>
          <p:nvPr>
            <p:ph type="title" idx="4294967295"/>
          </p:nvPr>
        </p:nvSpPr>
        <p:spPr>
          <a:xfrm>
            <a:off x="904487" y="-1810454"/>
            <a:ext cx="10515600" cy="1325563"/>
          </a:xfrm>
          <a:prstGeom prst="rect">
            <a:avLst/>
          </a:prstGeom>
        </p:spPr>
        <p:txBody>
          <a:bodyPr/>
          <a:lstStyle/>
          <a:p>
            <a:r>
              <a:rPr lang="en-US" dirty="0"/>
              <a:t>Fulbright</a:t>
            </a:r>
            <a:r>
              <a:rPr lang="en-US" baseline="0" dirty="0"/>
              <a:t> is family-friendly</a:t>
            </a:r>
            <a:endParaRPr lang="en-US" dirty="0"/>
          </a:p>
        </p:txBody>
      </p:sp>
    </p:spTree>
    <p:extLst>
      <p:ext uri="{BB962C8B-B14F-4D97-AF65-F5344CB8AC3E}">
        <p14:creationId xmlns:p14="http://schemas.microsoft.com/office/powerpoint/2010/main" val="166502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841330" y="954649"/>
            <a:ext cx="9222425" cy="53880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dirty="0">
                <a:solidFill>
                  <a:srgbClr val="0065A2"/>
                </a:solidFill>
                <a:latin typeface="Montserrat SemiBold" panose="00000700000000000000" pitchFamily="2" charset="0"/>
                <a:sym typeface="Mark OT Bold"/>
              </a:rPr>
              <a:t>Why Fulbright?</a:t>
            </a:r>
            <a:endParaRPr sz="3600" kern="0" dirty="0">
              <a:solidFill>
                <a:srgbClr val="0065A2"/>
              </a:solidFill>
              <a:latin typeface="Montserrat SemiBold" panose="00000700000000000000" pitchFamily="2" charset="0"/>
              <a:sym typeface="Mark OT Bold"/>
            </a:endParaRPr>
          </a:p>
        </p:txBody>
      </p:sp>
      <p:sp>
        <p:nvSpPr>
          <p:cNvPr id="11" name="First &amp; Last Name, Position…">
            <a:extLst>
              <a:ext uri="{FF2B5EF4-FFF2-40B4-BE49-F238E27FC236}">
                <a16:creationId xmlns:a16="http://schemas.microsoft.com/office/drawing/2014/main" id="{B7A482D1-C811-4913-9B0A-379A44143CE7}"/>
              </a:ext>
            </a:extLst>
          </p:cNvPr>
          <p:cNvSpPr txBox="1"/>
          <p:nvPr/>
        </p:nvSpPr>
        <p:spPr>
          <a:xfrm>
            <a:off x="841330" y="2999425"/>
            <a:ext cx="5537699" cy="1436227"/>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0065A2"/>
                </a:solidFill>
                <a:latin typeface="Montserrat" panose="00000500000000000000" pitchFamily="2" charset="0"/>
                <a:ea typeface="+mj-ea"/>
                <a:cs typeface="+mj-cs"/>
                <a:sym typeface="Calibri"/>
              </a:rPr>
              <a:t>70% of applicants </a:t>
            </a:r>
            <a:r>
              <a:rPr lang="en-US" altLang="en-US" kern="0" dirty="0">
                <a:solidFill>
                  <a:srgbClr val="0065A2"/>
                </a:solidFill>
                <a:latin typeface="Montserrat" panose="00000500000000000000" pitchFamily="2" charset="0"/>
                <a:ea typeface="+mj-ea"/>
                <a:cs typeface="+mj-cs"/>
                <a:sym typeface="Calibri"/>
              </a:rPr>
              <a:t>engage with IIE staff</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b="1" kern="0" dirty="0">
                <a:solidFill>
                  <a:srgbClr val="0065A2"/>
                </a:solidFill>
                <a:latin typeface="Montserrat" panose="00000500000000000000" pitchFamily="2" charset="0"/>
                <a:ea typeface="+mj-ea"/>
                <a:cs typeface="+mj-cs"/>
                <a:sym typeface="Calibri"/>
              </a:rPr>
              <a:t>Continued support </a:t>
            </a:r>
            <a:r>
              <a:rPr lang="en-US" altLang="en-US" kern="0" dirty="0">
                <a:solidFill>
                  <a:srgbClr val="0065A2"/>
                </a:solidFill>
                <a:latin typeface="Montserrat" panose="00000500000000000000" pitchFamily="2" charset="0"/>
                <a:ea typeface="+mj-ea"/>
                <a:cs typeface="+mj-cs"/>
                <a:sym typeface="Calibri"/>
              </a:rPr>
              <a:t>while in country from IIE and host country staff </a:t>
            </a:r>
          </a:p>
          <a:p>
            <a:pPr marL="285750" indent="-285750" hangingPunct="0">
              <a:lnSpc>
                <a:spcPct val="114000"/>
              </a:lnSpc>
              <a:spcBef>
                <a:spcPts val="350"/>
              </a:spcBef>
              <a:buClr>
                <a:srgbClr val="00B1E4"/>
              </a:buClr>
              <a:buSzPct val="160000"/>
              <a:buFont typeface="Arial" panose="020B0604020202020204" pitchFamily="34" charset="0"/>
              <a:buChar char="•"/>
              <a:defRPr/>
            </a:pPr>
            <a:r>
              <a:rPr lang="en-US" altLang="en-US" kern="0" dirty="0">
                <a:solidFill>
                  <a:srgbClr val="0065A2"/>
                </a:solidFill>
                <a:latin typeface="Montserrat" panose="00000500000000000000" pitchFamily="2" charset="0"/>
                <a:ea typeface="+mj-ea"/>
                <a:cs typeface="+mj-cs"/>
                <a:sym typeface="Calibri"/>
              </a:rPr>
              <a:t>Access to </a:t>
            </a:r>
            <a:r>
              <a:rPr lang="en-US" altLang="en-US" b="1" kern="0" dirty="0">
                <a:solidFill>
                  <a:srgbClr val="0065A2"/>
                </a:solidFill>
                <a:latin typeface="Montserrat" panose="00000500000000000000" pitchFamily="2" charset="0"/>
                <a:ea typeface="+mj-ea"/>
                <a:cs typeface="+mj-cs"/>
                <a:sym typeface="Calibri"/>
              </a:rPr>
              <a:t>Fulbright alumni </a:t>
            </a:r>
            <a:r>
              <a:rPr lang="en-US" altLang="en-US" kern="0" dirty="0">
                <a:solidFill>
                  <a:srgbClr val="0065A2"/>
                </a:solidFill>
                <a:latin typeface="Montserrat" panose="00000500000000000000" pitchFamily="2" charset="0"/>
                <a:ea typeface="+mj-ea"/>
                <a:cs typeface="+mj-cs"/>
                <a:sym typeface="Calibri"/>
              </a:rPr>
              <a:t>as a resource</a:t>
            </a:r>
          </a:p>
        </p:txBody>
      </p:sp>
      <p:sp>
        <p:nvSpPr>
          <p:cNvPr id="17" name="TextBox 16">
            <a:extLst>
              <a:ext uri="{FF2B5EF4-FFF2-40B4-BE49-F238E27FC236}">
                <a16:creationId xmlns:a16="http://schemas.microsoft.com/office/drawing/2014/main" id="{F9B786E1-3763-3895-E401-2C9FF6119786}"/>
              </a:ext>
            </a:extLst>
          </p:cNvPr>
          <p:cNvSpPr txBox="1"/>
          <p:nvPr/>
        </p:nvSpPr>
        <p:spPr>
          <a:xfrm>
            <a:off x="841330" y="2405873"/>
            <a:ext cx="5537699" cy="418833"/>
          </a:xfrm>
          <a:prstGeom prst="rect">
            <a:avLst/>
          </a:prstGeom>
          <a:noFill/>
        </p:spPr>
        <p:txBody>
          <a:bodyPr wrap="square">
            <a:spAutoFit/>
          </a:bodyPr>
          <a:lstStyle/>
          <a:p>
            <a:pPr hangingPunct="0">
              <a:lnSpc>
                <a:spcPct val="114000"/>
              </a:lnSpc>
              <a:spcBef>
                <a:spcPts val="350"/>
              </a:spcBef>
              <a:buSzPct val="100000"/>
              <a:defRPr/>
            </a:pPr>
            <a:r>
              <a:rPr lang="en-US" altLang="en-US" sz="2000" b="1" kern="0" dirty="0">
                <a:solidFill>
                  <a:srgbClr val="00B1E4"/>
                </a:solidFill>
                <a:latin typeface="Montserrat" panose="00000500000000000000" pitchFamily="2" charset="0"/>
                <a:ea typeface="+mj-ea"/>
                <a:cs typeface="+mj-cs"/>
                <a:sym typeface="Calibri"/>
              </a:rPr>
              <a:t>Fulbright is supportive.</a:t>
            </a:r>
          </a:p>
        </p:txBody>
      </p:sp>
      <p:pic>
        <p:nvPicPr>
          <p:cNvPr id="5" name="Picture 4" descr="A group of people posing for a photo&#10;&#10;Description automatically generated">
            <a:extLst>
              <a:ext uri="{FF2B5EF4-FFF2-40B4-BE49-F238E27FC236}">
                <a16:creationId xmlns:a16="http://schemas.microsoft.com/office/drawing/2014/main" id="{D78CDB22-AF67-8F3E-1DAB-42B937D53D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445" y="1894096"/>
            <a:ext cx="5119879" cy="3419919"/>
          </a:xfrm>
          <a:prstGeom prst="rect">
            <a:avLst/>
          </a:prstGeom>
        </p:spPr>
      </p:pic>
      <p:sp>
        <p:nvSpPr>
          <p:cNvPr id="3" name="Title 2">
            <a:extLst>
              <a:ext uri="{FF2B5EF4-FFF2-40B4-BE49-F238E27FC236}">
                <a16:creationId xmlns:a16="http://schemas.microsoft.com/office/drawing/2014/main" id="{53C3928F-FF8E-6F4A-8527-5DC1DA4DAFD4}"/>
              </a:ext>
            </a:extLst>
          </p:cNvPr>
          <p:cNvSpPr>
            <a:spLocks noGrp="1"/>
          </p:cNvSpPr>
          <p:nvPr>
            <p:ph type="title" idx="4294967295"/>
          </p:nvPr>
        </p:nvSpPr>
        <p:spPr>
          <a:xfrm>
            <a:off x="841330" y="-1489906"/>
            <a:ext cx="10515600" cy="1325563"/>
          </a:xfrm>
          <a:prstGeom prst="rect">
            <a:avLst/>
          </a:prstGeom>
        </p:spPr>
        <p:txBody>
          <a:bodyPr/>
          <a:lstStyle/>
          <a:p>
            <a:r>
              <a:rPr lang="en-US" dirty="0"/>
              <a:t>Fulbright is supportive</a:t>
            </a:r>
          </a:p>
        </p:txBody>
      </p:sp>
    </p:spTree>
    <p:extLst>
      <p:ext uri="{BB962C8B-B14F-4D97-AF65-F5344CB8AC3E}">
        <p14:creationId xmlns:p14="http://schemas.microsoft.com/office/powerpoint/2010/main" val="208039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1195705" y="2149010"/>
            <a:ext cx="3541395" cy="1920240"/>
          </a:xfrm>
          <a:prstGeom prst="homePlate">
            <a:avLst/>
          </a:prstGeom>
          <a:solidFill>
            <a:srgbClr val="0065A2"/>
          </a:solidFill>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ctr">
            <a:noAutofit/>
          </a:bodyPr>
          <a:lstStyle/>
          <a:p>
            <a:pPr marL="91440" hangingPunct="0">
              <a:spcBef>
                <a:spcPts val="600"/>
              </a:spcBef>
              <a:spcAft>
                <a:spcPts val="900"/>
              </a:spcAft>
              <a:defRPr sz="10000">
                <a:solidFill>
                  <a:srgbClr val="FAFFF8"/>
                </a:solidFill>
                <a:latin typeface="Mark OT Bold"/>
                <a:ea typeface="Mark OT Bold"/>
                <a:cs typeface="Mark OT Bold"/>
                <a:sym typeface="Mark OT Bold"/>
              </a:defRPr>
            </a:pPr>
            <a:r>
              <a:rPr lang="en-US" sz="3200" b="1" kern="0" dirty="0">
                <a:solidFill>
                  <a:srgbClr val="61D6F4"/>
                </a:solidFill>
                <a:latin typeface="Montserrat SemiBold" panose="00000700000000000000" pitchFamily="2" charset="0"/>
                <a:sym typeface="Mark OT Bold"/>
              </a:rPr>
              <a:t>Eligibility</a:t>
            </a:r>
            <a:r>
              <a:rPr lang="en-US" sz="3200" b="1" kern="0" dirty="0">
                <a:solidFill>
                  <a:srgbClr val="00B1E4"/>
                </a:solidFill>
                <a:latin typeface="Montserrat SemiBold" panose="00000700000000000000" pitchFamily="2" charset="0"/>
                <a:sym typeface="Mark OT Bold"/>
              </a:rPr>
              <a:t> </a:t>
            </a:r>
            <a:r>
              <a:rPr lang="en-US" sz="3200" b="1" kern="0" dirty="0">
                <a:solidFill>
                  <a:schemeClr val="bg1"/>
                </a:solidFill>
                <a:latin typeface="Montserrat SemiBold" panose="00000700000000000000" pitchFamily="2" charset="0"/>
                <a:sym typeface="Mark OT Bold"/>
              </a:rPr>
              <a:t>for U.S. Scholar Program</a:t>
            </a:r>
          </a:p>
        </p:txBody>
      </p:sp>
      <p:sp>
        <p:nvSpPr>
          <p:cNvPr id="3" name="First &amp; Last Name, Position…"/>
          <p:cNvSpPr txBox="1"/>
          <p:nvPr/>
        </p:nvSpPr>
        <p:spPr>
          <a:xfrm>
            <a:off x="5801664" y="1211383"/>
            <a:ext cx="6096000" cy="40908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U.S. citizenship</a:t>
            </a:r>
            <a:endParaRPr lang="en-US" dirty="0">
              <a:solidFill>
                <a:srgbClr val="205E9F"/>
              </a:solidFill>
              <a:latin typeface="Montserrat" panose="00000500000000000000" pitchFamily="2" charset="0"/>
            </a:endParaRPr>
          </a:p>
        </p:txBody>
      </p:sp>
      <p:sp>
        <p:nvSpPr>
          <p:cNvPr id="12" name="TextBox 11">
            <a:extLst>
              <a:ext uri="{FF2B5EF4-FFF2-40B4-BE49-F238E27FC236}">
                <a16:creationId xmlns:a16="http://schemas.microsoft.com/office/drawing/2014/main" id="{5CADDAA9-BC22-B442-A06F-2F0349DB0EAD}"/>
              </a:ext>
            </a:extLst>
          </p:cNvPr>
          <p:cNvSpPr txBox="1"/>
          <p:nvPr/>
        </p:nvSpPr>
        <p:spPr>
          <a:xfrm>
            <a:off x="5801664" y="4285871"/>
            <a:ext cx="6108700" cy="1101584"/>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Compliance with </a:t>
            </a:r>
            <a:r>
              <a:rPr lang="en-US" b="1" dirty="0">
                <a:solidFill>
                  <a:srgbClr val="205E9F"/>
                </a:solidFill>
                <a:latin typeface="Montserrat" panose="00000500000000000000" pitchFamily="2" charset="0"/>
                <a:hlinkClick r:id="rId3">
                  <a:extLst>
                    <a:ext uri="{A12FA001-AC4F-418D-AE19-62706E023703}">
                      <ahyp:hlinkClr xmlns:ahyp="http://schemas.microsoft.com/office/drawing/2018/hyperlinkcolor" val="tx"/>
                    </a:ext>
                  </a:extLst>
                </a:hlinkClick>
              </a:rPr>
              <a:t>policies</a:t>
            </a:r>
            <a:r>
              <a:rPr lang="en-US" b="1" dirty="0">
                <a:solidFill>
                  <a:srgbClr val="205E9F"/>
                </a:solidFill>
                <a:latin typeface="Montserrat" panose="00000500000000000000" pitchFamily="2" charset="0"/>
              </a:rPr>
              <a:t> </a:t>
            </a:r>
            <a:r>
              <a:rPr lang="en-US" dirty="0">
                <a:solidFill>
                  <a:srgbClr val="205E9F"/>
                </a:solidFill>
                <a:latin typeface="Montserrat" panose="00000500000000000000" pitchFamily="2" charset="0"/>
              </a:rPr>
              <a:t>on previous Fulbright Scholar awards: two year waiting period between Fulbright U.S. Scholar award and next application</a:t>
            </a:r>
          </a:p>
        </p:txBody>
      </p:sp>
      <p:sp>
        <p:nvSpPr>
          <p:cNvPr id="14" name="TextBox 13">
            <a:extLst>
              <a:ext uri="{FF2B5EF4-FFF2-40B4-BE49-F238E27FC236}">
                <a16:creationId xmlns:a16="http://schemas.microsoft.com/office/drawing/2014/main" id="{DAB7A253-FB16-52D5-59F5-FEA524C70C59}"/>
              </a:ext>
            </a:extLst>
          </p:cNvPr>
          <p:cNvSpPr txBox="1"/>
          <p:nvPr/>
        </p:nvSpPr>
        <p:spPr>
          <a:xfrm>
            <a:off x="5801664" y="1717659"/>
            <a:ext cx="6108700" cy="2489592"/>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205E9F"/>
                </a:solidFill>
                <a:latin typeface="Montserrat" panose="00000500000000000000" pitchFamily="2" charset="0"/>
              </a:rPr>
              <a:t>Degree and experience</a:t>
            </a:r>
            <a:r>
              <a:rPr lang="en-US" dirty="0">
                <a:solidFill>
                  <a:srgbClr val="205E9F"/>
                </a:solidFill>
                <a:latin typeface="Montserrat" panose="00000500000000000000" pitchFamily="2" charset="0"/>
              </a:rPr>
              <a:t>, as required by award:</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Ph.D. or other terminal degree</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MA and higher education teaching or professional experience</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Professional and/or artistic experience with substantial accomplishments</a:t>
            </a:r>
          </a:p>
          <a:p>
            <a:pPr marL="640080"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dirty="0">
                <a:solidFill>
                  <a:srgbClr val="205E9F"/>
                </a:solidFill>
                <a:latin typeface="Montserrat" panose="00000500000000000000" pitchFamily="2" charset="0"/>
              </a:rPr>
              <a:t>Teaching experience as required</a:t>
            </a:r>
            <a:endParaRPr lang="en-US" dirty="0"/>
          </a:p>
        </p:txBody>
      </p:sp>
      <p:pic>
        <p:nvPicPr>
          <p:cNvPr id="15" name="Picture 14">
            <a:extLst>
              <a:ext uri="{FF2B5EF4-FFF2-40B4-BE49-F238E27FC236}">
                <a16:creationId xmlns:a16="http://schemas.microsoft.com/office/drawing/2014/main" id="{2D673460-CA79-C1D5-CC7B-8A9AB58F1A51}"/>
              </a:ex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66037" y="1288307"/>
            <a:ext cx="255237" cy="255237"/>
          </a:xfrm>
          <a:prstGeom prst="rect">
            <a:avLst/>
          </a:prstGeom>
        </p:spPr>
      </p:pic>
      <p:pic>
        <p:nvPicPr>
          <p:cNvPr id="16" name="Picture 15">
            <a:extLst>
              <a:ext uri="{FF2B5EF4-FFF2-40B4-BE49-F238E27FC236}">
                <a16:creationId xmlns:a16="http://schemas.microsoft.com/office/drawing/2014/main" id="{70D851D6-85D9-CAF2-FE1B-1D1AA86F8BA8}"/>
              </a:ex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59068" y="1814022"/>
            <a:ext cx="255237" cy="255237"/>
          </a:xfrm>
          <a:prstGeom prst="rect">
            <a:avLst/>
          </a:prstGeom>
        </p:spPr>
      </p:pic>
      <p:pic>
        <p:nvPicPr>
          <p:cNvPr id="17" name="Picture 16">
            <a:extLst>
              <a:ext uri="{FF2B5EF4-FFF2-40B4-BE49-F238E27FC236}">
                <a16:creationId xmlns:a16="http://schemas.microsoft.com/office/drawing/2014/main" id="{731028F1-1138-5901-30AB-DD33D2607F70}"/>
              </a:ext>
              <a:ext uri="{C183D7F6-B498-43B3-948B-1728B52AA6E4}">
                <adec:decorative xmlns:adec="http://schemas.microsoft.com/office/drawing/2017/decorative" val="1"/>
              </a:ext>
            </a:extLst>
          </p:cNvPr>
          <p:cNvPicPr>
            <a:picLocks noChangeAspect="1"/>
          </p:cNvPicPr>
          <p:nvPr/>
        </p:nvPicPr>
        <mc:AlternateContent xmlns:mc="http://schemas.openxmlformats.org/markup-compatibility/2006">
          <mc:Choice xmlns="" xmlns:mv="urn:schemas-microsoft-com:mac:vml" xmlns:ma="http://schemas.microsoft.com/office/mac/drawingml/2008/main" xmlns:lc="http://schemas.openxmlformats.org/drawingml/2006/lockedCanvas" Requires="ma">
            <p:blipFill>
              <a:blip r:embed="rId4"/>
              <a:stretch>
                <a:fillRect/>
              </a:stretch>
            </p:blipFill>
          </mc:Choice>
          <mc:Fallback>
            <p:blipFill>
              <a:blip r:embed="rId5"/>
              <a:stretch>
                <a:fillRect/>
              </a:stretch>
            </p:blipFill>
          </mc:Fallback>
        </mc:AlternateContent>
        <p:spPr>
          <a:xfrm>
            <a:off x="5366037" y="4362489"/>
            <a:ext cx="255237" cy="255237"/>
          </a:xfrm>
          <a:prstGeom prst="rect">
            <a:avLst/>
          </a:prstGeom>
        </p:spPr>
      </p:pic>
      <p:sp>
        <p:nvSpPr>
          <p:cNvPr id="4" name="Title 3">
            <a:extLst>
              <a:ext uri="{FF2B5EF4-FFF2-40B4-BE49-F238E27FC236}">
                <a16:creationId xmlns:a16="http://schemas.microsoft.com/office/drawing/2014/main" id="{D90F357D-2A84-E544-74E3-E5CF13DD7A5D}"/>
              </a:ext>
            </a:extLst>
          </p:cNvPr>
          <p:cNvSpPr>
            <a:spLocks noGrp="1"/>
          </p:cNvSpPr>
          <p:nvPr>
            <p:ph type="title" idx="4294967295"/>
          </p:nvPr>
        </p:nvSpPr>
        <p:spPr>
          <a:xfrm>
            <a:off x="1021080" y="-1508075"/>
            <a:ext cx="10515600" cy="1325563"/>
          </a:xfrm>
          <a:prstGeom prst="rect">
            <a:avLst/>
          </a:prstGeom>
        </p:spPr>
        <p:txBody>
          <a:bodyPr/>
          <a:lstStyle/>
          <a:p>
            <a:r>
              <a:rPr lang="en-US" dirty="0"/>
              <a:t>U.S.</a:t>
            </a:r>
            <a:r>
              <a:rPr lang="en-US" baseline="0" dirty="0"/>
              <a:t> Scholar Program Eligibility</a:t>
            </a:r>
            <a:endParaRPr lang="en-US" dirty="0"/>
          </a:p>
        </p:txBody>
      </p:sp>
    </p:spTree>
    <p:extLst>
      <p:ext uri="{BB962C8B-B14F-4D97-AF65-F5344CB8AC3E}">
        <p14:creationId xmlns:p14="http://schemas.microsoft.com/office/powerpoint/2010/main" val="311405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564551" y="917589"/>
            <a:ext cx="11439331" cy="53880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3600" kern="0">
                <a:solidFill>
                  <a:srgbClr val="0065A2"/>
                </a:solidFill>
                <a:latin typeface="Montserrat SemiBold" panose="00000700000000000000" pitchFamily="2" charset="0"/>
                <a:sym typeface="Mark OT Bold"/>
              </a:rPr>
              <a:t>Which Award is for you? </a:t>
            </a:r>
            <a:endParaRPr lang="en-US" sz="3600" kern="0" dirty="0">
              <a:solidFill>
                <a:srgbClr val="0065A2"/>
              </a:solidFill>
              <a:latin typeface="Montserrat SemiBold" panose="00000700000000000000" pitchFamily="2" charset="0"/>
              <a:sym typeface="Mark OT Bold"/>
            </a:endParaRPr>
          </a:p>
        </p:txBody>
      </p:sp>
      <p:sp>
        <p:nvSpPr>
          <p:cNvPr id="3" name="First &amp; Last Name, Position…"/>
          <p:cNvSpPr txBox="1"/>
          <p:nvPr/>
        </p:nvSpPr>
        <p:spPr>
          <a:xfrm>
            <a:off x="642819" y="1714481"/>
            <a:ext cx="4900408" cy="47942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sz="2200" b="1" dirty="0">
                <a:solidFill>
                  <a:srgbClr val="00B1E4"/>
                </a:solidFill>
                <a:latin typeface="Montserrat" panose="00000500000000000000" pitchFamily="2" charset="0"/>
              </a:rPr>
              <a:t>Award Types:</a:t>
            </a:r>
          </a:p>
        </p:txBody>
      </p:sp>
      <p:grpSp>
        <p:nvGrpSpPr>
          <p:cNvPr id="25" name="Group 24" descr="Scholar Awards">
            <a:extLst>
              <a:ext uri="{FF2B5EF4-FFF2-40B4-BE49-F238E27FC236}">
                <a16:creationId xmlns:a16="http://schemas.microsoft.com/office/drawing/2014/main" id="{D158DAC2-E8D2-E56E-9327-9F1C00E3A3F0}"/>
              </a:ext>
            </a:extLst>
          </p:cNvPr>
          <p:cNvGrpSpPr/>
          <p:nvPr/>
        </p:nvGrpSpPr>
        <p:grpSpPr>
          <a:xfrm>
            <a:off x="738362" y="2429142"/>
            <a:ext cx="2984213" cy="457200"/>
            <a:chOff x="699856" y="2329288"/>
            <a:chExt cx="2984213" cy="457200"/>
          </a:xfrm>
        </p:grpSpPr>
        <p:sp>
          <p:nvSpPr>
            <p:cNvPr id="10" name="Oval 9">
              <a:extLst>
                <a:ext uri="{FF2B5EF4-FFF2-40B4-BE49-F238E27FC236}">
                  <a16:creationId xmlns:a16="http://schemas.microsoft.com/office/drawing/2014/main" id="{C394345A-B9A1-EDA8-EF45-7B3E5882DFC3}"/>
                </a:ext>
              </a:extLst>
            </p:cNvPr>
            <p:cNvSpPr/>
            <p:nvPr/>
          </p:nvSpPr>
          <p:spPr>
            <a:xfrm>
              <a:off x="699856" y="2329288"/>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1</a:t>
              </a:r>
            </a:p>
          </p:txBody>
        </p:sp>
        <p:sp>
          <p:nvSpPr>
            <p:cNvPr id="12" name="TextBox 11">
              <a:extLst>
                <a:ext uri="{FF2B5EF4-FFF2-40B4-BE49-F238E27FC236}">
                  <a16:creationId xmlns:a16="http://schemas.microsoft.com/office/drawing/2014/main" id="{1D8979A8-81FF-87E9-A935-84F10ADCCBE2}"/>
                </a:ext>
              </a:extLst>
            </p:cNvPr>
            <p:cNvSpPr txBox="1"/>
            <p:nvPr/>
          </p:nvSpPr>
          <p:spPr>
            <a:xfrm>
              <a:off x="1306629" y="2353345"/>
              <a:ext cx="237744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Scholar Awards</a:t>
              </a:r>
            </a:p>
          </p:txBody>
        </p:sp>
      </p:grpSp>
      <p:grpSp>
        <p:nvGrpSpPr>
          <p:cNvPr id="24" name="Group 23" descr="Postdoctoral Awards">
            <a:extLst>
              <a:ext uri="{FF2B5EF4-FFF2-40B4-BE49-F238E27FC236}">
                <a16:creationId xmlns:a16="http://schemas.microsoft.com/office/drawing/2014/main" id="{9BF29D8D-D5D5-71EE-5323-64874500E4EC}"/>
              </a:ext>
            </a:extLst>
          </p:cNvPr>
          <p:cNvGrpSpPr/>
          <p:nvPr/>
        </p:nvGrpSpPr>
        <p:grpSpPr>
          <a:xfrm>
            <a:off x="738362" y="3172921"/>
            <a:ext cx="3807173" cy="457200"/>
            <a:chOff x="699856" y="2951653"/>
            <a:chExt cx="3807173" cy="457200"/>
          </a:xfrm>
        </p:grpSpPr>
        <p:sp>
          <p:nvSpPr>
            <p:cNvPr id="14" name="TextBox 13" descr="Postdoctoral Awards">
              <a:extLst>
                <a:ext uri="{FF2B5EF4-FFF2-40B4-BE49-F238E27FC236}">
                  <a16:creationId xmlns:a16="http://schemas.microsoft.com/office/drawing/2014/main" id="{56CF3CC4-66C4-D8C8-EDC8-F4F29471DD67}"/>
                </a:ext>
              </a:extLst>
            </p:cNvPr>
            <p:cNvSpPr txBox="1"/>
            <p:nvPr/>
          </p:nvSpPr>
          <p:spPr>
            <a:xfrm>
              <a:off x="1306629" y="2975710"/>
              <a:ext cx="320040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Postdoctoral Awards</a:t>
              </a:r>
            </a:p>
          </p:txBody>
        </p:sp>
        <p:sp>
          <p:nvSpPr>
            <p:cNvPr id="19" name="Oval 18">
              <a:extLst>
                <a:ext uri="{FF2B5EF4-FFF2-40B4-BE49-F238E27FC236}">
                  <a16:creationId xmlns:a16="http://schemas.microsoft.com/office/drawing/2014/main" id="{20BBD838-789C-5291-DF74-27A20861982C}"/>
                </a:ext>
              </a:extLst>
            </p:cNvPr>
            <p:cNvSpPr/>
            <p:nvPr/>
          </p:nvSpPr>
          <p:spPr>
            <a:xfrm>
              <a:off x="699856" y="2951653"/>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2</a:t>
              </a:r>
            </a:p>
          </p:txBody>
        </p:sp>
      </p:grpSp>
      <p:grpSp>
        <p:nvGrpSpPr>
          <p:cNvPr id="23" name="Group 22" descr="Distinguished Scholar Awards">
            <a:extLst>
              <a:ext uri="{FF2B5EF4-FFF2-40B4-BE49-F238E27FC236}">
                <a16:creationId xmlns:a16="http://schemas.microsoft.com/office/drawing/2014/main" id="{28F34457-D6E0-26C1-517B-72802501D58A}"/>
              </a:ext>
            </a:extLst>
          </p:cNvPr>
          <p:cNvGrpSpPr/>
          <p:nvPr/>
        </p:nvGrpSpPr>
        <p:grpSpPr>
          <a:xfrm>
            <a:off x="738362" y="3891083"/>
            <a:ext cx="4447253" cy="457200"/>
            <a:chOff x="699856" y="3545880"/>
            <a:chExt cx="4447253" cy="457200"/>
          </a:xfrm>
        </p:grpSpPr>
        <p:sp>
          <p:nvSpPr>
            <p:cNvPr id="16" name="TextBox 15" descr="Distinguished Scholar Awards">
              <a:extLst>
                <a:ext uri="{FF2B5EF4-FFF2-40B4-BE49-F238E27FC236}">
                  <a16:creationId xmlns:a16="http://schemas.microsoft.com/office/drawing/2014/main" id="{C9CADF48-1B57-B453-DBF5-A332787CC383}"/>
                </a:ext>
              </a:extLst>
            </p:cNvPr>
            <p:cNvSpPr txBox="1"/>
            <p:nvPr/>
          </p:nvSpPr>
          <p:spPr>
            <a:xfrm>
              <a:off x="1306629" y="3569937"/>
              <a:ext cx="3840480" cy="409086"/>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Distinguished Scholar Awards</a:t>
              </a:r>
            </a:p>
          </p:txBody>
        </p:sp>
        <p:sp>
          <p:nvSpPr>
            <p:cNvPr id="20" name="Oval 19">
              <a:extLst>
                <a:ext uri="{FF2B5EF4-FFF2-40B4-BE49-F238E27FC236}">
                  <a16:creationId xmlns:a16="http://schemas.microsoft.com/office/drawing/2014/main" id="{FBF9A1F2-E6E1-5BB7-7135-D988421003C5}"/>
                </a:ext>
              </a:extLst>
            </p:cNvPr>
            <p:cNvSpPr/>
            <p:nvPr/>
          </p:nvSpPr>
          <p:spPr>
            <a:xfrm>
              <a:off x="699856" y="3545880"/>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3</a:t>
              </a:r>
            </a:p>
          </p:txBody>
        </p:sp>
      </p:grpSp>
      <p:grpSp>
        <p:nvGrpSpPr>
          <p:cNvPr id="22" name="Group 21" descr="International Education Administrator Awards">
            <a:extLst>
              <a:ext uri="{FF2B5EF4-FFF2-40B4-BE49-F238E27FC236}">
                <a16:creationId xmlns:a16="http://schemas.microsoft.com/office/drawing/2014/main" id="{DB7E27A8-B509-B2FD-CF53-8E8F828C7595}"/>
              </a:ext>
            </a:extLst>
          </p:cNvPr>
          <p:cNvGrpSpPr/>
          <p:nvPr/>
        </p:nvGrpSpPr>
        <p:grpSpPr>
          <a:xfrm>
            <a:off x="738362" y="4613544"/>
            <a:ext cx="5357638" cy="779392"/>
            <a:chOff x="699856" y="4134369"/>
            <a:chExt cx="4954568" cy="779392"/>
          </a:xfrm>
        </p:grpSpPr>
        <p:sp>
          <p:nvSpPr>
            <p:cNvPr id="18" name="TextBox 17" descr="International Education Administrator Awards">
              <a:extLst>
                <a:ext uri="{FF2B5EF4-FFF2-40B4-BE49-F238E27FC236}">
                  <a16:creationId xmlns:a16="http://schemas.microsoft.com/office/drawing/2014/main" id="{BBE65D2A-08E3-37DF-FD55-02B1EE07ADD2}"/>
                </a:ext>
              </a:extLst>
            </p:cNvPr>
            <p:cNvSpPr txBox="1"/>
            <p:nvPr/>
          </p:nvSpPr>
          <p:spPr>
            <a:xfrm>
              <a:off x="1306630" y="4158426"/>
              <a:ext cx="4347794" cy="755335"/>
            </a:xfrm>
            <a:prstGeom prst="rect">
              <a:avLst/>
            </a:prstGeom>
            <a:noFill/>
          </p:spPr>
          <p:txBody>
            <a:bodyPr wrap="square">
              <a:spAutoFit/>
            </a:bodyPr>
            <a:lstStyle/>
            <a:p>
              <a:pPr>
                <a:lnSpc>
                  <a:spcPct val="125000"/>
                </a:lnSpc>
                <a:buSzPct val="120000"/>
                <a:defRPr>
                  <a:solidFill>
                    <a:srgbClr val="FAFFF8"/>
                  </a:solidFill>
                  <a:latin typeface="Mark OT Light"/>
                  <a:ea typeface="Mark OT Light"/>
                  <a:cs typeface="Mark OT Light"/>
                  <a:sym typeface="Mark OT Light"/>
                </a:defRPr>
              </a:pPr>
              <a:r>
                <a:rPr lang="en-US" b="1" dirty="0">
                  <a:solidFill>
                    <a:srgbClr val="0065A2"/>
                  </a:solidFill>
                  <a:latin typeface="Montserrat" panose="00000500000000000000" pitchFamily="2" charset="0"/>
                </a:rPr>
                <a:t>International Education Administrator Awards</a:t>
              </a:r>
            </a:p>
          </p:txBody>
        </p:sp>
        <p:sp>
          <p:nvSpPr>
            <p:cNvPr id="21" name="Oval 20">
              <a:extLst>
                <a:ext uri="{FF2B5EF4-FFF2-40B4-BE49-F238E27FC236}">
                  <a16:creationId xmlns:a16="http://schemas.microsoft.com/office/drawing/2014/main" id="{03E96CED-4AD2-0CE7-850F-6EB0E27E62DD}"/>
                </a:ext>
              </a:extLst>
            </p:cNvPr>
            <p:cNvSpPr/>
            <p:nvPr/>
          </p:nvSpPr>
          <p:spPr>
            <a:xfrm>
              <a:off x="699856" y="4134369"/>
              <a:ext cx="457200" cy="457200"/>
            </a:xfrm>
            <a:prstGeom prst="ellipse">
              <a:avLst/>
            </a:prstGeom>
            <a:solidFill>
              <a:srgbClr val="00B1E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dirty="0">
                  <a:latin typeface="Montserrat SemiBold" panose="00000700000000000000" pitchFamily="2" charset="0"/>
                </a:rPr>
                <a:t>4</a:t>
              </a:r>
            </a:p>
          </p:txBody>
        </p:sp>
      </p:grpSp>
      <p:pic>
        <p:nvPicPr>
          <p:cNvPr id="6" name="Picture 5" descr="A group of women looking at a paper&#10;&#10;Description automatically generated with low confidence">
            <a:extLst>
              <a:ext uri="{FF2B5EF4-FFF2-40B4-BE49-F238E27FC236}">
                <a16:creationId xmlns:a16="http://schemas.microsoft.com/office/drawing/2014/main" id="{7FD9FF0A-1A7F-81AB-D69B-CA79756F8A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5806" y="1903453"/>
            <a:ext cx="5107832" cy="3405221"/>
          </a:xfrm>
          <a:prstGeom prst="rect">
            <a:avLst/>
          </a:prstGeom>
        </p:spPr>
      </p:pic>
      <p:sp>
        <p:nvSpPr>
          <p:cNvPr id="4" name="Title 3">
            <a:extLst>
              <a:ext uri="{FF2B5EF4-FFF2-40B4-BE49-F238E27FC236}">
                <a16:creationId xmlns:a16="http://schemas.microsoft.com/office/drawing/2014/main" id="{19AA53B8-06F1-DD5B-2EBB-158D91408C21}"/>
              </a:ext>
            </a:extLst>
          </p:cNvPr>
          <p:cNvSpPr>
            <a:spLocks noGrp="1"/>
          </p:cNvSpPr>
          <p:nvPr>
            <p:ph type="title" idx="4294967295"/>
          </p:nvPr>
        </p:nvSpPr>
        <p:spPr>
          <a:xfrm>
            <a:off x="985559" y="-1411044"/>
            <a:ext cx="10515600" cy="1325563"/>
          </a:xfrm>
          <a:prstGeom prst="rect">
            <a:avLst/>
          </a:prstGeom>
        </p:spPr>
        <p:txBody>
          <a:bodyPr/>
          <a:lstStyle/>
          <a:p>
            <a:r>
              <a:rPr lang="en-US" dirty="0"/>
              <a:t>Which</a:t>
            </a:r>
            <a:r>
              <a:rPr lang="en-US" baseline="0" dirty="0"/>
              <a:t> Award is for you?</a:t>
            </a:r>
            <a:endParaRPr lang="en-US" dirty="0"/>
          </a:p>
        </p:txBody>
      </p:sp>
    </p:spTree>
    <p:extLst>
      <p:ext uri="{BB962C8B-B14F-4D97-AF65-F5344CB8AC3E}">
        <p14:creationId xmlns:p14="http://schemas.microsoft.com/office/powerpoint/2010/main" val="2408156298"/>
      </p:ext>
    </p:extLst>
  </p:cSld>
  <p:clrMapOvr>
    <a:masterClrMapping/>
  </p:clrMapOvr>
</p:sld>
</file>

<file path=ppt/theme/theme1.xml><?xml version="1.0" encoding="utf-8"?>
<a:theme xmlns:a="http://schemas.openxmlformats.org/drawingml/2006/main" name="1_Title Slid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egac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ky Blu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Base">
  <a:themeElements>
    <a:clrScheme name="Fulbright Feb 2023">
      <a:dk1>
        <a:srgbClr val="707372"/>
      </a:dk1>
      <a:lt1>
        <a:srgbClr val="FFFFFF"/>
      </a:lt1>
      <a:dk2>
        <a:srgbClr val="0056A2"/>
      </a:dk2>
      <a:lt2>
        <a:srgbClr val="009ED5"/>
      </a:lt2>
      <a:accent1>
        <a:srgbClr val="9EA2A2"/>
      </a:accent1>
      <a:accent2>
        <a:srgbClr val="00BAEC"/>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y Base">
  <a:themeElements>
    <a:clrScheme name="Fulbright Feb 2021">
      <a:dk1>
        <a:srgbClr val="707372"/>
      </a:dk1>
      <a:lt1>
        <a:srgbClr val="FFFFFF"/>
      </a:lt1>
      <a:dk2>
        <a:srgbClr val="0077C8"/>
      </a:dk2>
      <a:lt2>
        <a:srgbClr val="003DA5"/>
      </a:lt2>
      <a:accent1>
        <a:srgbClr val="9EA2A2"/>
      </a:accent1>
      <a:accent2>
        <a:srgbClr val="007398"/>
      </a:accent2>
      <a:accent3>
        <a:srgbClr val="003E68"/>
      </a:accent3>
      <a:accent4>
        <a:srgbClr val="00A3AD"/>
      </a:accent4>
      <a:accent5>
        <a:srgbClr val="565294"/>
      </a:accent5>
      <a:accent6>
        <a:srgbClr val="115E67"/>
      </a:accent6>
      <a:hlink>
        <a:srgbClr val="00A9E0"/>
      </a:hlink>
      <a:folHlink>
        <a:srgbClr val="00A9E0"/>
      </a:folHlink>
    </a:clrScheme>
    <a:fontScheme name="Fulbrigh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2_Title Slide">
  <a:themeElements>
    <a:clrScheme name="Fulbright Feb 2022">
      <a:dk1>
        <a:srgbClr val="707372"/>
      </a:dk1>
      <a:lt1>
        <a:srgbClr val="FFFFFF"/>
      </a:lt1>
      <a:dk2>
        <a:srgbClr val="0077C8"/>
      </a:dk2>
      <a:lt2>
        <a:srgbClr val="003DA5"/>
      </a:lt2>
      <a:accent1>
        <a:srgbClr val="9EA2A2"/>
      </a:accent1>
      <a:accent2>
        <a:srgbClr val="0095D9"/>
      </a:accent2>
      <a:accent3>
        <a:srgbClr val="003E68"/>
      </a:accent3>
      <a:accent4>
        <a:srgbClr val="00BAEC"/>
      </a:accent4>
      <a:accent5>
        <a:srgbClr val="0066B3"/>
      </a:accent5>
      <a:accent6>
        <a:srgbClr val="115E67"/>
      </a:accent6>
      <a:hlink>
        <a:srgbClr val="008CB8"/>
      </a:hlink>
      <a:folHlink>
        <a:srgbClr val="008C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1152</Words>
  <Application>Microsoft Macintosh PowerPoint</Application>
  <PresentationFormat>Widescreen</PresentationFormat>
  <Paragraphs>169</Paragraphs>
  <Slides>18</Slides>
  <Notes>18</Notes>
  <HiddenSlides>1</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18</vt:i4>
      </vt:variant>
    </vt:vector>
  </HeadingPairs>
  <TitlesOfParts>
    <vt:vector size="38" baseType="lpstr">
      <vt:lpstr>Arial</vt:lpstr>
      <vt:lpstr>Calibri</vt:lpstr>
      <vt:lpstr>Calibri Light</vt:lpstr>
      <vt:lpstr>Mark OT</vt:lpstr>
      <vt:lpstr>Mark OT Book</vt:lpstr>
      <vt:lpstr>Mark OT Light</vt:lpstr>
      <vt:lpstr>Montserrat</vt:lpstr>
      <vt:lpstr>Montserrat ExtraBold</vt:lpstr>
      <vt:lpstr>Montserrat Medium</vt:lpstr>
      <vt:lpstr>Montserrat SemiBold</vt:lpstr>
      <vt:lpstr>1_Title Slide</vt:lpstr>
      <vt:lpstr>1_White Base</vt:lpstr>
      <vt:lpstr>1_Legacy Blue Base</vt:lpstr>
      <vt:lpstr>2_Sky Blue Base</vt:lpstr>
      <vt:lpstr>1_Sky Blue Base</vt:lpstr>
      <vt:lpstr>White Base</vt:lpstr>
      <vt:lpstr>Gray Base</vt:lpstr>
      <vt:lpstr>1_Opener</vt:lpstr>
      <vt:lpstr>2_Title Slide</vt:lpstr>
      <vt:lpstr>2_White Base</vt:lpstr>
      <vt:lpstr>Fulbright Scholar Program</vt:lpstr>
      <vt:lpstr>Fulbright U.S. Scholar Program: Opportunities for Faculty, Artists, Researchers and Professionals</vt:lpstr>
      <vt:lpstr>Fulbright’s Mission and Distinction</vt:lpstr>
      <vt:lpstr>Fulbright is Elite, but not Elitist</vt:lpstr>
      <vt:lpstr>Why Fulbright?</vt:lpstr>
      <vt:lpstr>Fulbright is family-friendly</vt:lpstr>
      <vt:lpstr>Fulbright is supportive</vt:lpstr>
      <vt:lpstr>U.S. Scholar Program Eligibility</vt:lpstr>
      <vt:lpstr>Which Award is for you?</vt:lpstr>
      <vt:lpstr>Flex Option</vt:lpstr>
      <vt:lpstr>Selecting the Right Award</vt:lpstr>
      <vt:lpstr>Understanding the Awards</vt:lpstr>
      <vt:lpstr>Application Components</vt:lpstr>
      <vt:lpstr>Application Cycle</vt:lpstr>
      <vt:lpstr>Connect with a Fulbright Alumni Ambassador</vt:lpstr>
      <vt:lpstr>Bring Foreign Fulbrighters to your Campus</vt:lpstr>
      <vt:lpstr>Additional Fulbright U.S. Programs</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2023-04-19T12:32:58Z</dcterms:created>
  <dcterms:modified xsi:type="dcterms:W3CDTF">2023-04-20T13:38:39Z</dcterms:modified>
</cp:coreProperties>
</file>