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76" r:id="rId5"/>
    <p:sldId id="273" r:id="rId6"/>
    <p:sldId id="261" r:id="rId7"/>
    <p:sldId id="274" r:id="rId8"/>
    <p:sldId id="265" r:id="rId9"/>
    <p:sldId id="264" r:id="rId10"/>
    <p:sldId id="271" r:id="rId11"/>
    <p:sldId id="272" r:id="rId12"/>
    <p:sldId id="266" r:id="rId13"/>
    <p:sldId id="267" r:id="rId14"/>
    <p:sldId id="268" r:id="rId15"/>
    <p:sldId id="269" r:id="rId16"/>
    <p:sldId id="270" r:id="rId17"/>
    <p:sldId id="282" r:id="rId18"/>
    <p:sldId id="280" r:id="rId19"/>
    <p:sldId id="281" r:id="rId20"/>
    <p:sldId id="275" r:id="rId21"/>
    <p:sldId id="277"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AE14C2-D093-EF41-AE5D-01449618172E}" v="981" dt="2022-10-19T13:39:00.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5486" autoAdjust="0"/>
    <p:restoredTop sz="86420"/>
  </p:normalViewPr>
  <p:slideViewPr>
    <p:cSldViewPr snapToGrid="0">
      <p:cViewPr varScale="1">
        <p:scale>
          <a:sx n="92" d="100"/>
          <a:sy n="92" d="100"/>
        </p:scale>
        <p:origin x="176" y="1104"/>
      </p:cViewPr>
      <p:guideLst/>
    </p:cSldViewPr>
  </p:slideViewPr>
  <p:outlineViewPr>
    <p:cViewPr>
      <p:scale>
        <a:sx n="33" d="100"/>
        <a:sy n="33" d="100"/>
      </p:scale>
      <p:origin x="0" y="-212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 Workman" userId="c5d351ca-92a4-42f8-8bb3-bfbcec189e58" providerId="ADAL" clId="{1BAE14C2-D093-EF41-AE5D-01449618172E}"/>
    <pc:docChg chg="modSld">
      <pc:chgData name="Sarah R Workman" userId="c5d351ca-92a4-42f8-8bb3-bfbcec189e58" providerId="ADAL" clId="{1BAE14C2-D093-EF41-AE5D-01449618172E}" dt="2022-10-19T13:39:00.624" v="2549"/>
      <pc:docMkLst>
        <pc:docMk/>
      </pc:docMkLst>
      <pc:sldChg chg="addSp delSp modSp mod">
        <pc:chgData name="Sarah R Workman" userId="c5d351ca-92a4-42f8-8bb3-bfbcec189e58" providerId="ADAL" clId="{1BAE14C2-D093-EF41-AE5D-01449618172E}" dt="2022-10-19T13:39:00.624" v="2549"/>
        <pc:sldMkLst>
          <pc:docMk/>
          <pc:sldMk cId="2045281094" sldId="261"/>
        </pc:sldMkLst>
        <pc:spChg chg="add del mod">
          <ac:chgData name="Sarah R Workman" userId="c5d351ca-92a4-42f8-8bb3-bfbcec189e58" providerId="ADAL" clId="{1BAE14C2-D093-EF41-AE5D-01449618172E}" dt="2022-10-19T13:34:59.240" v="2301" actId="14429"/>
          <ac:spMkLst>
            <pc:docMk/>
            <pc:sldMk cId="2045281094" sldId="261"/>
            <ac:spMk id="5" creationId="{039C8648-F24A-3213-A9FF-F0C23509E6C0}"/>
          </ac:spMkLst>
        </pc:spChg>
        <pc:spChg chg="del mod">
          <ac:chgData name="Sarah R Workman" userId="c5d351ca-92a4-42f8-8bb3-bfbcec189e58" providerId="ADAL" clId="{1BAE14C2-D093-EF41-AE5D-01449618172E}" dt="2022-10-19T13:35:31.193" v="2303" actId="478"/>
          <ac:spMkLst>
            <pc:docMk/>
            <pc:sldMk cId="2045281094" sldId="261"/>
            <ac:spMk id="6" creationId="{1D6E04A4-1AB4-C8E5-271B-2FB14F36A034}"/>
          </ac:spMkLst>
        </pc:spChg>
        <pc:graphicFrameChg chg="mod">
          <ac:chgData name="Sarah R Workman" userId="c5d351ca-92a4-42f8-8bb3-bfbcec189e58" providerId="ADAL" clId="{1BAE14C2-D093-EF41-AE5D-01449618172E}" dt="2022-10-19T13:39:00.624" v="2549"/>
          <ac:graphicFrameMkLst>
            <pc:docMk/>
            <pc:sldMk cId="2045281094" sldId="261"/>
            <ac:graphicFrameMk id="4" creationId="{1A561CFC-1378-CDD3-15F0-C364077D2CDA}"/>
          </ac:graphicFrameMkLst>
        </pc:graphicFrameChg>
      </pc:sldChg>
      <pc:sldChg chg="modSp">
        <pc:chgData name="Sarah R Workman" userId="c5d351ca-92a4-42f8-8bb3-bfbcec189e58" providerId="ADAL" clId="{1BAE14C2-D093-EF41-AE5D-01449618172E}" dt="2022-10-19T13:37:38.503" v="2547" actId="13244"/>
        <pc:sldMkLst>
          <pc:docMk/>
          <pc:sldMk cId="3190120667" sldId="270"/>
        </pc:sldMkLst>
        <pc:spChg chg="mod">
          <ac:chgData name="Sarah R Workman" userId="c5d351ca-92a4-42f8-8bb3-bfbcec189e58" providerId="ADAL" clId="{1BAE14C2-D093-EF41-AE5D-01449618172E}" dt="2022-10-19T13:37:31.086" v="2546" actId="14429"/>
          <ac:spMkLst>
            <pc:docMk/>
            <pc:sldMk cId="3190120667" sldId="270"/>
            <ac:spMk id="5" creationId="{039C8648-F24A-3213-A9FF-F0C23509E6C0}"/>
          </ac:spMkLst>
        </pc:spChg>
        <pc:spChg chg="mod">
          <ac:chgData name="Sarah R Workman" userId="c5d351ca-92a4-42f8-8bb3-bfbcec189e58" providerId="ADAL" clId="{1BAE14C2-D093-EF41-AE5D-01449618172E}" dt="2022-10-19T13:37:38.503" v="2547" actId="13244"/>
          <ac:spMkLst>
            <pc:docMk/>
            <pc:sldMk cId="3190120667" sldId="270"/>
            <ac:spMk id="8" creationId="{470FA3C9-821A-274F-5A41-0C7FDE7D2B09}"/>
          </ac:spMkLst>
        </pc:spChg>
        <pc:picChg chg="mod">
          <ac:chgData name="Sarah R Workman" userId="c5d351ca-92a4-42f8-8bb3-bfbcec189e58" providerId="ADAL" clId="{1BAE14C2-D093-EF41-AE5D-01449618172E}" dt="2022-10-19T13:32:59.464" v="1805" actId="962"/>
          <ac:picMkLst>
            <pc:docMk/>
            <pc:sldMk cId="3190120667" sldId="270"/>
            <ac:picMk id="6" creationId="{72D88582-1108-7E08-B42A-0D931C5A6E39}"/>
          </ac:picMkLst>
        </pc:picChg>
      </pc:sldChg>
      <pc:sldChg chg="modSp mod">
        <pc:chgData name="Sarah R Workman" userId="c5d351ca-92a4-42f8-8bb3-bfbcec189e58" providerId="ADAL" clId="{1BAE14C2-D093-EF41-AE5D-01449618172E}" dt="2022-10-19T13:28:30.173" v="1568" actId="962"/>
        <pc:sldMkLst>
          <pc:docMk/>
          <pc:sldMk cId="450702174" sldId="272"/>
        </pc:sldMkLst>
        <pc:picChg chg="mod">
          <ac:chgData name="Sarah R Workman" userId="c5d351ca-92a4-42f8-8bb3-bfbcec189e58" providerId="ADAL" clId="{1BAE14C2-D093-EF41-AE5D-01449618172E}" dt="2022-10-19T13:28:27.596" v="1567" actId="962"/>
          <ac:picMkLst>
            <pc:docMk/>
            <pc:sldMk cId="450702174" sldId="272"/>
            <ac:picMk id="4" creationId="{5536650C-247F-FB36-D827-3B913AF82055}"/>
          </ac:picMkLst>
        </pc:picChg>
        <pc:picChg chg="mod">
          <ac:chgData name="Sarah R Workman" userId="c5d351ca-92a4-42f8-8bb3-bfbcec189e58" providerId="ADAL" clId="{1BAE14C2-D093-EF41-AE5D-01449618172E}" dt="2022-10-19T13:28:23.890" v="1566" actId="962"/>
          <ac:picMkLst>
            <pc:docMk/>
            <pc:sldMk cId="450702174" sldId="272"/>
            <ac:picMk id="8" creationId="{8B3AA668-0080-36AE-5C74-9A17DE1A74EB}"/>
          </ac:picMkLst>
        </pc:picChg>
        <pc:picChg chg="mod">
          <ac:chgData name="Sarah R Workman" userId="c5d351ca-92a4-42f8-8bb3-bfbcec189e58" providerId="ADAL" clId="{1BAE14C2-D093-EF41-AE5D-01449618172E}" dt="2022-10-19T13:28:30.173" v="1568" actId="962"/>
          <ac:picMkLst>
            <pc:docMk/>
            <pc:sldMk cId="450702174" sldId="272"/>
            <ac:picMk id="10" creationId="{8EDB058E-8D1B-47C1-72B3-D5BB978E087C}"/>
          </ac:picMkLst>
        </pc:picChg>
      </pc:sldChg>
      <pc:sldChg chg="modSp">
        <pc:chgData name="Sarah R Workman" userId="c5d351ca-92a4-42f8-8bb3-bfbcec189e58" providerId="ADAL" clId="{1BAE14C2-D093-EF41-AE5D-01449618172E}" dt="2022-10-19T13:34:14.091" v="2299" actId="962"/>
        <pc:sldMkLst>
          <pc:docMk/>
          <pc:sldMk cId="341256158" sldId="274"/>
        </pc:sldMkLst>
        <pc:picChg chg="mod">
          <ac:chgData name="Sarah R Workman" userId="c5d351ca-92a4-42f8-8bb3-bfbcec189e58" providerId="ADAL" clId="{1BAE14C2-D093-EF41-AE5D-01449618172E}" dt="2022-10-19T13:34:14.091" v="2299" actId="962"/>
          <ac:picMkLst>
            <pc:docMk/>
            <pc:sldMk cId="341256158" sldId="274"/>
            <ac:picMk id="6" creationId="{B173E5B4-ACBD-E7A0-BA0F-F25CDBBBA86E}"/>
          </ac:picMkLst>
        </pc:picChg>
      </pc:sldChg>
      <pc:sldChg chg="modSp mod">
        <pc:chgData name="Sarah R Workman" userId="c5d351ca-92a4-42f8-8bb3-bfbcec189e58" providerId="ADAL" clId="{1BAE14C2-D093-EF41-AE5D-01449618172E}" dt="2022-10-19T13:36:23.119" v="2545" actId="962"/>
        <pc:sldMkLst>
          <pc:docMk/>
          <pc:sldMk cId="1361696540" sldId="282"/>
        </pc:sldMkLst>
        <pc:spChg chg="mod">
          <ac:chgData name="Sarah R Workman" userId="c5d351ca-92a4-42f8-8bb3-bfbcec189e58" providerId="ADAL" clId="{1BAE14C2-D093-EF41-AE5D-01449618172E}" dt="2022-10-19T13:31:13.812" v="1569" actId="14429"/>
          <ac:spMkLst>
            <pc:docMk/>
            <pc:sldMk cId="1361696540" sldId="282"/>
            <ac:spMk id="5" creationId="{039C8648-F24A-3213-A9FF-F0C23509E6C0}"/>
          </ac:spMkLst>
        </pc:spChg>
        <pc:spChg chg="mod">
          <ac:chgData name="Sarah R Workman" userId="c5d351ca-92a4-42f8-8bb3-bfbcec189e58" providerId="ADAL" clId="{1BAE14C2-D093-EF41-AE5D-01449618172E}" dt="2022-10-19T13:31:33.237" v="1570" actId="33553"/>
          <ac:spMkLst>
            <pc:docMk/>
            <pc:sldMk cId="1361696540" sldId="282"/>
            <ac:spMk id="13" creationId="{AFAC68C0-9E2D-3F74-D1B1-EC5C1D69BFC1}"/>
          </ac:spMkLst>
        </pc:spChg>
        <pc:picChg chg="mod">
          <ac:chgData name="Sarah R Workman" userId="c5d351ca-92a4-42f8-8bb3-bfbcec189e58" providerId="ADAL" clId="{1BAE14C2-D093-EF41-AE5D-01449618172E}" dt="2022-10-19T13:36:23.119" v="2545" actId="962"/>
          <ac:picMkLst>
            <pc:docMk/>
            <pc:sldMk cId="1361696540" sldId="282"/>
            <ac:picMk id="6" creationId="{18629988-785F-5238-26DC-C665C59F249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290036-D14F-4CCD-90C9-6FB41A1F2043}" type="datetimeFigureOut">
              <a:rPr lang="en-US" smtClean="0"/>
              <a:t>10/19/22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89310C-47E2-425A-A4A9-6001F73FE182}" type="slidenum">
              <a:rPr lang="en-US" smtClean="0"/>
              <a:t>‹#›</a:t>
            </a:fld>
            <a:endParaRPr lang="en-US"/>
          </a:p>
        </p:txBody>
      </p:sp>
    </p:spTree>
    <p:extLst>
      <p:ext uri="{BB962C8B-B14F-4D97-AF65-F5344CB8AC3E}">
        <p14:creationId xmlns:p14="http://schemas.microsoft.com/office/powerpoint/2010/main" val="2560152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CA2-66ED-4604-A9DE-012498D5F164}"/>
              </a:ext>
            </a:extLst>
          </p:cNvPr>
          <p:cNvSpPr>
            <a:spLocks noGrp="1"/>
          </p:cNvSpPr>
          <p:nvPr>
            <p:ph type="ctrTitle"/>
          </p:nvPr>
        </p:nvSpPr>
        <p:spPr>
          <a:xfrm>
            <a:off x="731520" y="1883664"/>
            <a:ext cx="6583680" cy="2387600"/>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C91192-C655-4926-8868-75B9AE032C1A}"/>
              </a:ext>
            </a:extLst>
          </p:cNvPr>
          <p:cNvSpPr>
            <a:spLocks noGrp="1"/>
          </p:cNvSpPr>
          <p:nvPr>
            <p:ph type="subTitle" idx="1"/>
          </p:nvPr>
        </p:nvSpPr>
        <p:spPr>
          <a:xfrm>
            <a:off x="832419" y="4974336"/>
            <a:ext cx="6583680" cy="10424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4" descr="Large orange blocky &quot;S&quot; placed on the bottom right corner of the slide. " title="Syracuse University Block S">
            <a:extLst>
              <a:ext uri="{FF2B5EF4-FFF2-40B4-BE49-F238E27FC236}">
                <a16:creationId xmlns:a16="http://schemas.microsoft.com/office/drawing/2014/main" id="{876666FD-F016-4FC5-AE74-5C2A9F72AFF8}"/>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2" r="11376" b="6722"/>
          <a:stretch/>
        </p:blipFill>
        <p:spPr>
          <a:xfrm>
            <a:off x="7772400" y="457200"/>
            <a:ext cx="4416552" cy="640080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10F034A-5FE1-4587-A1FD-18CED03F9276}"/>
              </a:ext>
            </a:extLst>
          </p:cNvPr>
          <p:cNvPicPr>
            <a:picLocks noChangeAspect="1"/>
          </p:cNvPicPr>
          <p:nvPr userDrawn="1"/>
        </p:nvPicPr>
        <p:blipFill>
          <a:blip r:embed="rId3"/>
          <a:stretch>
            <a:fillRect/>
          </a:stretch>
        </p:blipFill>
        <p:spPr>
          <a:xfrm>
            <a:off x="731520" y="457200"/>
            <a:ext cx="5312664" cy="841248"/>
          </a:xfrm>
          <a:prstGeom prst="rect">
            <a:avLst/>
          </a:prstGeom>
        </p:spPr>
      </p:pic>
    </p:spTree>
    <p:extLst>
      <p:ext uri="{BB962C8B-B14F-4D97-AF65-F5344CB8AC3E}">
        <p14:creationId xmlns:p14="http://schemas.microsoft.com/office/powerpoint/2010/main" val="3267064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4BA3-D6EC-4985-AA6E-464846F6CF4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33D128B-E2BC-4476-A3F7-8E99CEE763EB}"/>
              </a:ext>
            </a:extLst>
          </p:cNvPr>
          <p:cNvSpPr>
            <a:spLocks noGrp="1"/>
          </p:cNvSpPr>
          <p:nvPr>
            <p:ph type="sldNum" sz="quarter" idx="12"/>
          </p:nvPr>
        </p:nvSpPr>
        <p:spPr>
          <a:xfrm>
            <a:off x="8610600" y="6356350"/>
            <a:ext cx="2743200" cy="365125"/>
          </a:xfrm>
          <a:prstGeom prst="rect">
            <a:avLst/>
          </a:prstGeom>
        </p:spPr>
        <p:txBody>
          <a:bodyPr/>
          <a:lstStyle/>
          <a:p>
            <a:fld id="{57410643-5391-4811-8551-11E00218332C}" type="slidenum">
              <a:rPr lang="en-US" smtClean="0"/>
              <a:t>‹#›</a:t>
            </a:fld>
            <a:endParaRPr lang="en-US"/>
          </a:p>
        </p:txBody>
      </p:sp>
      <p:sp>
        <p:nvSpPr>
          <p:cNvPr id="8" name="Table Placeholder 3">
            <a:extLst>
              <a:ext uri="{FF2B5EF4-FFF2-40B4-BE49-F238E27FC236}">
                <a16:creationId xmlns:a16="http://schemas.microsoft.com/office/drawing/2014/main" id="{D2EAD3E4-0EFC-4B11-805C-166031C44C6F}"/>
              </a:ext>
            </a:extLst>
          </p:cNvPr>
          <p:cNvSpPr>
            <a:spLocks noGrp="1"/>
          </p:cNvSpPr>
          <p:nvPr>
            <p:ph type="tbl" sz="quarter" idx="10"/>
          </p:nvPr>
        </p:nvSpPr>
        <p:spPr>
          <a:xfrm>
            <a:off x="841248" y="1828800"/>
            <a:ext cx="10515600" cy="4352544"/>
          </a:xfrm>
        </p:spPr>
        <p:txBody>
          <a:bodyPr/>
          <a:lstStyle>
            <a:lvl1pPr marL="0" indent="0">
              <a:buNone/>
              <a:defRPr/>
            </a:lvl1pPr>
          </a:lstStyle>
          <a:p>
            <a:r>
              <a:rPr lang="en-US"/>
              <a:t>Click icon to add table</a:t>
            </a:r>
            <a:endParaRPr lang="en-US" dirty="0"/>
          </a:p>
        </p:txBody>
      </p:sp>
    </p:spTree>
    <p:extLst>
      <p:ext uri="{BB962C8B-B14F-4D97-AF65-F5344CB8AC3E}">
        <p14:creationId xmlns:p14="http://schemas.microsoft.com/office/powerpoint/2010/main" val="21793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34BA3-D6EC-4985-AA6E-464846F6CF48}"/>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733D128B-E2BC-4476-A3F7-8E99CEE763EB}"/>
              </a:ext>
            </a:extLst>
          </p:cNvPr>
          <p:cNvSpPr>
            <a:spLocks noGrp="1"/>
          </p:cNvSpPr>
          <p:nvPr>
            <p:ph type="sldNum" sz="quarter" idx="12"/>
          </p:nvPr>
        </p:nvSpPr>
        <p:spPr>
          <a:xfrm>
            <a:off x="8610600" y="6356350"/>
            <a:ext cx="2743200" cy="365125"/>
          </a:xfrm>
          <a:prstGeom prst="rect">
            <a:avLst/>
          </a:prstGeom>
        </p:spPr>
        <p:txBody>
          <a:bodyPr/>
          <a:lstStyle/>
          <a:p>
            <a:fld id="{57410643-5391-4811-8551-11E00218332C}" type="slidenum">
              <a:rPr lang="en-US" smtClean="0"/>
              <a:t>‹#›</a:t>
            </a:fld>
            <a:endParaRPr lang="en-US"/>
          </a:p>
        </p:txBody>
      </p:sp>
      <p:sp>
        <p:nvSpPr>
          <p:cNvPr id="4" name="Picture Placeholder 3">
            <a:extLst>
              <a:ext uri="{FF2B5EF4-FFF2-40B4-BE49-F238E27FC236}">
                <a16:creationId xmlns:a16="http://schemas.microsoft.com/office/drawing/2014/main" id="{D46E7E52-471E-421A-9A3D-38E1A805B870}"/>
              </a:ext>
            </a:extLst>
          </p:cNvPr>
          <p:cNvSpPr>
            <a:spLocks noGrp="1"/>
          </p:cNvSpPr>
          <p:nvPr>
            <p:ph type="pic" sz="quarter" idx="13"/>
          </p:nvPr>
        </p:nvSpPr>
        <p:spPr>
          <a:xfrm>
            <a:off x="841248" y="1828800"/>
            <a:ext cx="10515600" cy="4352544"/>
          </a:xfrm>
        </p:spPr>
        <p:txBody>
          <a:bodyPr/>
          <a:lstStyle/>
          <a:p>
            <a:r>
              <a:rPr lang="en-US"/>
              <a:t>Click icon to add picture</a:t>
            </a:r>
          </a:p>
        </p:txBody>
      </p:sp>
    </p:spTree>
    <p:extLst>
      <p:ext uri="{BB962C8B-B14F-4D97-AF65-F5344CB8AC3E}">
        <p14:creationId xmlns:p14="http://schemas.microsoft.com/office/powerpoint/2010/main" val="4291443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C572-D6F6-4D56-B24C-A58D07421D83}"/>
              </a:ext>
            </a:extLst>
          </p:cNvPr>
          <p:cNvSpPr>
            <a:spLocks noGrp="1"/>
          </p:cNvSpPr>
          <p:nvPr>
            <p:ph type="title"/>
          </p:nvPr>
        </p:nvSpPr>
        <p:spPr>
          <a:xfrm>
            <a:off x="704088" y="1060704"/>
            <a:ext cx="5221224"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C8B2C26-D247-4C04-A689-3AEB0E97347F}"/>
              </a:ext>
            </a:extLst>
          </p:cNvPr>
          <p:cNvSpPr>
            <a:spLocks noGrp="1"/>
          </p:cNvSpPr>
          <p:nvPr>
            <p:ph type="body" idx="1"/>
          </p:nvPr>
        </p:nvSpPr>
        <p:spPr>
          <a:xfrm>
            <a:off x="704088" y="4114800"/>
            <a:ext cx="52212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7">
            <a:extLst>
              <a:ext uri="{FF2B5EF4-FFF2-40B4-BE49-F238E27FC236}">
                <a16:creationId xmlns:a16="http://schemas.microsoft.com/office/drawing/2014/main" id="{CE156F91-3E83-4376-AE26-74790050488A}"/>
              </a:ext>
            </a:extLst>
          </p:cNvPr>
          <p:cNvSpPr>
            <a:spLocks noGrp="1"/>
          </p:cNvSpPr>
          <p:nvPr>
            <p:ph type="pic" sz="quarter" idx="10"/>
          </p:nvPr>
        </p:nvSpPr>
        <p:spPr>
          <a:xfrm>
            <a:off x="6492240" y="0"/>
            <a:ext cx="5696712" cy="6858000"/>
          </a:xfrm>
          <a:solidFill>
            <a:schemeClr val="tx1"/>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69843958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C572-D6F6-4D56-B24C-A58D07421D83}"/>
              </a:ext>
            </a:extLst>
          </p:cNvPr>
          <p:cNvSpPr>
            <a:spLocks noGrp="1"/>
          </p:cNvSpPr>
          <p:nvPr>
            <p:ph type="title"/>
          </p:nvPr>
        </p:nvSpPr>
        <p:spPr>
          <a:xfrm>
            <a:off x="704088" y="1060704"/>
            <a:ext cx="5221224" cy="2852737"/>
          </a:xfrm>
        </p:spPr>
        <p:txBody>
          <a:bodyPr anchor="b"/>
          <a:lstStyle>
            <a:lvl1pPr>
              <a:defRPr sz="6000">
                <a:solidFill>
                  <a:schemeClr val="tx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C8B2C26-D247-4C04-A689-3AEB0E97347F}"/>
              </a:ext>
            </a:extLst>
          </p:cNvPr>
          <p:cNvSpPr>
            <a:spLocks noGrp="1"/>
          </p:cNvSpPr>
          <p:nvPr>
            <p:ph type="body" idx="1"/>
          </p:nvPr>
        </p:nvSpPr>
        <p:spPr>
          <a:xfrm>
            <a:off x="704088" y="4114800"/>
            <a:ext cx="52212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icture Placeholder 7">
            <a:extLst>
              <a:ext uri="{FF2B5EF4-FFF2-40B4-BE49-F238E27FC236}">
                <a16:creationId xmlns:a16="http://schemas.microsoft.com/office/drawing/2014/main" id="{CE156F91-3E83-4376-AE26-74790050488A}"/>
              </a:ext>
            </a:extLst>
          </p:cNvPr>
          <p:cNvSpPr>
            <a:spLocks noGrp="1"/>
          </p:cNvSpPr>
          <p:nvPr>
            <p:ph type="pic" sz="quarter" idx="10"/>
          </p:nvPr>
        </p:nvSpPr>
        <p:spPr>
          <a:xfrm>
            <a:off x="6492240" y="0"/>
            <a:ext cx="5696712" cy="6858000"/>
          </a:xfrm>
          <a:solidFill>
            <a:schemeClr val="tx1"/>
          </a:solidFill>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717635290"/>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C572-D6F6-4D56-B24C-A58D07421D83}"/>
              </a:ext>
            </a:extLst>
          </p:cNvPr>
          <p:cNvSpPr>
            <a:spLocks noGrp="1"/>
          </p:cNvSpPr>
          <p:nvPr>
            <p:ph type="title"/>
          </p:nvPr>
        </p:nvSpPr>
        <p:spPr>
          <a:xfrm>
            <a:off x="831850" y="3840480"/>
            <a:ext cx="10515600" cy="1362456"/>
          </a:xfr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8B2C26-D247-4C04-A689-3AEB0E97347F}"/>
              </a:ext>
            </a:extLst>
          </p:cNvPr>
          <p:cNvSpPr>
            <a:spLocks noGrp="1"/>
          </p:cNvSpPr>
          <p:nvPr>
            <p:ph type="body" idx="1"/>
          </p:nvPr>
        </p:nvSpPr>
        <p:spPr>
          <a:xfrm>
            <a:off x="831850" y="5358384"/>
            <a:ext cx="10515600" cy="72237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236245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8C572-D6F6-4D56-B24C-A58D07421D83}"/>
              </a:ext>
            </a:extLst>
          </p:cNvPr>
          <p:cNvSpPr>
            <a:spLocks noGrp="1"/>
          </p:cNvSpPr>
          <p:nvPr>
            <p:ph type="title"/>
          </p:nvPr>
        </p:nvSpPr>
        <p:spPr>
          <a:xfrm>
            <a:off x="831850" y="3840480"/>
            <a:ext cx="10515600" cy="1362456"/>
          </a:xfrm>
        </p:spPr>
        <p:txBody>
          <a:bodyPr anchor="b">
            <a:normAutofit/>
          </a:bodyPr>
          <a:lstStyle>
            <a:lvl1pPr>
              <a:defRPr sz="4800">
                <a:solidFill>
                  <a:schemeClr val="tx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C8B2C26-D247-4C04-A689-3AEB0E97347F}"/>
              </a:ext>
            </a:extLst>
          </p:cNvPr>
          <p:cNvSpPr>
            <a:spLocks noGrp="1"/>
          </p:cNvSpPr>
          <p:nvPr>
            <p:ph type="body" idx="1"/>
          </p:nvPr>
        </p:nvSpPr>
        <p:spPr>
          <a:xfrm>
            <a:off x="831850" y="5358384"/>
            <a:ext cx="10515600" cy="72237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88001442"/>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Orange)">
    <p:bg>
      <p:bgPr>
        <a:solidFill>
          <a:schemeClr val="tx2"/>
        </a:solidFill>
        <a:effectLst/>
      </p:bgPr>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E337CAB8-DB6F-4D59-8113-E51423B885A5}"/>
              </a:ext>
            </a:extLst>
          </p:cNvPr>
          <p:cNvSpPr/>
          <p:nvPr userDrawn="1"/>
        </p:nvSpPr>
        <p:spPr>
          <a:xfrm>
            <a:off x="0" y="0"/>
            <a:ext cx="12191999" cy="118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5337DA6E-23EF-4C5E-97A1-CD2A0053DE41}"/>
              </a:ext>
            </a:extLst>
          </p:cNvPr>
          <p:cNvPicPr>
            <a:picLocks noChangeAspect="1"/>
          </p:cNvPicPr>
          <p:nvPr userDrawn="1"/>
        </p:nvPicPr>
        <p:blipFill>
          <a:blip r:embed="rId2"/>
          <a:stretch>
            <a:fillRect/>
          </a:stretch>
        </p:blipFill>
        <p:spPr>
          <a:xfrm>
            <a:off x="696058" y="365760"/>
            <a:ext cx="3407030" cy="539496"/>
          </a:xfrm>
          <a:prstGeom prst="rect">
            <a:avLst/>
          </a:prstGeom>
        </p:spPr>
      </p:pic>
      <p:sp>
        <p:nvSpPr>
          <p:cNvPr id="11" name="Title 10">
            <a:extLst>
              <a:ext uri="{FF2B5EF4-FFF2-40B4-BE49-F238E27FC236}">
                <a16:creationId xmlns:a16="http://schemas.microsoft.com/office/drawing/2014/main" id="{DCA9F399-9539-440F-A95D-F67E90A16487}"/>
              </a:ext>
            </a:extLst>
          </p:cNvPr>
          <p:cNvSpPr>
            <a:spLocks noGrp="1"/>
          </p:cNvSpPr>
          <p:nvPr>
            <p:ph type="title" hasCustomPrompt="1"/>
          </p:nvPr>
        </p:nvSpPr>
        <p:spPr>
          <a:xfrm>
            <a:off x="3355848" y="2779776"/>
            <a:ext cx="5486400" cy="1737360"/>
          </a:xfrm>
        </p:spPr>
        <p:txBody>
          <a:bodyPr>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2678334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Navy)">
    <p:bg>
      <p:bgPr>
        <a:solidFill>
          <a:schemeClr val="accent1"/>
        </a:solidFill>
        <a:effectLst/>
      </p:bgPr>
    </p:bg>
    <p:spTree>
      <p:nvGrpSpPr>
        <p:cNvPr id="1" name=""/>
        <p:cNvGrpSpPr/>
        <p:nvPr/>
      </p:nvGrpSpPr>
      <p:grpSpPr>
        <a:xfrm>
          <a:off x="0" y="0"/>
          <a:ext cx="0" cy="0"/>
          <a:chOff x="0" y="0"/>
          <a:chExt cx="0" cy="0"/>
        </a:xfrm>
      </p:grpSpPr>
      <p:sp>
        <p:nvSpPr>
          <p:cNvPr id="8" name="Rectangle 3" descr="This rectangle is a decorative element that becomes a white background for the orange logo at the top left of the slide. " title="Decorative Background">
            <a:extLst>
              <a:ext uri="{FF2B5EF4-FFF2-40B4-BE49-F238E27FC236}">
                <a16:creationId xmlns:a16="http://schemas.microsoft.com/office/drawing/2014/main" id="{E337CAB8-DB6F-4D59-8113-E51423B885A5}"/>
              </a:ext>
            </a:extLst>
          </p:cNvPr>
          <p:cNvSpPr/>
          <p:nvPr userDrawn="1"/>
        </p:nvSpPr>
        <p:spPr>
          <a:xfrm>
            <a:off x="0" y="0"/>
            <a:ext cx="12191999" cy="118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picture containing drawing&#10;&#10;Description automatically generated">
            <a:extLst>
              <a:ext uri="{FF2B5EF4-FFF2-40B4-BE49-F238E27FC236}">
                <a16:creationId xmlns:a16="http://schemas.microsoft.com/office/drawing/2014/main" id="{5337DA6E-23EF-4C5E-97A1-CD2A0053DE41}"/>
              </a:ext>
            </a:extLst>
          </p:cNvPr>
          <p:cNvPicPr>
            <a:picLocks noChangeAspect="1"/>
          </p:cNvPicPr>
          <p:nvPr userDrawn="1"/>
        </p:nvPicPr>
        <p:blipFill>
          <a:blip r:embed="rId2"/>
          <a:stretch>
            <a:fillRect/>
          </a:stretch>
        </p:blipFill>
        <p:spPr>
          <a:xfrm>
            <a:off x="696058" y="365760"/>
            <a:ext cx="3407030" cy="539496"/>
          </a:xfrm>
          <a:prstGeom prst="rect">
            <a:avLst/>
          </a:prstGeom>
        </p:spPr>
      </p:pic>
      <p:sp>
        <p:nvSpPr>
          <p:cNvPr id="11" name="Title 10">
            <a:extLst>
              <a:ext uri="{FF2B5EF4-FFF2-40B4-BE49-F238E27FC236}">
                <a16:creationId xmlns:a16="http://schemas.microsoft.com/office/drawing/2014/main" id="{DCA9F399-9539-440F-A95D-F67E90A16487}"/>
              </a:ext>
            </a:extLst>
          </p:cNvPr>
          <p:cNvSpPr>
            <a:spLocks noGrp="1"/>
          </p:cNvSpPr>
          <p:nvPr>
            <p:ph type="title" hasCustomPrompt="1"/>
          </p:nvPr>
        </p:nvSpPr>
        <p:spPr>
          <a:xfrm>
            <a:off x="3355848" y="2779776"/>
            <a:ext cx="5486400" cy="1737360"/>
          </a:xfrm>
        </p:spPr>
        <p:txBody>
          <a:bodyPr>
            <a:normAutofit/>
          </a:bodyPr>
          <a:lstStyle>
            <a:lvl1pPr>
              <a:defRPr sz="6000">
                <a:solidFill>
                  <a:schemeClr val="bg1"/>
                </a:solidFill>
              </a:defRPr>
            </a:lvl1pPr>
          </a:lstStyle>
          <a:p>
            <a:r>
              <a:rPr lang="en-US" dirty="0"/>
              <a:t>Click to add title</a:t>
            </a:r>
          </a:p>
        </p:txBody>
      </p:sp>
    </p:spTree>
    <p:extLst>
      <p:ext uri="{BB962C8B-B14F-4D97-AF65-F5344CB8AC3E}">
        <p14:creationId xmlns:p14="http://schemas.microsoft.com/office/powerpoint/2010/main" val="1843661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Orange)">
    <p:bg>
      <p:bgPr>
        <a:solidFill>
          <a:schemeClr val="tx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CA9F399-9539-440F-A95D-F67E90A16487}"/>
              </a:ext>
            </a:extLst>
          </p:cNvPr>
          <p:cNvSpPr>
            <a:spLocks noGrp="1"/>
          </p:cNvSpPr>
          <p:nvPr>
            <p:ph type="title" hasCustomPrompt="1"/>
          </p:nvPr>
        </p:nvSpPr>
        <p:spPr>
          <a:xfrm>
            <a:off x="731520" y="2743200"/>
            <a:ext cx="5486400" cy="1737360"/>
          </a:xfrm>
        </p:spPr>
        <p:txBody>
          <a:bodyPr>
            <a:normAutofit/>
          </a:bodyPr>
          <a:lstStyle>
            <a:lvl1pPr>
              <a:defRPr sz="6000">
                <a:solidFill>
                  <a:schemeClr val="bg1"/>
                </a:solidFill>
              </a:defRPr>
            </a:lvl1pPr>
          </a:lstStyle>
          <a:p>
            <a:r>
              <a:rPr lang="en-US" dirty="0"/>
              <a:t>Click to add title</a:t>
            </a:r>
          </a:p>
        </p:txBody>
      </p:sp>
      <p:pic>
        <p:nvPicPr>
          <p:cNvPr id="1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CB4F5232-983D-4884-A75F-D6A6B79DDC51}"/>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pic>
        <p:nvPicPr>
          <p:cNvPr id="19" name="Picture 18" descr="A close up of a logo&#10;&#10;Description automatically generated">
            <a:extLst>
              <a:ext uri="{FF2B5EF4-FFF2-40B4-BE49-F238E27FC236}">
                <a16:creationId xmlns:a16="http://schemas.microsoft.com/office/drawing/2014/main" id="{C130F7FB-DE3F-433F-9D72-A89EC60E30AE}"/>
              </a:ext>
            </a:extLst>
          </p:cNvPr>
          <p:cNvPicPr>
            <a:picLocks noChangeAspect="1"/>
          </p:cNvPicPr>
          <p:nvPr userDrawn="1"/>
        </p:nvPicPr>
        <p:blipFill>
          <a:blip r:embed="rId3"/>
          <a:stretch>
            <a:fillRect/>
          </a:stretch>
        </p:blipFill>
        <p:spPr>
          <a:xfrm>
            <a:off x="731520" y="457200"/>
            <a:ext cx="4035560" cy="771146"/>
          </a:xfrm>
          <a:prstGeom prst="rect">
            <a:avLst/>
          </a:prstGeom>
        </p:spPr>
      </p:pic>
    </p:spTree>
    <p:extLst>
      <p:ext uri="{BB962C8B-B14F-4D97-AF65-F5344CB8AC3E}">
        <p14:creationId xmlns:p14="http://schemas.microsoft.com/office/powerpoint/2010/main" val="316682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with Laurel (Navy)">
    <p:bg>
      <p:bgPr>
        <a:solidFill>
          <a:schemeClr val="accent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CA9F399-9539-440F-A95D-F67E90A16487}"/>
              </a:ext>
            </a:extLst>
          </p:cNvPr>
          <p:cNvSpPr>
            <a:spLocks noGrp="1"/>
          </p:cNvSpPr>
          <p:nvPr>
            <p:ph type="title" hasCustomPrompt="1"/>
          </p:nvPr>
        </p:nvSpPr>
        <p:spPr>
          <a:xfrm>
            <a:off x="740664" y="2743200"/>
            <a:ext cx="5486400" cy="1737360"/>
          </a:xfrm>
        </p:spPr>
        <p:txBody>
          <a:bodyPr>
            <a:normAutofit/>
          </a:bodyPr>
          <a:lstStyle>
            <a:lvl1pPr>
              <a:defRPr sz="6000">
                <a:solidFill>
                  <a:schemeClr val="bg1"/>
                </a:solidFill>
              </a:defRPr>
            </a:lvl1pPr>
          </a:lstStyle>
          <a:p>
            <a:r>
              <a:rPr lang="en-US" dirty="0"/>
              <a:t>Click to add title</a:t>
            </a:r>
          </a:p>
        </p:txBody>
      </p:sp>
      <p:pic>
        <p:nvPicPr>
          <p:cNvPr id="17" name="Picture 3" descr="The laurel from the Syracuse University seal is cropped to fit the right side of the slide. The laurel consists of a series of leaves in an arch. The laurel is white on top of an orange background." title="Syracuse University Laurel">
            <a:extLst>
              <a:ext uri="{FF2B5EF4-FFF2-40B4-BE49-F238E27FC236}">
                <a16:creationId xmlns:a16="http://schemas.microsoft.com/office/drawing/2014/main" id="{CB4F5232-983D-4884-A75F-D6A6B79DDC51}"/>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l="-17" t="19247" r="69129" b="23976"/>
          <a:stretch/>
        </p:blipFill>
        <p:spPr>
          <a:xfrm>
            <a:off x="8339328" y="0"/>
            <a:ext cx="3849624" cy="6858000"/>
          </a:xfrm>
          <a:prstGeom prst="rect">
            <a:avLst/>
          </a:prstGeom>
        </p:spPr>
      </p:pic>
      <p:pic>
        <p:nvPicPr>
          <p:cNvPr id="2" name="Picture 1" descr="A picture containing plate&#10;&#10;Description automatically generated">
            <a:extLst>
              <a:ext uri="{FF2B5EF4-FFF2-40B4-BE49-F238E27FC236}">
                <a16:creationId xmlns:a16="http://schemas.microsoft.com/office/drawing/2014/main" id="{CA3610F9-70B8-4FC3-89AB-7D2D9B3DFD73}"/>
              </a:ext>
            </a:extLst>
          </p:cNvPr>
          <p:cNvPicPr>
            <a:picLocks noChangeAspect="1"/>
          </p:cNvPicPr>
          <p:nvPr userDrawn="1"/>
        </p:nvPicPr>
        <p:blipFill>
          <a:blip r:embed="rId3"/>
          <a:stretch>
            <a:fillRect/>
          </a:stretch>
        </p:blipFill>
        <p:spPr>
          <a:xfrm>
            <a:off x="740664" y="457200"/>
            <a:ext cx="4035560" cy="771146"/>
          </a:xfrm>
          <a:prstGeom prst="rect">
            <a:avLst/>
          </a:prstGeom>
        </p:spPr>
      </p:pic>
    </p:spTree>
    <p:extLst>
      <p:ext uri="{BB962C8B-B14F-4D97-AF65-F5344CB8AC3E}">
        <p14:creationId xmlns:p14="http://schemas.microsoft.com/office/powerpoint/2010/main" val="3378512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CA2-66ED-4604-A9DE-012498D5F164}"/>
              </a:ext>
            </a:extLst>
          </p:cNvPr>
          <p:cNvSpPr>
            <a:spLocks noGrp="1"/>
          </p:cNvSpPr>
          <p:nvPr>
            <p:ph type="ctrTitle"/>
          </p:nvPr>
        </p:nvSpPr>
        <p:spPr>
          <a:xfrm>
            <a:off x="731520" y="1883664"/>
            <a:ext cx="6583680" cy="2387600"/>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C91192-C655-4926-8868-75B9AE032C1A}"/>
              </a:ext>
            </a:extLst>
          </p:cNvPr>
          <p:cNvSpPr>
            <a:spLocks noGrp="1"/>
          </p:cNvSpPr>
          <p:nvPr>
            <p:ph type="subTitle" idx="1"/>
          </p:nvPr>
        </p:nvSpPr>
        <p:spPr>
          <a:xfrm>
            <a:off x="832419" y="4974336"/>
            <a:ext cx="6583680" cy="104241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A picture containing drawing&#10;&#10;Description automatically generated">
            <a:extLst>
              <a:ext uri="{FF2B5EF4-FFF2-40B4-BE49-F238E27FC236}">
                <a16:creationId xmlns:a16="http://schemas.microsoft.com/office/drawing/2014/main" id="{310F034A-5FE1-4587-A1FD-18CED03F9276}"/>
              </a:ext>
            </a:extLst>
          </p:cNvPr>
          <p:cNvPicPr>
            <a:picLocks noChangeAspect="1"/>
          </p:cNvPicPr>
          <p:nvPr userDrawn="1"/>
        </p:nvPicPr>
        <p:blipFill>
          <a:blip r:embed="rId2"/>
          <a:stretch>
            <a:fillRect/>
          </a:stretch>
        </p:blipFill>
        <p:spPr>
          <a:xfrm>
            <a:off x="731520" y="457200"/>
            <a:ext cx="5312664" cy="841248"/>
          </a:xfrm>
          <a:prstGeom prst="rect">
            <a:avLst/>
          </a:prstGeom>
        </p:spPr>
      </p:pic>
      <p:pic>
        <p:nvPicPr>
          <p:cNvPr id="4" name="Picture 4" descr="Large navy blocky &quot;S&quot; placed on the bottom right corner of the slide. " title="Syracuse University Block S">
            <a:extLst>
              <a:ext uri="{FF2B5EF4-FFF2-40B4-BE49-F238E27FC236}">
                <a16:creationId xmlns:a16="http://schemas.microsoft.com/office/drawing/2014/main" id="{48B56CB2-891C-4374-86A1-216C4B5539C1}"/>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spTree>
    <p:extLst>
      <p:ext uri="{BB962C8B-B14F-4D97-AF65-F5344CB8AC3E}">
        <p14:creationId xmlns:p14="http://schemas.microsoft.com/office/powerpoint/2010/main" val="3015192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Block S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CA2-66ED-4604-A9DE-012498D5F164}"/>
              </a:ext>
            </a:extLst>
          </p:cNvPr>
          <p:cNvSpPr>
            <a:spLocks noGrp="1"/>
          </p:cNvSpPr>
          <p:nvPr>
            <p:ph type="ctrTitle"/>
          </p:nvPr>
        </p:nvSpPr>
        <p:spPr>
          <a:xfrm>
            <a:off x="731520" y="1883664"/>
            <a:ext cx="6583680" cy="2387600"/>
          </a:xfrm>
        </p:spPr>
        <p:txBody>
          <a:bodyPr anchor="b">
            <a:normAutofit/>
          </a:bodyPr>
          <a:lstStyle>
            <a:lvl1pPr algn="l">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C91192-C655-4926-8868-75B9AE032C1A}"/>
              </a:ext>
            </a:extLst>
          </p:cNvPr>
          <p:cNvSpPr>
            <a:spLocks noGrp="1"/>
          </p:cNvSpPr>
          <p:nvPr>
            <p:ph type="subTitle" idx="1"/>
          </p:nvPr>
        </p:nvSpPr>
        <p:spPr>
          <a:xfrm>
            <a:off x="832419" y="4974336"/>
            <a:ext cx="6583680" cy="1042416"/>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4" descr="Large navy blocky &quot;S&quot; placed on the bottom right corner of the slide. " title="Syracuse University Block S">
            <a:extLst>
              <a:ext uri="{FF2B5EF4-FFF2-40B4-BE49-F238E27FC236}">
                <a16:creationId xmlns:a16="http://schemas.microsoft.com/office/drawing/2014/main" id="{48B56CB2-891C-4374-86A1-216C4B5539C1}"/>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54" r="11376" b="6720"/>
          <a:stretch/>
        </p:blipFill>
        <p:spPr>
          <a:xfrm>
            <a:off x="7772400" y="457200"/>
            <a:ext cx="4416552" cy="6400800"/>
          </a:xfrm>
          <a:prstGeom prst="rect">
            <a:avLst/>
          </a:prstGeom>
        </p:spPr>
      </p:pic>
      <p:pic>
        <p:nvPicPr>
          <p:cNvPr id="5" name="Picture 4" descr="A close up of a logo&#10;&#10;Description automatically generated">
            <a:extLst>
              <a:ext uri="{FF2B5EF4-FFF2-40B4-BE49-F238E27FC236}">
                <a16:creationId xmlns:a16="http://schemas.microsoft.com/office/drawing/2014/main" id="{A59B8C53-372A-4886-BE77-55D99BAFDFDC}"/>
              </a:ext>
            </a:extLst>
          </p:cNvPr>
          <p:cNvPicPr>
            <a:picLocks noChangeAspect="1"/>
          </p:cNvPicPr>
          <p:nvPr userDrawn="1"/>
        </p:nvPicPr>
        <p:blipFill>
          <a:blip r:embed="rId3"/>
          <a:stretch>
            <a:fillRect/>
          </a:stretch>
        </p:blipFill>
        <p:spPr>
          <a:xfrm>
            <a:off x="731520" y="457200"/>
            <a:ext cx="4035560" cy="771146"/>
          </a:xfrm>
          <a:prstGeom prst="rect">
            <a:avLst/>
          </a:prstGeom>
        </p:spPr>
      </p:pic>
    </p:spTree>
    <p:extLst>
      <p:ext uri="{BB962C8B-B14F-4D97-AF65-F5344CB8AC3E}">
        <p14:creationId xmlns:p14="http://schemas.microsoft.com/office/powerpoint/2010/main" val="92567609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Orang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CA2-66ED-4604-A9DE-012498D5F164}"/>
              </a:ext>
            </a:extLst>
          </p:cNvPr>
          <p:cNvSpPr>
            <a:spLocks noGrp="1"/>
          </p:cNvSpPr>
          <p:nvPr>
            <p:ph type="ctrTitle"/>
          </p:nvPr>
        </p:nvSpPr>
        <p:spPr>
          <a:xfrm>
            <a:off x="457200" y="1883664"/>
            <a:ext cx="4389120" cy="2387600"/>
          </a:xfrm>
        </p:spPr>
        <p:txBody>
          <a:bodyPr anchor="b">
            <a:normAutofit/>
          </a:bodyPr>
          <a:lstStyle>
            <a:lvl1pPr algn="l">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C91192-C655-4926-8868-75B9AE032C1A}"/>
              </a:ext>
            </a:extLst>
          </p:cNvPr>
          <p:cNvSpPr>
            <a:spLocks noGrp="1"/>
          </p:cNvSpPr>
          <p:nvPr>
            <p:ph type="subTitle" idx="1"/>
          </p:nvPr>
        </p:nvSpPr>
        <p:spPr>
          <a:xfrm>
            <a:off x="457200" y="4974336"/>
            <a:ext cx="4389120" cy="1042416"/>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A close up of a logo&#10;&#10;Description automatically generated">
            <a:extLst>
              <a:ext uri="{FF2B5EF4-FFF2-40B4-BE49-F238E27FC236}">
                <a16:creationId xmlns:a16="http://schemas.microsoft.com/office/drawing/2014/main" id="{A59B8C53-372A-4886-BE77-55D99BAFDFDC}"/>
              </a:ext>
            </a:extLst>
          </p:cNvPr>
          <p:cNvPicPr>
            <a:picLocks noChangeAspect="1"/>
          </p:cNvPicPr>
          <p:nvPr userDrawn="1"/>
        </p:nvPicPr>
        <p:blipFill>
          <a:blip r:embed="rId2"/>
          <a:stretch>
            <a:fillRect/>
          </a:stretch>
        </p:blipFill>
        <p:spPr>
          <a:xfrm>
            <a:off x="457200" y="457200"/>
            <a:ext cx="4035560" cy="771146"/>
          </a:xfrm>
          <a:prstGeom prst="rect">
            <a:avLst/>
          </a:prstGeom>
        </p:spPr>
      </p:pic>
      <p:sp>
        <p:nvSpPr>
          <p:cNvPr id="7" name="Picture Placeholder 6">
            <a:extLst>
              <a:ext uri="{FF2B5EF4-FFF2-40B4-BE49-F238E27FC236}">
                <a16:creationId xmlns:a16="http://schemas.microsoft.com/office/drawing/2014/main" id="{FB829552-C897-4318-AE7D-0602BCD15B65}"/>
              </a:ext>
            </a:extLst>
          </p:cNvPr>
          <p:cNvSpPr>
            <a:spLocks noGrp="1"/>
          </p:cNvSpPr>
          <p:nvPr>
            <p:ph type="pic" sz="quarter" idx="10"/>
          </p:nvPr>
        </p:nvSpPr>
        <p:spPr>
          <a:xfrm>
            <a:off x="5029200" y="1"/>
            <a:ext cx="7159752" cy="6858000"/>
          </a:xfrm>
          <a:solidFill>
            <a:schemeClr val="tx1"/>
          </a:solidFill>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11901930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Photo (Navy)">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D4CA2-66ED-4604-A9DE-012498D5F164}"/>
              </a:ext>
            </a:extLst>
          </p:cNvPr>
          <p:cNvSpPr>
            <a:spLocks noGrp="1"/>
          </p:cNvSpPr>
          <p:nvPr>
            <p:ph type="ctrTitle"/>
          </p:nvPr>
        </p:nvSpPr>
        <p:spPr>
          <a:xfrm>
            <a:off x="457200" y="1883664"/>
            <a:ext cx="4389120" cy="2387600"/>
          </a:xfrm>
        </p:spPr>
        <p:txBody>
          <a:bodyPr anchor="b">
            <a:normAutofit/>
          </a:bodyPr>
          <a:lstStyle>
            <a:lvl1pPr algn="l">
              <a:defRPr sz="48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6C91192-C655-4926-8868-75B9AE032C1A}"/>
              </a:ext>
            </a:extLst>
          </p:cNvPr>
          <p:cNvSpPr>
            <a:spLocks noGrp="1"/>
          </p:cNvSpPr>
          <p:nvPr>
            <p:ph type="subTitle" idx="1"/>
          </p:nvPr>
        </p:nvSpPr>
        <p:spPr>
          <a:xfrm>
            <a:off x="457200" y="4974336"/>
            <a:ext cx="4389120" cy="1042416"/>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Picture Placeholder 6">
            <a:extLst>
              <a:ext uri="{FF2B5EF4-FFF2-40B4-BE49-F238E27FC236}">
                <a16:creationId xmlns:a16="http://schemas.microsoft.com/office/drawing/2014/main" id="{FB829552-C897-4318-AE7D-0602BCD15B65}"/>
              </a:ext>
            </a:extLst>
          </p:cNvPr>
          <p:cNvSpPr>
            <a:spLocks noGrp="1"/>
          </p:cNvSpPr>
          <p:nvPr>
            <p:ph type="pic" sz="quarter" idx="10"/>
          </p:nvPr>
        </p:nvSpPr>
        <p:spPr>
          <a:xfrm>
            <a:off x="5029200" y="1"/>
            <a:ext cx="7159752" cy="6858000"/>
          </a:xfrm>
          <a:solidFill>
            <a:schemeClr val="tx1"/>
          </a:solidFill>
        </p:spPr>
        <p:txBody>
          <a:bodyPr/>
          <a:lstStyle>
            <a:lvl1pPr marL="0" indent="0">
              <a:buNone/>
              <a:defRPr/>
            </a:lvl1pPr>
          </a:lstStyle>
          <a:p>
            <a:r>
              <a:rPr lang="en-US"/>
              <a:t>Click icon to add picture</a:t>
            </a:r>
          </a:p>
        </p:txBody>
      </p:sp>
      <p:pic>
        <p:nvPicPr>
          <p:cNvPr id="4" name="Picture 3" descr="A picture containing plate&#10;&#10;Description automatically generated">
            <a:extLst>
              <a:ext uri="{FF2B5EF4-FFF2-40B4-BE49-F238E27FC236}">
                <a16:creationId xmlns:a16="http://schemas.microsoft.com/office/drawing/2014/main" id="{286C63A4-408E-490A-84AD-FBC3EBCDC723}"/>
              </a:ext>
            </a:extLst>
          </p:cNvPr>
          <p:cNvPicPr>
            <a:picLocks noChangeAspect="1"/>
          </p:cNvPicPr>
          <p:nvPr userDrawn="1"/>
        </p:nvPicPr>
        <p:blipFill>
          <a:blip r:embed="rId2"/>
          <a:stretch>
            <a:fillRect/>
          </a:stretch>
        </p:blipFill>
        <p:spPr>
          <a:xfrm>
            <a:off x="457200" y="457544"/>
            <a:ext cx="4035560" cy="771146"/>
          </a:xfrm>
          <a:prstGeom prst="rect">
            <a:avLst/>
          </a:prstGeom>
        </p:spPr>
      </p:pic>
    </p:spTree>
    <p:extLst>
      <p:ext uri="{BB962C8B-B14F-4D97-AF65-F5344CB8AC3E}">
        <p14:creationId xmlns:p14="http://schemas.microsoft.com/office/powerpoint/2010/main" val="35811306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No Ind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6E43-734E-4A8D-BFC1-C92B35D0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6D4BF-967C-462A-B733-1B0B8D43209D}"/>
              </a:ext>
            </a:extLst>
          </p:cNvPr>
          <p:cNvSpPr>
            <a:spLocks noGrp="1"/>
          </p:cNvSpPr>
          <p:nvPr>
            <p:ph idx="1"/>
          </p:nvPr>
        </p:nvSpPr>
        <p:spPr/>
        <p:txBody>
          <a:bodyPr/>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07F93A0-B6BC-4BC3-824C-D096880F8F47}"/>
              </a:ext>
            </a:extLst>
          </p:cNvPr>
          <p:cNvSpPr>
            <a:spLocks noGrp="1"/>
          </p:cNvSpPr>
          <p:nvPr>
            <p:ph type="sldNum" sz="quarter" idx="12"/>
          </p:nvPr>
        </p:nvSpPr>
        <p:spPr>
          <a:xfrm>
            <a:off x="8610600" y="6356350"/>
            <a:ext cx="2743200" cy="365125"/>
          </a:xfrm>
          <a:prstGeom prst="rect">
            <a:avLst/>
          </a:prstGeom>
        </p:spPr>
        <p:txBody>
          <a:bodyPr/>
          <a:lstStyle/>
          <a:p>
            <a:fld id="{57410643-5391-4811-8551-11E00218332C}" type="slidenum">
              <a:rPr lang="en-US" smtClean="0"/>
              <a:t>‹#›</a:t>
            </a:fld>
            <a:endParaRPr lang="en-US"/>
          </a:p>
        </p:txBody>
      </p:sp>
    </p:spTree>
    <p:extLst>
      <p:ext uri="{BB962C8B-B14F-4D97-AF65-F5344CB8AC3E}">
        <p14:creationId xmlns:p14="http://schemas.microsoft.com/office/powerpoint/2010/main" val="3710953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With Ind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76E43-734E-4A8D-BFC1-C92B35D08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6D4BF-967C-462A-B733-1B0B8D4320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C7D0F44-F0C6-43B7-9FC8-2AA15DDCE62F}"/>
              </a:ext>
            </a:extLst>
          </p:cNvPr>
          <p:cNvSpPr>
            <a:spLocks noGrp="1"/>
          </p:cNvSpPr>
          <p:nvPr>
            <p:ph type="sldNum" sz="quarter" idx="10"/>
          </p:nvPr>
        </p:nvSpPr>
        <p:spPr/>
        <p:txBody>
          <a:bodyPr/>
          <a:lstStyle/>
          <a:p>
            <a:fld id="{57410643-5391-4811-8551-11E00218332C}" type="slidenum">
              <a:rPr lang="en-US" smtClean="0"/>
              <a:pPr/>
              <a:t>‹#›</a:t>
            </a:fld>
            <a:endParaRPr lang="en-US" dirty="0"/>
          </a:p>
        </p:txBody>
      </p:sp>
    </p:spTree>
    <p:extLst>
      <p:ext uri="{BB962C8B-B14F-4D97-AF65-F5344CB8AC3E}">
        <p14:creationId xmlns:p14="http://schemas.microsoft.com/office/powerpoint/2010/main" val="5560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019C2-4437-4ECB-B60A-7CE1B91D3D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103CC-4EBB-4939-A146-2A2A1BB102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C52B9A-956A-4A6D-A513-BA6E86A499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C37D65B-434B-4F11-9E98-BB14F13DC64B}"/>
              </a:ext>
            </a:extLst>
          </p:cNvPr>
          <p:cNvSpPr>
            <a:spLocks noGrp="1"/>
          </p:cNvSpPr>
          <p:nvPr>
            <p:ph type="sldNum" sz="quarter" idx="12"/>
          </p:nvPr>
        </p:nvSpPr>
        <p:spPr>
          <a:xfrm>
            <a:off x="8610600" y="6356350"/>
            <a:ext cx="2743200" cy="365125"/>
          </a:xfrm>
          <a:prstGeom prst="rect">
            <a:avLst/>
          </a:prstGeom>
        </p:spPr>
        <p:txBody>
          <a:bodyPr/>
          <a:lstStyle/>
          <a:p>
            <a:fld id="{57410643-5391-4811-8551-11E00218332C}" type="slidenum">
              <a:rPr lang="en-US" smtClean="0"/>
              <a:t>‹#›</a:t>
            </a:fld>
            <a:endParaRPr lang="en-US"/>
          </a:p>
        </p:txBody>
      </p:sp>
    </p:spTree>
    <p:extLst>
      <p:ext uri="{BB962C8B-B14F-4D97-AF65-F5344CB8AC3E}">
        <p14:creationId xmlns:p14="http://schemas.microsoft.com/office/powerpoint/2010/main" val="972693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Two Columns with 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86537-CF1D-4AC9-AE22-78D5FF93C5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DC5A38-1234-4122-A243-1D96AE09E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4F6AF6-B96E-4A2A-8511-7A10B99415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DDEDB-B6BE-4473-9EBE-A558D2C8E6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4FA60C-4691-4ED3-9EA9-89A1212FB1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DD56D4E-707B-4B0E-B2B8-E4554BFD74C2}"/>
              </a:ext>
            </a:extLst>
          </p:cNvPr>
          <p:cNvSpPr>
            <a:spLocks noGrp="1"/>
          </p:cNvSpPr>
          <p:nvPr>
            <p:ph type="sldNum" sz="quarter" idx="12"/>
          </p:nvPr>
        </p:nvSpPr>
        <p:spPr>
          <a:xfrm>
            <a:off x="8610600" y="6356350"/>
            <a:ext cx="2743200" cy="365125"/>
          </a:xfrm>
          <a:prstGeom prst="rect">
            <a:avLst/>
          </a:prstGeom>
        </p:spPr>
        <p:txBody>
          <a:bodyPr/>
          <a:lstStyle/>
          <a:p>
            <a:fld id="{57410643-5391-4811-8551-11E00218332C}" type="slidenum">
              <a:rPr lang="en-US" smtClean="0"/>
              <a:t>‹#›</a:t>
            </a:fld>
            <a:endParaRPr lang="en-US"/>
          </a:p>
        </p:txBody>
      </p:sp>
    </p:spTree>
    <p:extLst>
      <p:ext uri="{BB962C8B-B14F-4D97-AF65-F5344CB8AC3E}">
        <p14:creationId xmlns:p14="http://schemas.microsoft.com/office/powerpoint/2010/main" val="105393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6CCCBE-DEC8-4EDC-BF3D-DE8C37C454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77CE370-7FFA-4CAF-ABFB-13DEC463A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3">
            <a:extLst>
              <a:ext uri="{FF2B5EF4-FFF2-40B4-BE49-F238E27FC236}">
                <a16:creationId xmlns:a16="http://schemas.microsoft.com/office/drawing/2014/main" id="{B1E277A9-78E3-4066-A7FD-3FBD17AD5FFD}"/>
              </a:ext>
            </a:extLst>
          </p:cNvPr>
          <p:cNvCxnSpPr>
            <a:cxnSpLocks/>
          </p:cNvCxnSpPr>
          <p:nvPr userDrawn="1"/>
        </p:nvCxnSpPr>
        <p:spPr>
          <a:xfrm>
            <a:off x="838200" y="6355845"/>
            <a:ext cx="10515600" cy="0"/>
          </a:xfrm>
          <a:prstGeom prst="line">
            <a:avLst/>
          </a:prstGeom>
          <a:ln>
            <a:solidFill>
              <a:schemeClr val="tx2"/>
            </a:solidFill>
          </a:ln>
          <a:effectLst/>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EE10FF4F-1DF4-46E2-852A-A36186145049}"/>
              </a:ext>
            </a:extLst>
          </p:cNvPr>
          <p:cNvSpPr>
            <a:spLocks noGrp="1"/>
          </p:cNvSpPr>
          <p:nvPr>
            <p:ph type="sldNum" sz="quarter" idx="4"/>
          </p:nvPr>
        </p:nvSpPr>
        <p:spPr>
          <a:xfrm>
            <a:off x="8610600" y="6356350"/>
            <a:ext cx="2743200" cy="365125"/>
          </a:xfrm>
          <a:prstGeom prst="rect">
            <a:avLst/>
          </a:prstGeom>
        </p:spPr>
        <p:txBody>
          <a:bodyPr anchor="ctr"/>
          <a:lstStyle>
            <a:lvl1pPr algn="r">
              <a:defRPr sz="900">
                <a:solidFill>
                  <a:schemeClr val="tx2"/>
                </a:solidFill>
              </a:defRPr>
            </a:lvl1pPr>
          </a:lstStyle>
          <a:p>
            <a:fld id="{57410643-5391-4811-8551-11E00218332C}" type="slidenum">
              <a:rPr lang="en-US" smtClean="0"/>
              <a:pPr/>
              <a:t>‹#›</a:t>
            </a:fld>
            <a:endParaRPr lang="en-US" dirty="0"/>
          </a:p>
        </p:txBody>
      </p:sp>
      <p:pic>
        <p:nvPicPr>
          <p:cNvPr id="16" name="Picture 15" descr="A picture containing drawing&#10;&#10;Description automatically generated">
            <a:extLst>
              <a:ext uri="{FF2B5EF4-FFF2-40B4-BE49-F238E27FC236}">
                <a16:creationId xmlns:a16="http://schemas.microsoft.com/office/drawing/2014/main" id="{31C9FCFC-8FE5-4CC0-94B9-D8239A35DC34}"/>
              </a:ext>
            </a:extLst>
          </p:cNvPr>
          <p:cNvPicPr>
            <a:picLocks noChangeAspect="1"/>
          </p:cNvPicPr>
          <p:nvPr userDrawn="1"/>
        </p:nvPicPr>
        <p:blipFill>
          <a:blip r:embed="rId21"/>
          <a:stretch>
            <a:fillRect/>
          </a:stretch>
        </p:blipFill>
        <p:spPr>
          <a:xfrm>
            <a:off x="838200" y="6401692"/>
            <a:ext cx="2541998" cy="402520"/>
          </a:xfrm>
          <a:prstGeom prst="rect">
            <a:avLst/>
          </a:prstGeom>
        </p:spPr>
      </p:pic>
    </p:spTree>
    <p:extLst>
      <p:ext uri="{BB962C8B-B14F-4D97-AF65-F5344CB8AC3E}">
        <p14:creationId xmlns:p14="http://schemas.microsoft.com/office/powerpoint/2010/main" val="351472100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64" r:id="rId4"/>
    <p:sldLayoutId id="2147483665" r:id="rId5"/>
    <p:sldLayoutId id="2147483650" r:id="rId6"/>
    <p:sldLayoutId id="2147483666" r:id="rId7"/>
    <p:sldLayoutId id="2147483652" r:id="rId8"/>
    <p:sldLayoutId id="2147483653" r:id="rId9"/>
    <p:sldLayoutId id="2147483654" r:id="rId10"/>
    <p:sldLayoutId id="2147483669" r:id="rId11"/>
    <p:sldLayoutId id="2147483651" r:id="rId12"/>
    <p:sldLayoutId id="2147483673" r:id="rId13"/>
    <p:sldLayoutId id="2147483670" r:id="rId14"/>
    <p:sldLayoutId id="2147483674" r:id="rId15"/>
    <p:sldLayoutId id="2147483675" r:id="rId16"/>
    <p:sldLayoutId id="2147483677" r:id="rId17"/>
    <p:sldLayoutId id="2147483671" r:id="rId18"/>
    <p:sldLayoutId id="2147483676" r:id="rId19"/>
  </p:sldLayoutIdLst>
  <p:hf hdr="0" ft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0"/>
        </a:spcBef>
        <a:spcAft>
          <a:spcPts val="1200"/>
        </a:spcAft>
        <a:buClr>
          <a:schemeClr val="tx2"/>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0"/>
        </a:spcBef>
        <a:spcAft>
          <a:spcPts val="1200"/>
        </a:spcAft>
        <a:buClr>
          <a:schemeClr val="tx2"/>
        </a:buClr>
        <a:buFont typeface="Verdana" panose="020B060403050404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0"/>
        </a:spcBef>
        <a:spcAft>
          <a:spcPts val="1200"/>
        </a:spcAft>
        <a:buClr>
          <a:schemeClr val="accent1"/>
        </a:buClr>
        <a:buFont typeface="Wingdings" panose="05000000000000000000" pitchFamily="2" charset="2"/>
        <a:buChar char="§"/>
        <a:defRPr sz="2400" kern="1200">
          <a:solidFill>
            <a:schemeClr val="accent1"/>
          </a:solidFill>
          <a:latin typeface="+mn-lt"/>
          <a:ea typeface="+mn-ea"/>
          <a:cs typeface="+mn-cs"/>
        </a:defRPr>
      </a:lvl3pPr>
      <a:lvl4pPr marL="1600200" indent="-228600" algn="l" defTabSz="914400" rtl="0" eaLnBrk="1" latinLnBrk="0" hangingPunct="1">
        <a:lnSpc>
          <a:spcPct val="90000"/>
        </a:lnSpc>
        <a:spcBef>
          <a:spcPts val="0"/>
        </a:spcBef>
        <a:spcAft>
          <a:spcPts val="1200"/>
        </a:spcAft>
        <a:buFont typeface="Verdana" panose="020B0604030504040204" pitchFamily="34" charset="0"/>
        <a:buChar char="–"/>
        <a:defRPr sz="2000" kern="1200">
          <a:solidFill>
            <a:schemeClr val="accent1"/>
          </a:solidFill>
          <a:latin typeface="+mn-lt"/>
          <a:ea typeface="+mn-ea"/>
          <a:cs typeface="+mn-cs"/>
        </a:defRPr>
      </a:lvl4pPr>
      <a:lvl5pPr marL="2057400" indent="-228600" algn="l" defTabSz="914400" rtl="0" eaLnBrk="1" latinLnBrk="0" hangingPunct="1">
        <a:lnSpc>
          <a:spcPct val="90000"/>
        </a:lnSpc>
        <a:spcBef>
          <a:spcPts val="0"/>
        </a:spcBef>
        <a:spcAft>
          <a:spcPts val="1200"/>
        </a:spcAft>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arxiv.org/" TargetMode="External"/><Relationship Id="rId7" Type="http://schemas.openxmlformats.org/officeDocument/2006/relationships/image" Target="../media/image10.svg"/><Relationship Id="rId2" Type="http://schemas.openxmlformats.org/officeDocument/2006/relationships/hyperlink" Target="https://surface.syr.edu/"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v2.sherpa.ac.uk/rome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05551-72B8-C4C7-8B1C-E0E57F78DC41}"/>
              </a:ext>
            </a:extLst>
          </p:cNvPr>
          <p:cNvSpPr>
            <a:spLocks noGrp="1"/>
          </p:cNvSpPr>
          <p:nvPr>
            <p:ph type="title"/>
          </p:nvPr>
        </p:nvSpPr>
        <p:spPr>
          <a:xfrm>
            <a:off x="838200" y="365125"/>
            <a:ext cx="10515600" cy="5369753"/>
          </a:xfrm>
        </p:spPr>
        <p:txBody>
          <a:bodyPr>
            <a:normAutofit/>
          </a:bodyPr>
          <a:lstStyle/>
          <a:p>
            <a:r>
              <a:rPr lang="en-US" b="1" i="0" u="none" strike="noStrike" dirty="0">
                <a:solidFill>
                  <a:srgbClr val="F76900"/>
                </a:solidFill>
                <a:effectLst/>
                <a:latin typeface="ShermanSans"/>
              </a:rPr>
              <a:t>Placing your Book in the Rapidly Changing Academic Publishing Landscape</a:t>
            </a:r>
            <a:br>
              <a:rPr lang="en-US" b="1" i="0" u="none" strike="noStrike" dirty="0">
                <a:solidFill>
                  <a:srgbClr val="F76900"/>
                </a:solidFill>
                <a:effectLst/>
                <a:latin typeface="ShermanSans"/>
              </a:rPr>
            </a:br>
            <a:endParaRPr lang="en-US" dirty="0"/>
          </a:p>
        </p:txBody>
      </p:sp>
      <p:sp>
        <p:nvSpPr>
          <p:cNvPr id="3" name="Content Placeholder 2">
            <a:extLst>
              <a:ext uri="{FF2B5EF4-FFF2-40B4-BE49-F238E27FC236}">
                <a16:creationId xmlns:a16="http://schemas.microsoft.com/office/drawing/2014/main" id="{F6BAB9D7-59FF-C752-8F66-F608A8BB6152}"/>
              </a:ext>
            </a:extLst>
          </p:cNvPr>
          <p:cNvSpPr>
            <a:spLocks noGrp="1"/>
          </p:cNvSpPr>
          <p:nvPr>
            <p:ph idx="1"/>
          </p:nvPr>
        </p:nvSpPr>
        <p:spPr>
          <a:xfrm>
            <a:off x="838200" y="4851399"/>
            <a:ext cx="10515600" cy="1325564"/>
          </a:xfrm>
        </p:spPr>
        <p:txBody>
          <a:bodyPr/>
          <a:lstStyle/>
          <a:p>
            <a:pPr marL="0" lvl="0" indent="0" algn="r" rtl="0">
              <a:spcBef>
                <a:spcPts val="0"/>
              </a:spcBef>
              <a:spcAft>
                <a:spcPts val="0"/>
              </a:spcAft>
              <a:buNone/>
            </a:pPr>
            <a:r>
              <a:rPr lang="en-US" dirty="0"/>
              <a:t>Dylan Mohr</a:t>
            </a:r>
          </a:p>
          <a:p>
            <a:pPr marL="0" lvl="0" indent="0" algn="r" rtl="0">
              <a:spcBef>
                <a:spcPts val="0"/>
              </a:spcBef>
              <a:spcAft>
                <a:spcPts val="0"/>
              </a:spcAft>
              <a:buNone/>
            </a:pPr>
            <a:r>
              <a:rPr lang="en-US" dirty="0"/>
              <a:t>Open Scholarship Librarian</a:t>
            </a:r>
            <a:br>
              <a:rPr lang="en-US" dirty="0"/>
            </a:br>
            <a:r>
              <a:rPr lang="en-US" dirty="0">
                <a:solidFill>
                  <a:srgbClr val="FF3300"/>
                </a:solidFill>
              </a:rPr>
              <a:t>Syracuse University Libraries</a:t>
            </a:r>
          </a:p>
          <a:p>
            <a:pPr algn="r"/>
            <a:endParaRPr lang="en-US" dirty="0"/>
          </a:p>
        </p:txBody>
      </p:sp>
      <p:sp>
        <p:nvSpPr>
          <p:cNvPr id="4" name="Slide Number Placeholder 3">
            <a:extLst>
              <a:ext uri="{FF2B5EF4-FFF2-40B4-BE49-F238E27FC236}">
                <a16:creationId xmlns:a16="http://schemas.microsoft.com/office/drawing/2014/main" id="{44C06258-9F70-B968-ED55-1E1CDDFA36BE}"/>
              </a:ext>
            </a:extLst>
          </p:cNvPr>
          <p:cNvSpPr>
            <a:spLocks noGrp="1"/>
          </p:cNvSpPr>
          <p:nvPr>
            <p:ph type="sldNum" sz="quarter" idx="10"/>
          </p:nvPr>
        </p:nvSpPr>
        <p:spPr/>
        <p:txBody>
          <a:bodyPr/>
          <a:lstStyle/>
          <a:p>
            <a:fld id="{57410643-5391-4811-8551-11E00218332C}" type="slidenum">
              <a:rPr lang="en-US" smtClean="0"/>
              <a:pPr/>
              <a:t>1</a:t>
            </a:fld>
            <a:endParaRPr lang="en-US" dirty="0"/>
          </a:p>
        </p:txBody>
      </p:sp>
    </p:spTree>
    <p:extLst>
      <p:ext uri="{BB962C8B-B14F-4D97-AF65-F5344CB8AC3E}">
        <p14:creationId xmlns:p14="http://schemas.microsoft.com/office/powerpoint/2010/main" val="374964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Statistics and Usage Data (Springer)</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normAutofit/>
          </a:bodyPr>
          <a:lstStyle/>
          <a:p>
            <a:pPr fontAlgn="base">
              <a:spcAft>
                <a:spcPts val="0"/>
              </a:spcAft>
            </a:pPr>
            <a:r>
              <a:rPr lang="en-US" sz="3200" b="0" i="0" u="none" strike="noStrike" dirty="0">
                <a:solidFill>
                  <a:srgbClr val="000000"/>
                </a:solidFill>
                <a:effectLst/>
                <a:latin typeface="Arial" panose="020B0604020202020204" pitchFamily="34" charset="0"/>
              </a:rPr>
              <a:t>OA books got 10x more downloads</a:t>
            </a:r>
          </a:p>
          <a:p>
            <a:pPr fontAlgn="base">
              <a:spcAft>
                <a:spcPts val="0"/>
              </a:spcAft>
            </a:pPr>
            <a:r>
              <a:rPr lang="en-US" sz="3200" b="0" i="0" u="none" strike="noStrike" dirty="0">
                <a:solidFill>
                  <a:srgbClr val="000000"/>
                </a:solidFill>
                <a:effectLst/>
                <a:latin typeface="Arial" panose="020B0604020202020204" pitchFamily="34" charset="0"/>
              </a:rPr>
              <a:t>More diverse readership</a:t>
            </a:r>
          </a:p>
          <a:p>
            <a:pPr lvl="1" fontAlgn="base">
              <a:spcAft>
                <a:spcPts val="0"/>
              </a:spcAft>
            </a:pPr>
            <a:r>
              <a:rPr lang="en-US" sz="3200" b="0" i="0" u="none" strike="noStrike" dirty="0">
                <a:solidFill>
                  <a:srgbClr val="000000"/>
                </a:solidFill>
                <a:effectLst/>
                <a:latin typeface="Arial" panose="020B0604020202020204" pitchFamily="34" charset="0"/>
              </a:rPr>
              <a:t>Books downloaded in 61% more countries</a:t>
            </a:r>
          </a:p>
          <a:p>
            <a:pPr fontAlgn="base">
              <a:spcAft>
                <a:spcPts val="0"/>
              </a:spcAft>
            </a:pPr>
            <a:r>
              <a:rPr lang="en-US" sz="3200" b="0" i="0" u="none" strike="noStrike" dirty="0">
                <a:solidFill>
                  <a:srgbClr val="000000"/>
                </a:solidFill>
                <a:effectLst/>
                <a:latin typeface="Arial" panose="020B0604020202020204" pitchFamily="34" charset="0"/>
              </a:rPr>
              <a:t>Books with names of country in titles saw greater use in those countries </a:t>
            </a:r>
          </a:p>
          <a:p>
            <a:endParaRPr lang="en-US" sz="6600"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10</a:t>
            </a:fld>
            <a:endParaRPr lang="en-US"/>
          </a:p>
        </p:txBody>
      </p:sp>
    </p:spTree>
    <p:extLst>
      <p:ext uri="{BB962C8B-B14F-4D97-AF65-F5344CB8AC3E}">
        <p14:creationId xmlns:p14="http://schemas.microsoft.com/office/powerpoint/2010/main" val="998473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Scope and Reach</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838200" y="1585732"/>
            <a:ext cx="10515600" cy="4591231"/>
          </a:xfrm>
        </p:spPr>
        <p:txBody>
          <a:bodyPr>
            <a:normAutofit/>
          </a:bodyPr>
          <a:lstStyle/>
          <a:p>
            <a:pPr marL="0" indent="0" algn="ctr" fontAlgn="base">
              <a:spcAft>
                <a:spcPts val="0"/>
              </a:spcAft>
              <a:buNone/>
            </a:pPr>
            <a:r>
              <a:rPr lang="en-US" sz="3200" b="0" i="0" u="none" strike="noStrike" dirty="0">
                <a:solidFill>
                  <a:srgbClr val="000000"/>
                </a:solidFill>
                <a:effectLst/>
                <a:latin typeface="Arial" panose="020B0604020202020204" pitchFamily="34" charset="0"/>
              </a:rPr>
              <a:t>University of Michigan Press study of 1,500 OA titles </a:t>
            </a:r>
          </a:p>
          <a:p>
            <a:pPr marL="0" indent="0" algn="ctr" fontAlgn="base">
              <a:spcAft>
                <a:spcPts val="0"/>
              </a:spcAft>
              <a:buNone/>
            </a:pPr>
            <a:endParaRPr lang="en-US" sz="3200" b="0" i="0" u="none" strike="noStrike" dirty="0">
              <a:solidFill>
                <a:srgbClr val="000000"/>
              </a:solidFill>
              <a:effectLst/>
              <a:latin typeface="Arial" panose="020B0604020202020204" pitchFamily="34" charset="0"/>
            </a:endParaRPr>
          </a:p>
          <a:p>
            <a:pPr fontAlgn="base">
              <a:spcAft>
                <a:spcPts val="0"/>
              </a:spcAft>
            </a:pPr>
            <a:r>
              <a:rPr lang="en-US" sz="3200" b="0" i="0" u="none" strike="noStrike" dirty="0">
                <a:solidFill>
                  <a:srgbClr val="000000"/>
                </a:solidFill>
                <a:effectLst/>
                <a:latin typeface="Arial" panose="020B0604020202020204" pitchFamily="34" charset="0"/>
              </a:rPr>
              <a:t>85% of non-institutional use coming from outside of the US</a:t>
            </a:r>
          </a:p>
          <a:p>
            <a:pPr fontAlgn="base">
              <a:spcAft>
                <a:spcPts val="0"/>
              </a:spcAft>
            </a:pPr>
            <a:r>
              <a:rPr lang="en-US" sz="3200" b="0" i="0" u="none" strike="noStrike" dirty="0">
                <a:solidFill>
                  <a:srgbClr val="000000"/>
                </a:solidFill>
                <a:effectLst/>
                <a:latin typeface="Arial" panose="020B0604020202020204" pitchFamily="34" charset="0"/>
              </a:rPr>
              <a:t>Turkey and India huge consumers</a:t>
            </a:r>
          </a:p>
          <a:p>
            <a:pPr fontAlgn="base">
              <a:spcAft>
                <a:spcPts val="0"/>
              </a:spcAft>
            </a:pPr>
            <a:r>
              <a:rPr lang="en-US" sz="3200" b="0" i="0" u="none" strike="noStrike" dirty="0">
                <a:solidFill>
                  <a:srgbClr val="000000"/>
                </a:solidFill>
                <a:effectLst/>
                <a:latin typeface="Arial" panose="020B0604020202020204" pitchFamily="34" charset="0"/>
              </a:rPr>
              <a:t>Cataloging and acquisition matters (libraries that ingested titles saw the greatest use)</a:t>
            </a:r>
          </a:p>
          <a:p>
            <a:pPr fontAlgn="base">
              <a:spcAft>
                <a:spcPts val="0"/>
              </a:spcAft>
            </a:pPr>
            <a:r>
              <a:rPr lang="en-US" sz="3200" b="0" i="0" u="none" strike="noStrike" dirty="0">
                <a:solidFill>
                  <a:srgbClr val="000000"/>
                </a:solidFill>
                <a:effectLst/>
                <a:latin typeface="Arial" panose="020B0604020202020204" pitchFamily="34" charset="0"/>
              </a:rPr>
              <a:t>Monographs are read!</a:t>
            </a:r>
          </a:p>
          <a:p>
            <a:pPr lvl="1" fontAlgn="base">
              <a:spcAft>
                <a:spcPts val="0"/>
              </a:spcAft>
            </a:pPr>
            <a:r>
              <a:rPr lang="en-US" sz="3200" dirty="0">
                <a:solidFill>
                  <a:srgbClr val="000000"/>
                </a:solidFill>
                <a:latin typeface="Arial" panose="020B0604020202020204" pitchFamily="34" charset="0"/>
              </a:rPr>
              <a:t>Massive download numbers reflect this</a:t>
            </a:r>
            <a:endParaRPr lang="en-US" sz="3200" b="0" i="0" u="none" strike="noStrike" dirty="0">
              <a:solidFill>
                <a:srgbClr val="000000"/>
              </a:solidFill>
              <a:effectLst/>
              <a:latin typeface="Arial" panose="020B0604020202020204" pitchFamily="34" charset="0"/>
            </a:endParaRPr>
          </a:p>
          <a:p>
            <a:pPr lvl="1" fontAlgn="base">
              <a:spcAft>
                <a:spcPts val="0"/>
              </a:spcAft>
            </a:pPr>
            <a:r>
              <a:rPr lang="en-US" sz="3200" b="0" i="0" u="none" strike="noStrike" dirty="0">
                <a:solidFill>
                  <a:srgbClr val="000000"/>
                </a:solidFill>
                <a:effectLst/>
                <a:latin typeface="Arial" panose="020B0604020202020204" pitchFamily="34" charset="0"/>
              </a:rPr>
              <a:t>Policy makers have been large consumers</a:t>
            </a:r>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11</a:t>
            </a:fld>
            <a:endParaRPr lang="en-US"/>
          </a:p>
        </p:txBody>
      </p:sp>
    </p:spTree>
    <p:extLst>
      <p:ext uri="{BB962C8B-B14F-4D97-AF65-F5344CB8AC3E}">
        <p14:creationId xmlns:p14="http://schemas.microsoft.com/office/powerpoint/2010/main" val="17823356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Unexpected Readership and Results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pPr marL="0" indent="0">
              <a:buNone/>
            </a:pPr>
            <a:r>
              <a:rPr lang="en-US" dirty="0" err="1"/>
              <a:t>UMich</a:t>
            </a:r>
            <a:r>
              <a:rPr lang="en-US" dirty="0"/>
              <a:t> Press also sent out surveys to those who downloaded OA books. 700 responded. Briefly:</a:t>
            </a:r>
          </a:p>
          <a:p>
            <a:pPr marL="0" indent="0">
              <a:buNone/>
            </a:pPr>
            <a:endParaRPr lang="en-US" dirty="0"/>
          </a:p>
          <a:p>
            <a:r>
              <a:rPr lang="en-US" dirty="0"/>
              <a:t>Educated lay person exists!</a:t>
            </a:r>
          </a:p>
          <a:p>
            <a:r>
              <a:rPr lang="en-US" dirty="0"/>
              <a:t>Policy makers find OA monographs</a:t>
            </a:r>
          </a:p>
          <a:p>
            <a:r>
              <a:rPr lang="en-US" dirty="0"/>
              <a:t>So far, no decrease in print books sales</a:t>
            </a:r>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12</a:t>
            </a:fld>
            <a:endParaRPr lang="en-US"/>
          </a:p>
        </p:txBody>
      </p:sp>
    </p:spTree>
    <p:extLst>
      <p:ext uri="{BB962C8B-B14F-4D97-AF65-F5344CB8AC3E}">
        <p14:creationId xmlns:p14="http://schemas.microsoft.com/office/powerpoint/2010/main" val="3386527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194802" y="208344"/>
            <a:ext cx="5221224" cy="938747"/>
          </a:xfrm>
        </p:spPr>
        <p:txBody>
          <a:bodyPr anchor="b">
            <a:normAutofit/>
          </a:bodyPr>
          <a:lstStyle/>
          <a:p>
            <a:r>
              <a:rPr lang="en-US" dirty="0"/>
              <a:t>Experiences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type="body" idx="1"/>
          </p:nvPr>
        </p:nvSpPr>
        <p:spPr>
          <a:xfrm>
            <a:off x="194801" y="1267428"/>
            <a:ext cx="7419483" cy="1070658"/>
          </a:xfrm>
        </p:spPr>
        <p:txBody>
          <a:bodyPr>
            <a:normAutofit/>
          </a:bodyPr>
          <a:lstStyle/>
          <a:p>
            <a:r>
              <a:rPr lang="en-US" sz="1400" dirty="0" err="1"/>
              <a:t>Dragostinova</a:t>
            </a:r>
            <a:r>
              <a:rPr lang="en-US" sz="1400" dirty="0"/>
              <a:t>, Theodora. </a:t>
            </a:r>
            <a:r>
              <a:rPr lang="en-US" sz="1400" i="1" dirty="0"/>
              <a:t>The Cold War from the Margins: A Small Socialist State on the Global Cultural Scene</a:t>
            </a:r>
            <a:r>
              <a:rPr lang="en-US" sz="1400" dirty="0"/>
              <a:t>. Cornell University Press,  2021.</a:t>
            </a:r>
          </a:p>
          <a:p>
            <a:endParaRPr lang="en-US" sz="2000" dirty="0"/>
          </a:p>
        </p:txBody>
      </p:sp>
      <p:sp>
        <p:nvSpPr>
          <p:cNvPr id="8" name="TextBox 7">
            <a:extLst>
              <a:ext uri="{FF2B5EF4-FFF2-40B4-BE49-F238E27FC236}">
                <a16:creationId xmlns:a16="http://schemas.microsoft.com/office/drawing/2014/main" id="{470FA3C9-821A-274F-5A41-0C7FDE7D2B09}"/>
              </a:ext>
            </a:extLst>
          </p:cNvPr>
          <p:cNvSpPr txBox="1"/>
          <p:nvPr/>
        </p:nvSpPr>
        <p:spPr>
          <a:xfrm>
            <a:off x="194800" y="1817564"/>
            <a:ext cx="7143548" cy="4832092"/>
          </a:xfrm>
          <a:prstGeom prst="rect">
            <a:avLst/>
          </a:prstGeom>
          <a:noFill/>
        </p:spPr>
        <p:txBody>
          <a:bodyPr wrap="square" rtlCol="0">
            <a:spAutoFit/>
          </a:bodyPr>
          <a:lstStyle/>
          <a:p>
            <a:pPr marL="0" marR="0" algn="l">
              <a:spcBef>
                <a:spcPts val="0"/>
              </a:spcBef>
              <a:spcAft>
                <a:spcPts val="0"/>
              </a:spcAft>
            </a:pPr>
            <a:r>
              <a:rPr lang="en-US" sz="1400" b="1" dirty="0">
                <a:solidFill>
                  <a:schemeClr val="bg1">
                    <a:lumMod val="50000"/>
                  </a:schemeClr>
                </a:solidFill>
                <a:latin typeface="Verdana" panose="020B0604030504040204" pitchFamily="34" charset="0"/>
              </a:rPr>
              <a:t>Why open access?</a:t>
            </a:r>
          </a:p>
          <a:p>
            <a:pPr marL="0" marR="0" algn="l">
              <a:spcBef>
                <a:spcPts val="0"/>
              </a:spcBef>
              <a:spcAft>
                <a:spcPts val="0"/>
              </a:spcAft>
            </a:pPr>
            <a:r>
              <a:rPr lang="en-US" sz="1400" b="0" i="0" u="none" strike="noStrike" dirty="0">
                <a:solidFill>
                  <a:schemeClr val="bg1">
                    <a:lumMod val="50000"/>
                  </a:schemeClr>
                </a:solidFill>
                <a:effectLst/>
                <a:latin typeface="Verdana" panose="020B0604030504040204" pitchFamily="34" charset="0"/>
              </a:rPr>
              <a:t>	I mainly wanted to make the book available in eastern Europe, but 	also wanted to expand my readership, as I published OA + 	paperback. </a:t>
            </a:r>
            <a:endParaRPr lang="en-US" sz="1400" dirty="0">
              <a:solidFill>
                <a:schemeClr val="bg1">
                  <a:lumMod val="50000"/>
                </a:schemeClr>
              </a:solidFill>
              <a:latin typeface="Calibri" panose="020F0502020204030204" pitchFamily="34" charset="0"/>
            </a:endParaRPr>
          </a:p>
          <a:p>
            <a:pPr marL="0" marR="0" algn="l">
              <a:spcBef>
                <a:spcPts val="0"/>
              </a:spcBef>
              <a:spcAft>
                <a:spcPts val="0"/>
              </a:spcAft>
            </a:pPr>
            <a:endParaRPr lang="en-US" sz="1400" b="0" i="0" u="none" strike="noStrike" dirty="0">
              <a:solidFill>
                <a:schemeClr val="bg1">
                  <a:lumMod val="50000"/>
                </a:schemeClr>
              </a:solidFill>
              <a:effectLst/>
              <a:latin typeface="Calibri" panose="020F0502020204030204" pitchFamily="34" charset="0"/>
            </a:endParaRPr>
          </a:p>
          <a:p>
            <a:pPr marL="0" marR="0" algn="l">
              <a:spcBef>
                <a:spcPts val="0"/>
              </a:spcBef>
              <a:spcAft>
                <a:spcPts val="0"/>
              </a:spcAft>
            </a:pPr>
            <a:r>
              <a:rPr lang="en-US" sz="1400" b="1" i="0" u="none" strike="noStrike" dirty="0">
                <a:solidFill>
                  <a:schemeClr val="bg1">
                    <a:lumMod val="50000"/>
                  </a:schemeClr>
                </a:solidFill>
                <a:effectLst/>
                <a:latin typeface="Verdana" panose="020B0604030504040204" pitchFamily="34" charset="0"/>
              </a:rPr>
              <a:t>Did Cornell do promotional work for your book? Was there any difference between </a:t>
            </a:r>
            <a:r>
              <a:rPr lang="en-US" sz="1400" b="1" i="1" u="none" strike="noStrike" dirty="0">
                <a:solidFill>
                  <a:schemeClr val="bg1">
                    <a:lumMod val="50000"/>
                  </a:schemeClr>
                </a:solidFill>
                <a:effectLst/>
                <a:latin typeface="Verdana" panose="020B0604030504040204" pitchFamily="34" charset="0"/>
              </a:rPr>
              <a:t>The Cold War from the Margins</a:t>
            </a:r>
            <a:r>
              <a:rPr lang="en-US" sz="1400" b="1" i="0" u="none" strike="noStrike" dirty="0">
                <a:solidFill>
                  <a:schemeClr val="bg1">
                    <a:lumMod val="50000"/>
                  </a:schemeClr>
                </a:solidFill>
                <a:effectLst/>
                <a:latin typeface="Verdana" panose="020B0604030504040204" pitchFamily="34" charset="0"/>
              </a:rPr>
              <a:t> and </a:t>
            </a:r>
            <a:r>
              <a:rPr lang="en-US" sz="1400" b="1" i="1" u="none" strike="noStrike" dirty="0">
                <a:solidFill>
                  <a:schemeClr val="bg1">
                    <a:lumMod val="50000"/>
                  </a:schemeClr>
                </a:solidFill>
                <a:effectLst/>
                <a:latin typeface="Verdana" panose="020B0604030504040204" pitchFamily="34" charset="0"/>
              </a:rPr>
              <a:t>Between two Motherlands</a:t>
            </a:r>
            <a:r>
              <a:rPr lang="en-US" sz="1400" b="1" i="0" u="none" strike="noStrike" dirty="0">
                <a:solidFill>
                  <a:schemeClr val="bg1">
                    <a:lumMod val="50000"/>
                  </a:schemeClr>
                </a:solidFill>
                <a:effectLst/>
                <a:latin typeface="Verdana" panose="020B0604030504040204" pitchFamily="34" charset="0"/>
              </a:rPr>
              <a:t> in this regard? </a:t>
            </a:r>
          </a:p>
          <a:p>
            <a:pPr marL="0" marR="0" algn="l">
              <a:spcBef>
                <a:spcPts val="0"/>
              </a:spcBef>
              <a:spcAft>
                <a:spcPts val="0"/>
              </a:spcAft>
            </a:pPr>
            <a:r>
              <a:rPr lang="en-US" sz="1400" dirty="0">
                <a:solidFill>
                  <a:schemeClr val="bg1">
                    <a:lumMod val="50000"/>
                  </a:schemeClr>
                </a:solidFill>
                <a:latin typeface="Verdana" panose="020B0604030504040204" pitchFamily="34" charset="0"/>
              </a:rPr>
              <a:t>	</a:t>
            </a:r>
            <a:r>
              <a:rPr lang="en-US" sz="1400" b="0" i="0" u="none" strike="noStrike" dirty="0">
                <a:solidFill>
                  <a:schemeClr val="bg1">
                    <a:lumMod val="50000"/>
                  </a:schemeClr>
                </a:solidFill>
                <a:effectLst/>
                <a:latin typeface="Verdana" panose="020B0604030504040204" pitchFamily="34" charset="0"/>
              </a:rPr>
              <a:t>Same promotional policies, but one does need to make sure they 	send hard copies to journals for reviews.</a:t>
            </a:r>
            <a:endParaRPr lang="en-US" sz="1400" b="0" i="0" u="none" strike="noStrike" dirty="0">
              <a:solidFill>
                <a:schemeClr val="bg1">
                  <a:lumMod val="50000"/>
                </a:schemeClr>
              </a:solidFill>
              <a:effectLst/>
              <a:latin typeface="Calibri" panose="020F0502020204030204" pitchFamily="34" charset="0"/>
            </a:endParaRPr>
          </a:p>
          <a:p>
            <a:pPr marL="0" marR="0" algn="l">
              <a:spcBef>
                <a:spcPts val="0"/>
              </a:spcBef>
              <a:spcAft>
                <a:spcPts val="0"/>
              </a:spcAft>
            </a:pPr>
            <a:endParaRPr lang="en-US" sz="1400" b="0" i="0" u="none" strike="noStrike" dirty="0">
              <a:solidFill>
                <a:schemeClr val="bg1">
                  <a:lumMod val="50000"/>
                </a:schemeClr>
              </a:solidFill>
              <a:effectLst/>
              <a:latin typeface="Verdana" panose="020B0604030504040204" pitchFamily="34" charset="0"/>
            </a:endParaRPr>
          </a:p>
          <a:p>
            <a:pPr marL="0" marR="0" algn="l">
              <a:spcBef>
                <a:spcPts val="0"/>
              </a:spcBef>
              <a:spcAft>
                <a:spcPts val="0"/>
              </a:spcAft>
            </a:pPr>
            <a:r>
              <a:rPr lang="en-US" sz="1400" b="1" i="0" u="none" strike="noStrike" dirty="0">
                <a:solidFill>
                  <a:schemeClr val="bg1">
                    <a:lumMod val="50000"/>
                  </a:schemeClr>
                </a:solidFill>
                <a:effectLst/>
                <a:latin typeface="Verdana" panose="020B0604030504040204" pitchFamily="34" charset="0"/>
              </a:rPr>
              <a:t>Have you seen any difference in usage between your previous, non-OA books and </a:t>
            </a:r>
            <a:r>
              <a:rPr lang="en-US" sz="1400" b="1" i="1" u="none" strike="noStrike" dirty="0">
                <a:solidFill>
                  <a:schemeClr val="bg1">
                    <a:lumMod val="50000"/>
                  </a:schemeClr>
                </a:solidFill>
                <a:effectLst/>
                <a:latin typeface="Verdana" panose="020B0604030504040204" pitchFamily="34" charset="0"/>
              </a:rPr>
              <a:t>The Cold War from the Margins</a:t>
            </a:r>
            <a:r>
              <a:rPr lang="en-US" sz="1400" b="1" i="0" u="none" strike="noStrike" dirty="0">
                <a:solidFill>
                  <a:schemeClr val="bg1">
                    <a:lumMod val="50000"/>
                  </a:schemeClr>
                </a:solidFill>
                <a:effectLst/>
                <a:latin typeface="Verdana" panose="020B0604030504040204" pitchFamily="34" charset="0"/>
              </a:rPr>
              <a:t>? </a:t>
            </a:r>
          </a:p>
          <a:p>
            <a:pPr marL="0" marR="0" algn="l">
              <a:spcBef>
                <a:spcPts val="0"/>
              </a:spcBef>
              <a:spcAft>
                <a:spcPts val="0"/>
              </a:spcAft>
            </a:pPr>
            <a:r>
              <a:rPr lang="en-US" sz="1400" dirty="0">
                <a:solidFill>
                  <a:schemeClr val="bg1">
                    <a:lumMod val="50000"/>
                  </a:schemeClr>
                </a:solidFill>
                <a:latin typeface="Verdana" panose="020B0604030504040204" pitchFamily="34" charset="0"/>
              </a:rPr>
              <a:t>	</a:t>
            </a:r>
            <a:r>
              <a:rPr lang="en-US" sz="1400" b="0" i="0" u="none" strike="noStrike" dirty="0">
                <a:solidFill>
                  <a:schemeClr val="bg1">
                    <a:lumMod val="50000"/>
                  </a:schemeClr>
                </a:solidFill>
                <a:effectLst/>
                <a:latin typeface="Verdana" panose="020B0604030504040204" pitchFamily="34" charset="0"/>
              </a:rPr>
              <a:t>I do believe more people are reading this book, but it is somewhat 	anecdotal; I don’t have data on sales, which I probably should get. 	I do know there are 1000+ download on the Cornell press website, 	but there are various other repositories, so getting these figures is 	complicated. </a:t>
            </a:r>
          </a:p>
          <a:p>
            <a:pPr marL="0" marR="0" algn="l">
              <a:spcBef>
                <a:spcPts val="0"/>
              </a:spcBef>
              <a:spcAft>
                <a:spcPts val="0"/>
              </a:spcAft>
            </a:pPr>
            <a:endParaRPr lang="en-US" sz="1400" b="0" i="0" u="none" strike="noStrike" dirty="0">
              <a:solidFill>
                <a:schemeClr val="bg1">
                  <a:lumMod val="50000"/>
                </a:schemeClr>
              </a:solidFill>
              <a:effectLst/>
              <a:latin typeface="Calibri" panose="020F0502020204030204" pitchFamily="34" charset="0"/>
            </a:endParaRPr>
          </a:p>
          <a:p>
            <a:pPr marL="0" marR="0" algn="l">
              <a:spcBef>
                <a:spcPts val="0"/>
              </a:spcBef>
              <a:spcAft>
                <a:spcPts val="0"/>
              </a:spcAft>
            </a:pPr>
            <a:r>
              <a:rPr lang="en-US" sz="1400" b="1" i="0" u="none" strike="noStrike" dirty="0">
                <a:solidFill>
                  <a:schemeClr val="bg1">
                    <a:lumMod val="50000"/>
                  </a:schemeClr>
                </a:solidFill>
                <a:effectLst/>
                <a:latin typeface="Verdana" panose="020B0604030504040204" pitchFamily="34" charset="0"/>
              </a:rPr>
              <a:t>Do you have any regrets? </a:t>
            </a:r>
          </a:p>
          <a:p>
            <a:pPr marL="0" marR="0" algn="l">
              <a:spcBef>
                <a:spcPts val="0"/>
              </a:spcBef>
              <a:spcAft>
                <a:spcPts val="0"/>
              </a:spcAft>
            </a:pPr>
            <a:r>
              <a:rPr lang="en-US" sz="1400" dirty="0">
                <a:solidFill>
                  <a:schemeClr val="bg1">
                    <a:lumMod val="50000"/>
                  </a:schemeClr>
                </a:solidFill>
                <a:latin typeface="Verdana" panose="020B0604030504040204" pitchFamily="34" charset="0"/>
              </a:rPr>
              <a:t>	</a:t>
            </a:r>
            <a:r>
              <a:rPr lang="en-US" sz="1400" b="0" i="0" u="none" strike="noStrike" dirty="0">
                <a:solidFill>
                  <a:schemeClr val="bg1">
                    <a:lumMod val="50000"/>
                  </a:schemeClr>
                </a:solidFill>
                <a:effectLst/>
                <a:latin typeface="Verdana" panose="020B0604030504040204" pitchFamily="34" charset="0"/>
              </a:rPr>
              <a:t>No regrets. I got a cheap paperback ($19.95) and 40 photos, 	something I would not have without OA. </a:t>
            </a:r>
            <a:endParaRPr lang="en-US" sz="1400" dirty="0">
              <a:solidFill>
                <a:schemeClr val="bg1">
                  <a:lumMod val="50000"/>
                </a:schemeClr>
              </a:solidFill>
            </a:endParaRPr>
          </a:p>
        </p:txBody>
      </p:sp>
      <p:pic>
        <p:nvPicPr>
          <p:cNvPr id="6" name="Picture 5" descr="Book cover for The Cold War: A Small Socialist State on the Global Cultural Scene, by Theodora K. Dragostinova. ">
            <a:extLst>
              <a:ext uri="{FF2B5EF4-FFF2-40B4-BE49-F238E27FC236}">
                <a16:creationId xmlns:a16="http://schemas.microsoft.com/office/drawing/2014/main" id="{72D88582-1108-7E08-B42A-0D931C5A6E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285" y="0"/>
            <a:ext cx="4577715" cy="6858000"/>
          </a:xfrm>
          <a:prstGeom prst="rect">
            <a:avLst/>
          </a:prstGeom>
          <a:noFill/>
        </p:spPr>
      </p:pic>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4294967295"/>
          </p:nvPr>
        </p:nvSpPr>
        <p:spPr>
          <a:xfrm>
            <a:off x="8610600" y="6356350"/>
            <a:ext cx="2743200" cy="365125"/>
          </a:xfrm>
        </p:spPr>
        <p:txBody>
          <a:bodyPr/>
          <a:lstStyle/>
          <a:p>
            <a:pPr>
              <a:spcAft>
                <a:spcPts val="600"/>
              </a:spcAft>
            </a:pPr>
            <a:fld id="{57410643-5391-4811-8551-11E00218332C}" type="slidenum">
              <a:rPr lang="en-US" smtClean="0"/>
              <a:pPr>
                <a:spcAft>
                  <a:spcPts val="600"/>
                </a:spcAft>
              </a:pPr>
              <a:t>13</a:t>
            </a:fld>
            <a:endParaRPr lang="en-US"/>
          </a:p>
        </p:txBody>
      </p:sp>
    </p:spTree>
    <p:extLst>
      <p:ext uri="{BB962C8B-B14F-4D97-AF65-F5344CB8AC3E}">
        <p14:creationId xmlns:p14="http://schemas.microsoft.com/office/powerpoint/2010/main" val="3190120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2">
            <a:extLst>
              <a:ext uri="{FF2B5EF4-FFF2-40B4-BE49-F238E27FC236}">
                <a16:creationId xmlns:a16="http://schemas.microsoft.com/office/drawing/2014/main" id="{AFAC68C0-9E2D-3F74-D1B1-EC5C1D69BFC1}"/>
              </a:ext>
            </a:extLst>
          </p:cNvPr>
          <p:cNvSpPr>
            <a:spLocks noGrp="1"/>
          </p:cNvSpPr>
          <p:nvPr>
            <p:ph type="title" idx="4294967295"/>
          </p:nvPr>
        </p:nvSpPr>
        <p:spPr>
          <a:xfrm>
            <a:off x="314325" y="1858963"/>
            <a:ext cx="3686175" cy="1898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0"/>
              </a:spcBef>
              <a:spcAft>
                <a:spcPts val="12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28 color illustrations </a:t>
            </a:r>
          </a:p>
          <a:p>
            <a:pPr marL="0" marR="0" lvl="0" indent="0" algn="l" defTabSz="914400" rtl="0" eaLnBrk="1" fontAlgn="auto" latinLnBrk="0" hangingPunct="1">
              <a:lnSpc>
                <a:spcPct val="90000"/>
              </a:lnSpc>
              <a:spcBef>
                <a:spcPts val="0"/>
              </a:spcBef>
              <a:spcAft>
                <a:spcPts val="1200"/>
              </a:spcAft>
              <a:buClr>
                <a:schemeClr val="tx2"/>
              </a:buClr>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and a great cover!</a:t>
            </a:r>
          </a:p>
          <a:p>
            <a:pPr marL="0" marR="0" lvl="0" indent="0" algn="l" defTabSz="914400" rtl="0" eaLnBrk="1" fontAlgn="auto" latinLnBrk="0" hangingPunct="1">
              <a:lnSpc>
                <a:spcPct val="90000"/>
              </a:lnSpc>
              <a:spcBef>
                <a:spcPts val="0"/>
              </a:spcBef>
              <a:spcAft>
                <a:spcPts val="1200"/>
              </a:spcAft>
              <a:buClr>
                <a:schemeClr val="tx2"/>
              </a:buClr>
              <a:buSzTx/>
              <a:buFont typeface="Arial" panose="020B0604020202020204" pitchFamily="34" charset="0"/>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University of California Press</a:t>
            </a:r>
          </a:p>
        </p:txBody>
      </p:sp>
      <p:pic>
        <p:nvPicPr>
          <p:cNvPr id="6" name="Content Placeholder 5" descr="Visual depiction of open Access publication for the publication, World Socialist Cinema by Masha Salazkina. ">
            <a:extLst>
              <a:ext uri="{FF2B5EF4-FFF2-40B4-BE49-F238E27FC236}">
                <a16:creationId xmlns:a16="http://schemas.microsoft.com/office/drawing/2014/main" id="{18629988-785F-5238-26DC-C665C59F249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tretch/>
        </p:blipFill>
        <p:spPr>
          <a:xfrm>
            <a:off x="4147280" y="937215"/>
            <a:ext cx="8044720" cy="5792197"/>
          </a:xfrm>
          <a:noFill/>
        </p:spPr>
      </p:pic>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4294967295"/>
          </p:nvPr>
        </p:nvSpPr>
        <p:spPr>
          <a:xfrm>
            <a:off x="8610600" y="6356350"/>
            <a:ext cx="2743200" cy="365125"/>
          </a:xfrm>
        </p:spPr>
        <p:txBody>
          <a:bodyPr/>
          <a:lstStyle/>
          <a:p>
            <a:pPr>
              <a:spcAft>
                <a:spcPts val="600"/>
              </a:spcAft>
            </a:pPr>
            <a:fld id="{57410643-5391-4811-8551-11E00218332C}" type="slidenum">
              <a:rPr lang="en-US" smtClean="0"/>
              <a:pPr>
                <a:spcAft>
                  <a:spcPts val="600"/>
                </a:spcAft>
              </a:pPr>
              <a:t>14</a:t>
            </a:fld>
            <a:endParaRPr lang="en-US"/>
          </a:p>
        </p:txBody>
      </p:sp>
    </p:spTree>
    <p:extLst>
      <p:ext uri="{BB962C8B-B14F-4D97-AF65-F5344CB8AC3E}">
        <p14:creationId xmlns:p14="http://schemas.microsoft.com/office/powerpoint/2010/main" val="1361696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From Publishers (MIT, Duke, Michigan)</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normAutofit fontScale="85000" lnSpcReduction="20000"/>
          </a:bodyPr>
          <a:lstStyle/>
          <a:p>
            <a:pPr algn="l"/>
            <a:r>
              <a:rPr lang="en-US" b="1" i="0" u="none" strike="noStrike" dirty="0">
                <a:solidFill>
                  <a:srgbClr val="000000"/>
                </a:solidFill>
                <a:effectLst/>
                <a:latin typeface="Calibri" panose="020F0502020204030204" pitchFamily="34" charset="0"/>
              </a:rPr>
              <a:t>Hesitations</a:t>
            </a:r>
            <a:endParaRPr lang="en-US" b="0" i="0" u="none" strike="noStrike" dirty="0">
              <a:solidFill>
                <a:srgbClr val="000000"/>
              </a:solidFill>
              <a:effectLst/>
              <a:latin typeface="Calibri" panose="020F0502020204030204" pitchFamily="34" charset="0"/>
            </a:endParaRP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Money - According to our surveys, over 50% of authors either don't have the money to spend to turn a book open and/or don't think they should have to be the ones to pay for it.</a:t>
            </a: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Quality - Another large group expressed concerns about the quality of open access publishers</a:t>
            </a: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Perception - This is sometimes related to the question of quality, but some scholars are concerned about how publishing OA will be perceived by their peers. Is it something that will hurt their future opportunities?</a:t>
            </a:r>
            <a:br>
              <a:rPr lang="en-US" b="0" i="0" u="none" strike="noStrike" dirty="0">
                <a:solidFill>
                  <a:srgbClr val="000000"/>
                </a:solidFill>
                <a:effectLst/>
                <a:latin typeface="Calibri" panose="020F0502020204030204" pitchFamily="34" charset="0"/>
              </a:rPr>
            </a:br>
            <a:endParaRPr lang="en-US" b="0" i="0" u="none" strike="noStrike" dirty="0">
              <a:solidFill>
                <a:srgbClr val="000000"/>
              </a:solidFill>
              <a:effectLst/>
              <a:latin typeface="Calibri" panose="020F0502020204030204" pitchFamily="34" charset="0"/>
            </a:endParaRPr>
          </a:p>
          <a:p>
            <a:pPr algn="l"/>
            <a:r>
              <a:rPr lang="en-US" b="1" i="0" u="none" strike="noStrike" dirty="0">
                <a:solidFill>
                  <a:srgbClr val="000000"/>
                </a:solidFill>
                <a:effectLst/>
                <a:latin typeface="Calibri" panose="020F0502020204030204" pitchFamily="34" charset="0"/>
              </a:rPr>
              <a:t>Points of Enthusiasm</a:t>
            </a:r>
            <a:endParaRPr lang="en-US" b="0" i="0" u="none" strike="noStrike" dirty="0">
              <a:solidFill>
                <a:srgbClr val="000000"/>
              </a:solidFill>
              <a:effectLst/>
              <a:latin typeface="Calibri" panose="020F0502020204030204" pitchFamily="34" charset="0"/>
            </a:endParaRP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Nearly authors expressed that their biggest reasons for publishing OA revolved around equity, inclusion, and access to knowledge</a:t>
            </a: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Others wanted to reach a larger, more international audience</a:t>
            </a:r>
          </a:p>
          <a:p>
            <a:pPr lvl="1">
              <a:buFont typeface="Arial" panose="020B0604020202020204" pitchFamily="34" charset="0"/>
              <a:buChar char="•"/>
            </a:pPr>
            <a:r>
              <a:rPr lang="en-US" b="0" i="0" u="none" strike="noStrike" dirty="0">
                <a:solidFill>
                  <a:srgbClr val="000000"/>
                </a:solidFill>
                <a:effectLst/>
                <a:latin typeface="Calibri" panose="020F0502020204030204" pitchFamily="34" charset="0"/>
              </a:rPr>
              <a:t>And others see it as a way to boost citations</a:t>
            </a:r>
          </a:p>
          <a:p>
            <a:pPr marL="0" indent="0">
              <a:buNone/>
            </a:pPr>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15</a:t>
            </a:fld>
            <a:endParaRPr lang="en-US"/>
          </a:p>
        </p:txBody>
      </p:sp>
    </p:spTree>
    <p:extLst>
      <p:ext uri="{BB962C8B-B14F-4D97-AF65-F5344CB8AC3E}">
        <p14:creationId xmlns:p14="http://schemas.microsoft.com/office/powerpoint/2010/main" val="15349008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Open Access Support</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838200" y="1570383"/>
            <a:ext cx="10515600" cy="4681330"/>
          </a:xfrm>
        </p:spPr>
        <p:txBody>
          <a:bodyPr>
            <a:normAutofit/>
          </a:bodyPr>
          <a:lstStyle/>
          <a:p>
            <a:r>
              <a:rPr lang="en-US" dirty="0"/>
              <a:t>Publishers without BPCs</a:t>
            </a:r>
          </a:p>
          <a:p>
            <a:pPr lvl="1"/>
            <a:r>
              <a:rPr lang="en-US" dirty="0"/>
              <a:t>MIT (Direct to Open)</a:t>
            </a:r>
          </a:p>
          <a:p>
            <a:pPr lvl="1"/>
            <a:r>
              <a:rPr lang="en-US" dirty="0"/>
              <a:t>University of Michigan (Fund to Mission)</a:t>
            </a:r>
          </a:p>
          <a:p>
            <a:r>
              <a:rPr lang="en-US" dirty="0"/>
              <a:t>Many publishers offer BPC waivers</a:t>
            </a:r>
          </a:p>
          <a:p>
            <a:pPr lvl="1"/>
            <a:r>
              <a:rPr lang="en-US" dirty="0"/>
              <a:t>University of California Press (</a:t>
            </a:r>
            <a:r>
              <a:rPr lang="en-US" dirty="0" err="1"/>
              <a:t>Luminos</a:t>
            </a:r>
            <a:r>
              <a:rPr lang="en-US" dirty="0"/>
              <a:t>)</a:t>
            </a:r>
          </a:p>
          <a:p>
            <a:r>
              <a:rPr lang="en-US" dirty="0"/>
              <a:t>Radical Open Access’ Funding Opportunities</a:t>
            </a:r>
          </a:p>
          <a:p>
            <a:pPr lvl="1"/>
            <a:r>
              <a:rPr lang="en-US" dirty="0"/>
              <a:t>https://</a:t>
            </a:r>
            <a:r>
              <a:rPr lang="en-US" dirty="0" err="1"/>
              <a:t>radicaloa.disruptivemedia.org.uk</a:t>
            </a:r>
            <a:r>
              <a:rPr lang="en-US"/>
              <a:t>/resources/funding-opportunities/</a:t>
            </a:r>
            <a:endParaRPr lang="en-US" dirty="0"/>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16</a:t>
            </a:fld>
            <a:endParaRPr lang="en-US"/>
          </a:p>
        </p:txBody>
      </p:sp>
    </p:spTree>
    <p:extLst>
      <p:ext uri="{BB962C8B-B14F-4D97-AF65-F5344CB8AC3E}">
        <p14:creationId xmlns:p14="http://schemas.microsoft.com/office/powerpoint/2010/main" val="1860746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Leading OA Monograph Publishers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838200" y="1570383"/>
            <a:ext cx="10515600" cy="4681330"/>
          </a:xfrm>
        </p:spPr>
        <p:txBody>
          <a:bodyPr>
            <a:normAutofit fontScale="85000" lnSpcReduction="20000"/>
          </a:bodyPr>
          <a:lstStyle/>
          <a:p>
            <a:r>
              <a:rPr lang="en-US" dirty="0"/>
              <a:t>Most academic publishers now offer open access options:</a:t>
            </a:r>
          </a:p>
          <a:p>
            <a:pPr lvl="1"/>
            <a:r>
              <a:rPr lang="en-US" dirty="0"/>
              <a:t>Duke					</a:t>
            </a:r>
          </a:p>
          <a:p>
            <a:pPr lvl="1"/>
            <a:r>
              <a:rPr lang="en-US" dirty="0"/>
              <a:t>University of California</a:t>
            </a:r>
          </a:p>
          <a:p>
            <a:pPr lvl="1"/>
            <a:r>
              <a:rPr lang="en-US" dirty="0"/>
              <a:t>MIT</a:t>
            </a:r>
          </a:p>
          <a:p>
            <a:pPr lvl="1"/>
            <a:r>
              <a:rPr lang="en-US" dirty="0"/>
              <a:t>University of Michigan</a:t>
            </a:r>
          </a:p>
          <a:p>
            <a:pPr lvl="1"/>
            <a:r>
              <a:rPr lang="en-US" dirty="0"/>
              <a:t>University of Minnesota</a:t>
            </a:r>
          </a:p>
          <a:p>
            <a:pPr lvl="1"/>
            <a:r>
              <a:rPr lang="en-US" dirty="0"/>
              <a:t>Cambridge </a:t>
            </a:r>
          </a:p>
          <a:p>
            <a:pPr lvl="1"/>
            <a:r>
              <a:rPr lang="en-US" dirty="0"/>
              <a:t>University of Toronto</a:t>
            </a:r>
          </a:p>
          <a:p>
            <a:pPr lvl="1"/>
            <a:r>
              <a:rPr lang="en-US" dirty="0" err="1"/>
              <a:t>Berghahn</a:t>
            </a:r>
            <a:r>
              <a:rPr lang="en-US" dirty="0"/>
              <a:t> </a:t>
            </a:r>
          </a:p>
          <a:p>
            <a:pPr lvl="1"/>
            <a:r>
              <a:rPr lang="en-US" dirty="0"/>
              <a:t>Cornell</a:t>
            </a:r>
          </a:p>
          <a:p>
            <a:pPr lvl="1"/>
            <a:r>
              <a:rPr lang="en-US" dirty="0"/>
              <a:t>University of Amsterdam</a:t>
            </a:r>
          </a:p>
          <a:p>
            <a:pPr lvl="1"/>
            <a:r>
              <a:rPr lang="en-US" dirty="0"/>
              <a:t>Central European University</a:t>
            </a: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17</a:t>
            </a:fld>
            <a:endParaRPr lang="en-US"/>
          </a:p>
        </p:txBody>
      </p:sp>
    </p:spTree>
    <p:extLst>
      <p:ext uri="{BB962C8B-B14F-4D97-AF65-F5344CB8AC3E}">
        <p14:creationId xmlns:p14="http://schemas.microsoft.com/office/powerpoint/2010/main" val="838492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Questions to ask your Publisher</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838200" y="1570383"/>
            <a:ext cx="10515600" cy="4681330"/>
          </a:xfrm>
        </p:spPr>
        <p:txBody>
          <a:bodyPr>
            <a:normAutofit/>
          </a:bodyPr>
          <a:lstStyle/>
          <a:p>
            <a:pPr marL="514350" indent="-514350">
              <a:buFont typeface="+mj-lt"/>
              <a:buAutoNum type="arabicPeriod"/>
            </a:pPr>
            <a:r>
              <a:rPr lang="en-US" dirty="0"/>
              <a:t>How do you promote getting your OA content indexed in libraries?</a:t>
            </a:r>
          </a:p>
          <a:p>
            <a:pPr marL="514350" indent="-514350">
              <a:buFont typeface="+mj-lt"/>
              <a:buAutoNum type="arabicPeriod"/>
            </a:pPr>
            <a:r>
              <a:rPr lang="en-US" dirty="0"/>
              <a:t>What opportunities does publishing open provide? Have you seen increases in usage or citation for open access titles? </a:t>
            </a:r>
          </a:p>
          <a:p>
            <a:pPr marL="514350" indent="-514350">
              <a:buFont typeface="+mj-lt"/>
              <a:buAutoNum type="arabicPeriod"/>
            </a:pPr>
            <a:r>
              <a:rPr lang="en-US" dirty="0"/>
              <a:t>Will there be a print version as well?</a:t>
            </a:r>
          </a:p>
          <a:p>
            <a:pPr marL="514350" indent="-514350">
              <a:buFont typeface="+mj-lt"/>
              <a:buAutoNum type="arabicPeriod"/>
            </a:pPr>
            <a:r>
              <a:rPr lang="en-US" dirty="0"/>
              <a:t>Do you send print copies to journals for review?</a:t>
            </a:r>
          </a:p>
          <a:p>
            <a:pPr marL="514350" indent="-514350">
              <a:buFont typeface="+mj-lt"/>
              <a:buAutoNum type="arabicPeriod"/>
            </a:pPr>
            <a:r>
              <a:rPr lang="en-US" dirty="0"/>
              <a:t>If you have questions, ask questions!</a:t>
            </a:r>
          </a:p>
          <a:p>
            <a:pPr marL="514350" indent="-514350">
              <a:buFont typeface="+mj-lt"/>
              <a:buAutoNum type="arabicPeriod"/>
            </a:pPr>
            <a:endParaRPr lang="en-US" dirty="0"/>
          </a:p>
          <a:p>
            <a:pPr marL="914400" lvl="1" indent="-457200">
              <a:buFont typeface="+mj-lt"/>
              <a:buAutoNum type="arabicPeriod"/>
            </a:pPr>
            <a:endParaRPr lang="en-US" dirty="0"/>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18</a:t>
            </a:fld>
            <a:endParaRPr lang="en-US"/>
          </a:p>
        </p:txBody>
      </p:sp>
    </p:spTree>
    <p:extLst>
      <p:ext uri="{BB962C8B-B14F-4D97-AF65-F5344CB8AC3E}">
        <p14:creationId xmlns:p14="http://schemas.microsoft.com/office/powerpoint/2010/main" val="75381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38474" y="1001732"/>
            <a:ext cx="11380305" cy="1325563"/>
          </a:xfrm>
        </p:spPr>
        <p:txBody>
          <a:bodyPr/>
          <a:lstStyle/>
          <a:p>
            <a:pPr algn="ctr"/>
            <a:r>
              <a:rPr lang="en-US" dirty="0"/>
              <a:t>Thank You!</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838200" y="1990845"/>
            <a:ext cx="10515600" cy="4260867"/>
          </a:xfrm>
        </p:spPr>
        <p:txBody>
          <a:bodyPr>
            <a:normAutofit/>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Dylan Mohr</a:t>
            </a:r>
          </a:p>
          <a:p>
            <a:pPr marL="0" indent="0" algn="ctr">
              <a:buNone/>
            </a:pPr>
            <a:r>
              <a:rPr lang="en-US" dirty="0">
                <a:solidFill>
                  <a:schemeClr val="tx2"/>
                </a:solidFill>
              </a:rPr>
              <a:t>Open Scholarship Librarian</a:t>
            </a:r>
          </a:p>
          <a:p>
            <a:pPr marL="0" indent="0" algn="ctr">
              <a:buNone/>
            </a:pPr>
            <a:r>
              <a:rPr lang="en-US" dirty="0" err="1">
                <a:solidFill>
                  <a:schemeClr val="tx2"/>
                </a:solidFill>
              </a:rPr>
              <a:t>dpmohr@syr.edu</a:t>
            </a:r>
            <a:endParaRPr lang="en-US" dirty="0">
              <a:solidFill>
                <a:schemeClr val="tx2"/>
              </a:solidFill>
            </a:endParaRPr>
          </a:p>
          <a:p>
            <a:pPr lvl="1"/>
            <a:endParaRPr lang="en-US" dirty="0"/>
          </a:p>
          <a:p>
            <a:pPr lvl="1"/>
            <a:endParaRPr lang="en-US" dirty="0"/>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19</a:t>
            </a:fld>
            <a:endParaRPr lang="en-US"/>
          </a:p>
        </p:txBody>
      </p:sp>
    </p:spTree>
    <p:extLst>
      <p:ext uri="{BB962C8B-B14F-4D97-AF65-F5344CB8AC3E}">
        <p14:creationId xmlns:p14="http://schemas.microsoft.com/office/powerpoint/2010/main" val="170813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lstStyle/>
          <a:p>
            <a:r>
              <a:rPr lang="en-US" dirty="0"/>
              <a:t>Outline for Today’s Session</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r>
              <a:rPr lang="en-US" dirty="0"/>
              <a:t>Today’s session will discuss the following:</a:t>
            </a:r>
          </a:p>
          <a:p>
            <a:pPr lvl="1"/>
            <a:r>
              <a:rPr lang="en-US" dirty="0"/>
              <a:t>Changes to the publishing industry that have motivated the open access movement</a:t>
            </a:r>
          </a:p>
          <a:p>
            <a:pPr lvl="1"/>
            <a:r>
              <a:rPr lang="en-US" dirty="0"/>
              <a:t>The different forms of open access publishing</a:t>
            </a:r>
          </a:p>
          <a:p>
            <a:pPr lvl="2"/>
            <a:r>
              <a:rPr lang="en-US" dirty="0"/>
              <a:t>How open monographs are different that open journals</a:t>
            </a:r>
          </a:p>
          <a:p>
            <a:pPr lvl="1"/>
            <a:r>
              <a:rPr lang="en-US" dirty="0"/>
              <a:t>Reasons to consider making your book open access</a:t>
            </a:r>
          </a:p>
          <a:p>
            <a:pPr lvl="1"/>
            <a:r>
              <a:rPr lang="en-US" dirty="0"/>
              <a:t>Questions to ask your publisher before choosing to make your work open access</a:t>
            </a:r>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2</a:t>
            </a:fld>
            <a:endParaRPr lang="en-US"/>
          </a:p>
        </p:txBody>
      </p:sp>
    </p:spTree>
    <p:extLst>
      <p:ext uri="{BB962C8B-B14F-4D97-AF65-F5344CB8AC3E}">
        <p14:creationId xmlns:p14="http://schemas.microsoft.com/office/powerpoint/2010/main" val="2090411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lstStyle/>
          <a:p>
            <a:r>
              <a:rPr lang="en-US" dirty="0"/>
              <a:t>Changes to the Publishing Landscape</a:t>
            </a:r>
          </a:p>
        </p:txBody>
      </p:sp>
      <p:graphicFrame>
        <p:nvGraphicFramePr>
          <p:cNvPr id="4" name="Content Placeholder 3" descr="Table that shows increase in cost changes to the publishing landscape. For the journal Nature, the cost in 1983 was two hundred and twenty dollars or three hundred and fifty-four dollars if based on true inflation. Cost today is forty-thousand dollars. For the journal Science, the cost in 1983 was eighty-five dollars or one hundred and thirty-seven dollars if based on true inflation. The cost today is twenty-six thousand dollars. For the New England Journal of Medicine, the cost in 1983 was forty-eight dollars and seventy-seven dollars if based on true inflation. The cost today is eighteen-thousand nine hundred dollars. ">
            <a:extLst>
              <a:ext uri="{FF2B5EF4-FFF2-40B4-BE49-F238E27FC236}">
                <a16:creationId xmlns:a16="http://schemas.microsoft.com/office/drawing/2014/main" id="{1A561CFC-1378-CDD3-15F0-C364077D2CDA}"/>
              </a:ext>
            </a:extLst>
          </p:cNvPr>
          <p:cNvGraphicFramePr>
            <a:graphicFrameLocks noGrp="1"/>
          </p:cNvGraphicFramePr>
          <p:nvPr>
            <p:ph idx="1"/>
            <p:extLst>
              <p:ext uri="{D42A27DB-BD31-4B8C-83A1-F6EECF244321}">
                <p14:modId xmlns:p14="http://schemas.microsoft.com/office/powerpoint/2010/main" val="1016662733"/>
              </p:ext>
            </p:extLst>
          </p:nvPr>
        </p:nvGraphicFramePr>
        <p:xfrm>
          <a:off x="838200" y="1862393"/>
          <a:ext cx="10757452" cy="2908388"/>
        </p:xfrm>
        <a:graphic>
          <a:graphicData uri="http://schemas.openxmlformats.org/drawingml/2006/table">
            <a:tbl>
              <a:tblPr firstRow="1"/>
              <a:tblGrid>
                <a:gridCol w="4119399">
                  <a:extLst>
                    <a:ext uri="{9D8B030D-6E8A-4147-A177-3AD203B41FA5}">
                      <a16:colId xmlns:a16="http://schemas.microsoft.com/office/drawing/2014/main" val="2421615139"/>
                    </a:ext>
                  </a:extLst>
                </a:gridCol>
                <a:gridCol w="1241667">
                  <a:extLst>
                    <a:ext uri="{9D8B030D-6E8A-4147-A177-3AD203B41FA5}">
                      <a16:colId xmlns:a16="http://schemas.microsoft.com/office/drawing/2014/main" val="2666050686"/>
                    </a:ext>
                  </a:extLst>
                </a:gridCol>
                <a:gridCol w="2835109">
                  <a:extLst>
                    <a:ext uri="{9D8B030D-6E8A-4147-A177-3AD203B41FA5}">
                      <a16:colId xmlns:a16="http://schemas.microsoft.com/office/drawing/2014/main" val="3980313334"/>
                    </a:ext>
                  </a:extLst>
                </a:gridCol>
                <a:gridCol w="2561277">
                  <a:extLst>
                    <a:ext uri="{9D8B030D-6E8A-4147-A177-3AD203B41FA5}">
                      <a16:colId xmlns:a16="http://schemas.microsoft.com/office/drawing/2014/main" val="3611034589"/>
                    </a:ext>
                  </a:extLst>
                </a:gridCol>
              </a:tblGrid>
              <a:tr h="1071512">
                <a:tc>
                  <a:txBody>
                    <a:bodyPr/>
                    <a:lstStyle/>
                    <a:p>
                      <a:r>
                        <a:rPr lang="en-US" b="1" dirty="0">
                          <a:effectLst/>
                        </a:rPr>
                        <a:t>Journal Title</a:t>
                      </a:r>
                      <a:endParaRPr lang="en-US" dirty="0">
                        <a:effectLst/>
                      </a:endParaRPr>
                    </a:p>
                  </a:txBody>
                  <a:tcPr anchor="ctr">
                    <a:lnL>
                      <a:noFill/>
                    </a:lnL>
                    <a:lnR>
                      <a:noFill/>
                    </a:lnR>
                    <a:lnT>
                      <a:noFill/>
                    </a:lnT>
                    <a:lnB>
                      <a:noFill/>
                    </a:lnB>
                  </a:tcPr>
                </a:tc>
                <a:tc>
                  <a:txBody>
                    <a:bodyPr/>
                    <a:lstStyle/>
                    <a:p>
                      <a:r>
                        <a:rPr lang="en-US" b="1" dirty="0">
                          <a:effectLst/>
                        </a:rPr>
                        <a:t>Cost in 1983</a:t>
                      </a:r>
                      <a:endParaRPr lang="en-US" dirty="0">
                        <a:effectLst/>
                      </a:endParaRPr>
                    </a:p>
                  </a:txBody>
                  <a:tcPr anchor="ctr">
                    <a:lnL>
                      <a:noFill/>
                    </a:lnL>
                    <a:lnR>
                      <a:noFill/>
                    </a:lnR>
                    <a:lnT>
                      <a:noFill/>
                    </a:lnT>
                    <a:lnB>
                      <a:noFill/>
                    </a:lnB>
                  </a:tcPr>
                </a:tc>
                <a:tc>
                  <a:txBody>
                    <a:bodyPr/>
                    <a:lstStyle/>
                    <a:p>
                      <a:r>
                        <a:rPr lang="en-US" b="1" dirty="0">
                          <a:effectLst/>
                        </a:rPr>
                        <a:t>Cost if Based on True Inflation </a:t>
                      </a:r>
                      <a:r>
                        <a:rPr lang="en-US" b="1" baseline="30000" dirty="0">
                          <a:effectLst/>
                        </a:rPr>
                        <a:t>[2]</a:t>
                      </a:r>
                      <a:endParaRPr lang="en-US" dirty="0">
                        <a:effectLst/>
                      </a:endParaRPr>
                    </a:p>
                  </a:txBody>
                  <a:tcPr anchor="ctr">
                    <a:lnL>
                      <a:noFill/>
                    </a:lnL>
                    <a:lnR>
                      <a:noFill/>
                    </a:lnR>
                    <a:lnT>
                      <a:noFill/>
                    </a:lnT>
                    <a:lnB>
                      <a:noFill/>
                    </a:lnB>
                  </a:tcPr>
                </a:tc>
                <a:tc>
                  <a:txBody>
                    <a:bodyPr/>
                    <a:lstStyle/>
                    <a:p>
                      <a:r>
                        <a:rPr lang="en-US" b="1" dirty="0">
                          <a:effectLst/>
                        </a:rPr>
                        <a:t>Cost Today</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1635980062"/>
                  </a:ext>
                </a:extLst>
              </a:tr>
              <a:tr h="612292">
                <a:tc>
                  <a:txBody>
                    <a:bodyPr/>
                    <a:lstStyle/>
                    <a:p>
                      <a:r>
                        <a:rPr lang="en-US">
                          <a:effectLst/>
                        </a:rPr>
                        <a:t>Nature</a:t>
                      </a:r>
                    </a:p>
                  </a:txBody>
                  <a:tcPr anchor="ctr">
                    <a:lnL>
                      <a:noFill/>
                    </a:lnL>
                    <a:lnR>
                      <a:noFill/>
                    </a:lnR>
                    <a:lnT>
                      <a:noFill/>
                    </a:lnT>
                    <a:lnB>
                      <a:noFill/>
                    </a:lnB>
                  </a:tcPr>
                </a:tc>
                <a:tc>
                  <a:txBody>
                    <a:bodyPr/>
                    <a:lstStyle/>
                    <a:p>
                      <a:r>
                        <a:rPr lang="en-US">
                          <a:effectLst/>
                        </a:rPr>
                        <a:t>$220</a:t>
                      </a:r>
                    </a:p>
                  </a:txBody>
                  <a:tcPr anchor="ctr">
                    <a:lnL>
                      <a:noFill/>
                    </a:lnL>
                    <a:lnR>
                      <a:noFill/>
                    </a:lnR>
                    <a:lnT>
                      <a:noFill/>
                    </a:lnT>
                    <a:lnB>
                      <a:noFill/>
                    </a:lnB>
                  </a:tcPr>
                </a:tc>
                <a:tc>
                  <a:txBody>
                    <a:bodyPr/>
                    <a:lstStyle/>
                    <a:p>
                      <a:r>
                        <a:rPr lang="en-US" dirty="0">
                          <a:effectLst/>
                        </a:rPr>
                        <a:t>$354.11</a:t>
                      </a:r>
                    </a:p>
                  </a:txBody>
                  <a:tcPr anchor="ctr">
                    <a:lnL>
                      <a:noFill/>
                    </a:lnL>
                    <a:lnR>
                      <a:noFill/>
                    </a:lnR>
                    <a:lnT>
                      <a:noFill/>
                    </a:lnT>
                    <a:lnB>
                      <a:noFill/>
                    </a:lnB>
                  </a:tcPr>
                </a:tc>
                <a:tc>
                  <a:txBody>
                    <a:bodyPr/>
                    <a:lstStyle/>
                    <a:p>
                      <a:r>
                        <a:rPr lang="en-US" sz="1400" b="1">
                          <a:solidFill>
                            <a:srgbClr val="0000FF"/>
                          </a:solidFill>
                          <a:effectLst/>
                        </a:rPr>
                        <a:t>$40,292.31</a:t>
                      </a:r>
                      <a:endParaRPr lang="en-US">
                        <a:effectLst/>
                      </a:endParaRPr>
                    </a:p>
                  </a:txBody>
                  <a:tcPr anchor="ctr">
                    <a:lnL>
                      <a:noFill/>
                    </a:lnL>
                    <a:lnR>
                      <a:noFill/>
                    </a:lnR>
                    <a:lnT>
                      <a:noFill/>
                    </a:lnT>
                    <a:lnB>
                      <a:noFill/>
                    </a:lnB>
                  </a:tcPr>
                </a:tc>
                <a:extLst>
                  <a:ext uri="{0D108BD9-81ED-4DB2-BD59-A6C34878D82A}">
                    <a16:rowId xmlns:a16="http://schemas.microsoft.com/office/drawing/2014/main" val="3325544300"/>
                  </a:ext>
                </a:extLst>
              </a:tr>
              <a:tr h="612292">
                <a:tc>
                  <a:txBody>
                    <a:bodyPr/>
                    <a:lstStyle/>
                    <a:p>
                      <a:r>
                        <a:rPr lang="en-US" dirty="0">
                          <a:effectLst/>
                        </a:rPr>
                        <a:t>Science</a:t>
                      </a:r>
                    </a:p>
                  </a:txBody>
                  <a:tcPr anchor="ctr">
                    <a:lnL>
                      <a:noFill/>
                    </a:lnL>
                    <a:lnR>
                      <a:noFill/>
                    </a:lnR>
                    <a:lnT>
                      <a:noFill/>
                    </a:lnT>
                    <a:lnB>
                      <a:noFill/>
                    </a:lnB>
                  </a:tcPr>
                </a:tc>
                <a:tc>
                  <a:txBody>
                    <a:bodyPr/>
                    <a:lstStyle/>
                    <a:p>
                      <a:r>
                        <a:rPr lang="en-US">
                          <a:effectLst/>
                        </a:rPr>
                        <a:t>$85</a:t>
                      </a:r>
                    </a:p>
                  </a:txBody>
                  <a:tcPr anchor="ctr">
                    <a:lnL>
                      <a:noFill/>
                    </a:lnL>
                    <a:lnR>
                      <a:noFill/>
                    </a:lnR>
                    <a:lnT>
                      <a:noFill/>
                    </a:lnT>
                    <a:lnB>
                      <a:noFill/>
                    </a:lnB>
                  </a:tcPr>
                </a:tc>
                <a:tc>
                  <a:txBody>
                    <a:bodyPr/>
                    <a:lstStyle/>
                    <a:p>
                      <a:r>
                        <a:rPr lang="en-US">
                          <a:effectLst/>
                        </a:rPr>
                        <a:t>$136.82</a:t>
                      </a:r>
                    </a:p>
                  </a:txBody>
                  <a:tcPr anchor="ctr">
                    <a:lnL>
                      <a:noFill/>
                    </a:lnL>
                    <a:lnR>
                      <a:noFill/>
                    </a:lnR>
                    <a:lnT>
                      <a:noFill/>
                    </a:lnT>
                    <a:lnB>
                      <a:noFill/>
                    </a:lnB>
                  </a:tcPr>
                </a:tc>
                <a:tc>
                  <a:txBody>
                    <a:bodyPr/>
                    <a:lstStyle/>
                    <a:p>
                      <a:r>
                        <a:rPr lang="en-US" sz="1400" b="1">
                          <a:solidFill>
                            <a:srgbClr val="0000FF"/>
                          </a:solidFill>
                          <a:effectLst/>
                        </a:rPr>
                        <a:t>$25,884.06</a:t>
                      </a:r>
                      <a:endParaRPr lang="en-US">
                        <a:effectLst/>
                      </a:endParaRPr>
                    </a:p>
                  </a:txBody>
                  <a:tcPr anchor="ctr">
                    <a:lnL>
                      <a:noFill/>
                    </a:lnL>
                    <a:lnR>
                      <a:noFill/>
                    </a:lnR>
                    <a:lnT>
                      <a:noFill/>
                    </a:lnT>
                    <a:lnB>
                      <a:noFill/>
                    </a:lnB>
                  </a:tcPr>
                </a:tc>
                <a:extLst>
                  <a:ext uri="{0D108BD9-81ED-4DB2-BD59-A6C34878D82A}">
                    <a16:rowId xmlns:a16="http://schemas.microsoft.com/office/drawing/2014/main" val="861729430"/>
                  </a:ext>
                </a:extLst>
              </a:tr>
              <a:tr h="612292">
                <a:tc>
                  <a:txBody>
                    <a:bodyPr/>
                    <a:lstStyle/>
                    <a:p>
                      <a:r>
                        <a:rPr lang="en-US" dirty="0">
                          <a:effectLst/>
                        </a:rPr>
                        <a:t>New England Journal of Medicine</a:t>
                      </a:r>
                    </a:p>
                  </a:txBody>
                  <a:tcPr anchor="ctr">
                    <a:lnL>
                      <a:noFill/>
                    </a:lnL>
                    <a:lnR>
                      <a:noFill/>
                    </a:lnR>
                    <a:lnT>
                      <a:noFill/>
                    </a:lnT>
                    <a:lnB>
                      <a:noFill/>
                    </a:lnB>
                  </a:tcPr>
                </a:tc>
                <a:tc>
                  <a:txBody>
                    <a:bodyPr/>
                    <a:lstStyle/>
                    <a:p>
                      <a:r>
                        <a:rPr lang="en-US">
                          <a:effectLst/>
                        </a:rPr>
                        <a:t>$48</a:t>
                      </a:r>
                    </a:p>
                  </a:txBody>
                  <a:tcPr anchor="ctr">
                    <a:lnL>
                      <a:noFill/>
                    </a:lnL>
                    <a:lnR>
                      <a:noFill/>
                    </a:lnR>
                    <a:lnT>
                      <a:noFill/>
                    </a:lnT>
                    <a:lnB>
                      <a:noFill/>
                    </a:lnB>
                  </a:tcPr>
                </a:tc>
                <a:tc>
                  <a:txBody>
                    <a:bodyPr/>
                    <a:lstStyle/>
                    <a:p>
                      <a:r>
                        <a:rPr lang="en-US">
                          <a:effectLst/>
                        </a:rPr>
                        <a:t>$77.26</a:t>
                      </a:r>
                    </a:p>
                  </a:txBody>
                  <a:tcPr anchor="ctr">
                    <a:lnL>
                      <a:noFill/>
                    </a:lnL>
                    <a:lnR>
                      <a:noFill/>
                    </a:lnR>
                    <a:lnT>
                      <a:noFill/>
                    </a:lnT>
                    <a:lnB>
                      <a:noFill/>
                    </a:lnB>
                  </a:tcPr>
                </a:tc>
                <a:tc>
                  <a:txBody>
                    <a:bodyPr/>
                    <a:lstStyle/>
                    <a:p>
                      <a:r>
                        <a:rPr lang="en-US" sz="1400" b="1" dirty="0">
                          <a:solidFill>
                            <a:srgbClr val="0000FF"/>
                          </a:solidFill>
                          <a:effectLst/>
                        </a:rPr>
                        <a:t>$18,890.00</a:t>
                      </a:r>
                      <a:endParaRPr lang="en-US" dirty="0">
                        <a:effectLst/>
                      </a:endParaRPr>
                    </a:p>
                  </a:txBody>
                  <a:tcPr anchor="ctr">
                    <a:lnL>
                      <a:noFill/>
                    </a:lnL>
                    <a:lnR>
                      <a:noFill/>
                    </a:lnR>
                    <a:lnT>
                      <a:noFill/>
                    </a:lnT>
                    <a:lnB>
                      <a:noFill/>
                    </a:lnB>
                  </a:tcPr>
                </a:tc>
                <a:extLst>
                  <a:ext uri="{0D108BD9-81ED-4DB2-BD59-A6C34878D82A}">
                    <a16:rowId xmlns:a16="http://schemas.microsoft.com/office/drawing/2014/main" val="490286804"/>
                  </a:ext>
                </a:extLst>
              </a:tr>
            </a:tbl>
          </a:graphicData>
        </a:graphic>
      </p:graphicFrame>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3</a:t>
            </a:fld>
            <a:endParaRPr lang="en-US"/>
          </a:p>
        </p:txBody>
      </p:sp>
    </p:spTree>
    <p:extLst>
      <p:ext uri="{BB962C8B-B14F-4D97-AF65-F5344CB8AC3E}">
        <p14:creationId xmlns:p14="http://schemas.microsoft.com/office/powerpoint/2010/main" val="2045281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8C69-C774-D1B8-10D7-C653FCC552D5}"/>
              </a:ext>
            </a:extLst>
          </p:cNvPr>
          <p:cNvSpPr>
            <a:spLocks noGrp="1"/>
          </p:cNvSpPr>
          <p:nvPr>
            <p:ph type="title"/>
          </p:nvPr>
        </p:nvSpPr>
        <p:spPr>
          <a:xfrm>
            <a:off x="838200" y="365125"/>
            <a:ext cx="10515600" cy="1325563"/>
          </a:xfrm>
        </p:spPr>
        <p:txBody>
          <a:bodyPr anchor="ctr">
            <a:normAutofit/>
          </a:bodyPr>
          <a:lstStyle/>
          <a:p>
            <a:r>
              <a:rPr lang="en-US" dirty="0"/>
              <a:t>The Rise of Open Access</a:t>
            </a:r>
          </a:p>
        </p:txBody>
      </p:sp>
      <p:pic>
        <p:nvPicPr>
          <p:cNvPr id="6" name="Content Placeholder 5" descr="Chart depicts the rise of open access publications from 1993 to 2009 as both the number of articles and number of journals published in open access format increases substantially from 0 to between 4500 and 5000 journal publications. ">
            <a:extLst>
              <a:ext uri="{FF2B5EF4-FFF2-40B4-BE49-F238E27FC236}">
                <a16:creationId xmlns:a16="http://schemas.microsoft.com/office/drawing/2014/main" id="{B173E5B4-ACBD-E7A0-BA0F-F25CDBBBA8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4481" y="1504807"/>
            <a:ext cx="10003182" cy="4851543"/>
          </a:xfrm>
          <a:noFill/>
        </p:spPr>
      </p:pic>
      <p:sp>
        <p:nvSpPr>
          <p:cNvPr id="4" name="Slide Number Placeholder 3">
            <a:extLst>
              <a:ext uri="{FF2B5EF4-FFF2-40B4-BE49-F238E27FC236}">
                <a16:creationId xmlns:a16="http://schemas.microsoft.com/office/drawing/2014/main" id="{0006CA96-45F9-F473-70A1-D22EB638F331}"/>
              </a:ext>
            </a:extLst>
          </p:cNvPr>
          <p:cNvSpPr>
            <a:spLocks noGrp="1"/>
          </p:cNvSpPr>
          <p:nvPr>
            <p:ph type="sldNum" sz="quarter" idx="12"/>
          </p:nvPr>
        </p:nvSpPr>
        <p:spPr>
          <a:xfrm>
            <a:off x="8610600" y="6356350"/>
            <a:ext cx="2743200" cy="365125"/>
          </a:xfrm>
        </p:spPr>
        <p:txBody>
          <a:bodyPr anchor="ctr">
            <a:normAutofit/>
          </a:bodyPr>
          <a:lstStyle/>
          <a:p>
            <a:pPr>
              <a:spcAft>
                <a:spcPts val="600"/>
              </a:spcAft>
            </a:pPr>
            <a:fld id="{57410643-5391-4811-8551-11E00218332C}" type="slidenum">
              <a:rPr lang="en-US" smtClean="0"/>
              <a:pPr>
                <a:spcAft>
                  <a:spcPts val="600"/>
                </a:spcAft>
              </a:pPr>
              <a:t>4</a:t>
            </a:fld>
            <a:endParaRPr lang="en-US"/>
          </a:p>
        </p:txBody>
      </p:sp>
    </p:spTree>
    <p:extLst>
      <p:ext uri="{BB962C8B-B14F-4D97-AF65-F5344CB8AC3E}">
        <p14:creationId xmlns:p14="http://schemas.microsoft.com/office/powerpoint/2010/main" val="341256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lstStyle/>
          <a:p>
            <a:r>
              <a:rPr lang="en-US" dirty="0"/>
              <a:t>APCs and BPCs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pPr rtl="0">
              <a:spcBef>
                <a:spcPts val="0"/>
              </a:spcBef>
              <a:spcAft>
                <a:spcPts val="0"/>
              </a:spcAft>
            </a:pPr>
            <a:r>
              <a:rPr lang="en-US" sz="3200" dirty="0">
                <a:solidFill>
                  <a:schemeClr val="tx1"/>
                </a:solidFill>
              </a:rPr>
              <a:t>Article processing charges are fees charged by publishers to authors that make their work open access</a:t>
            </a:r>
          </a:p>
          <a:p>
            <a:pPr rtl="0">
              <a:spcBef>
                <a:spcPts val="0"/>
              </a:spcBef>
              <a:spcAft>
                <a:spcPts val="0"/>
              </a:spcAft>
            </a:pPr>
            <a:r>
              <a:rPr lang="en-US" sz="3200" dirty="0">
                <a:solidFill>
                  <a:schemeClr val="tx1"/>
                </a:solidFill>
              </a:rPr>
              <a:t>These fees range from a couple hundred dollars to thousands of dollars</a:t>
            </a:r>
          </a:p>
          <a:p>
            <a:pPr lvl="1"/>
            <a:r>
              <a:rPr lang="en-US" i="1" dirty="0">
                <a:solidFill>
                  <a:schemeClr val="tx1"/>
                </a:solidFill>
              </a:rPr>
              <a:t>Cell: </a:t>
            </a:r>
            <a:r>
              <a:rPr lang="en-US" dirty="0">
                <a:solidFill>
                  <a:schemeClr val="tx1"/>
                </a:solidFill>
              </a:rPr>
              <a:t>$9,900 (hybrid, Elsevier)</a:t>
            </a:r>
          </a:p>
          <a:p>
            <a:pPr lvl="1"/>
            <a:r>
              <a:rPr lang="en-US" i="1" dirty="0">
                <a:solidFill>
                  <a:schemeClr val="tx1"/>
                </a:solidFill>
              </a:rPr>
              <a:t>Austrian History Yearbook</a:t>
            </a:r>
            <a:r>
              <a:rPr lang="en-US" dirty="0">
                <a:solidFill>
                  <a:schemeClr val="tx1"/>
                </a:solidFill>
              </a:rPr>
              <a:t>: $3,250 (hybrid, Cambridge)</a:t>
            </a:r>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5</a:t>
            </a:fld>
            <a:endParaRPr lang="en-US"/>
          </a:p>
        </p:txBody>
      </p:sp>
    </p:spTree>
    <p:extLst>
      <p:ext uri="{BB962C8B-B14F-4D97-AF65-F5344CB8AC3E}">
        <p14:creationId xmlns:p14="http://schemas.microsoft.com/office/powerpoint/2010/main" val="90739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normAutofit/>
          </a:bodyPr>
          <a:lstStyle/>
          <a:p>
            <a:r>
              <a:rPr lang="en-US" sz="5400" dirty="0"/>
              <a:t>Types of Open Access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a:xfrm>
            <a:off x="717274" y="2005012"/>
            <a:ext cx="10515600" cy="4351338"/>
          </a:xfrm>
        </p:spPr>
        <p:txBody>
          <a:bodyPr/>
          <a:lstStyle/>
          <a:p>
            <a:r>
              <a:rPr lang="en-US" sz="4800" b="1" dirty="0">
                <a:solidFill>
                  <a:schemeClr val="tx1">
                    <a:lumMod val="50000"/>
                  </a:schemeClr>
                </a:solidFill>
              </a:rPr>
              <a:t>Gold Open Access</a:t>
            </a:r>
          </a:p>
          <a:p>
            <a:r>
              <a:rPr lang="en-US" sz="4800" b="1" dirty="0">
                <a:solidFill>
                  <a:schemeClr val="tx1">
                    <a:lumMod val="50000"/>
                  </a:schemeClr>
                </a:solidFill>
              </a:rPr>
              <a:t>Green Open Access</a:t>
            </a:r>
          </a:p>
          <a:p>
            <a:r>
              <a:rPr lang="en-US" sz="4800" b="1" dirty="0">
                <a:solidFill>
                  <a:schemeClr val="tx1">
                    <a:lumMod val="50000"/>
                  </a:schemeClr>
                </a:solidFill>
              </a:rPr>
              <a:t>Diamond Open Access</a:t>
            </a:r>
            <a:endParaRPr lang="en-US" sz="4800" dirty="0">
              <a:solidFill>
                <a:schemeClr val="tx1">
                  <a:lumMod val="50000"/>
                </a:schemeClr>
              </a:solidFill>
            </a:endParaRPr>
          </a:p>
          <a:p>
            <a:endParaRPr lang="en-US" dirty="0">
              <a:solidFill>
                <a:schemeClr val="tx1">
                  <a:lumMod val="50000"/>
                </a:schemeClr>
              </a:solidFill>
            </a:endParaRPr>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6</a:t>
            </a:fld>
            <a:endParaRPr lang="en-US"/>
          </a:p>
        </p:txBody>
      </p:sp>
    </p:spTree>
    <p:extLst>
      <p:ext uri="{BB962C8B-B14F-4D97-AF65-F5344CB8AC3E}">
        <p14:creationId xmlns:p14="http://schemas.microsoft.com/office/powerpoint/2010/main" val="3313144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lstStyle/>
          <a:p>
            <a:r>
              <a:rPr lang="en-US" dirty="0"/>
              <a:t>Gold Open Access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r>
              <a:rPr lang="en-US" b="1" dirty="0"/>
              <a:t>Gold Open Access</a:t>
            </a:r>
          </a:p>
          <a:p>
            <a:pPr lvl="1"/>
            <a:r>
              <a:rPr lang="en-US" b="1" dirty="0">
                <a:solidFill>
                  <a:schemeClr val="tx1"/>
                </a:solidFill>
              </a:rPr>
              <a:t>Gold OA </a:t>
            </a:r>
            <a:r>
              <a:rPr lang="en-US" u="sng" dirty="0">
                <a:solidFill>
                  <a:schemeClr val="tx1"/>
                </a:solidFill>
              </a:rPr>
              <a:t>with</a:t>
            </a:r>
            <a:r>
              <a:rPr lang="en-US" dirty="0">
                <a:solidFill>
                  <a:schemeClr val="tx1"/>
                </a:solidFill>
              </a:rPr>
              <a:t> APC</a:t>
            </a:r>
          </a:p>
          <a:p>
            <a:pPr lvl="2"/>
            <a:r>
              <a:rPr lang="en-US" b="1" dirty="0">
                <a:solidFill>
                  <a:schemeClr val="tx1"/>
                </a:solidFill>
              </a:rPr>
              <a:t>Author pays</a:t>
            </a:r>
          </a:p>
          <a:p>
            <a:pPr lvl="1"/>
            <a:r>
              <a:rPr lang="en-US" b="1" dirty="0">
                <a:solidFill>
                  <a:schemeClr val="tx1"/>
                </a:solidFill>
              </a:rPr>
              <a:t>Gold OA </a:t>
            </a:r>
            <a:r>
              <a:rPr lang="en-US" u="sng" dirty="0">
                <a:solidFill>
                  <a:schemeClr val="tx1"/>
                </a:solidFill>
              </a:rPr>
              <a:t>without</a:t>
            </a:r>
            <a:r>
              <a:rPr lang="en-US" dirty="0">
                <a:solidFill>
                  <a:schemeClr val="tx1"/>
                </a:solidFill>
              </a:rPr>
              <a:t> APC</a:t>
            </a:r>
          </a:p>
          <a:p>
            <a:pPr lvl="2"/>
            <a:r>
              <a:rPr lang="en-US" b="1" dirty="0">
                <a:solidFill>
                  <a:schemeClr val="tx1"/>
                </a:solidFill>
              </a:rPr>
              <a:t>Free for author </a:t>
            </a:r>
            <a:r>
              <a:rPr lang="en-US" dirty="0">
                <a:solidFill>
                  <a:schemeClr val="tx1"/>
                </a:solidFill>
              </a:rPr>
              <a:t>(sometimes called diamond OA)</a:t>
            </a:r>
          </a:p>
          <a:p>
            <a:pPr lvl="1"/>
            <a:r>
              <a:rPr lang="en-US" b="1" dirty="0">
                <a:solidFill>
                  <a:schemeClr val="tx1"/>
                </a:solidFill>
              </a:rPr>
              <a:t>Transformative agreement </a:t>
            </a:r>
            <a:r>
              <a:rPr lang="en-US" dirty="0">
                <a:solidFill>
                  <a:schemeClr val="tx1"/>
                </a:solidFill>
              </a:rPr>
              <a:t>(read and publish)</a:t>
            </a:r>
          </a:p>
          <a:p>
            <a:pPr lvl="2"/>
            <a:r>
              <a:rPr lang="en-US" b="1" dirty="0">
                <a:solidFill>
                  <a:schemeClr val="tx1"/>
                </a:solidFill>
              </a:rPr>
              <a:t>Free for author </a:t>
            </a:r>
            <a:r>
              <a:rPr lang="en-US" dirty="0">
                <a:solidFill>
                  <a:schemeClr val="tx1"/>
                </a:solidFill>
              </a:rPr>
              <a:t>(library pays APC)</a:t>
            </a:r>
          </a:p>
          <a:p>
            <a:endParaRPr lang="en-US" dirty="0"/>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7</a:t>
            </a:fld>
            <a:endParaRPr lang="en-US"/>
          </a:p>
        </p:txBody>
      </p:sp>
    </p:spTree>
    <p:extLst>
      <p:ext uri="{BB962C8B-B14F-4D97-AF65-F5344CB8AC3E}">
        <p14:creationId xmlns:p14="http://schemas.microsoft.com/office/powerpoint/2010/main" val="19172061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8" y="365125"/>
            <a:ext cx="10757452" cy="1325563"/>
          </a:xfrm>
        </p:spPr>
        <p:txBody>
          <a:bodyPr/>
          <a:lstStyle/>
          <a:p>
            <a:r>
              <a:rPr lang="en-US" dirty="0"/>
              <a:t>Green Open Access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r>
              <a:rPr lang="en-US" dirty="0">
                <a:solidFill>
                  <a:srgbClr val="000E54"/>
                </a:solidFill>
                <a:latin typeface="ShermanSans"/>
              </a:rPr>
              <a:t>S</a:t>
            </a:r>
            <a:r>
              <a:rPr lang="en-US" b="0" i="0" u="none" strike="noStrike" dirty="0">
                <a:solidFill>
                  <a:srgbClr val="000E54"/>
                </a:solidFill>
                <a:effectLst/>
                <a:latin typeface="ShermanSans"/>
              </a:rPr>
              <a:t>ometimes called “self-archiving,” refers to pre/post print articles deposited by authors in a repository like </a:t>
            </a:r>
            <a:r>
              <a:rPr lang="en-US" b="0" i="0" u="sng" dirty="0">
                <a:solidFill>
                  <a:srgbClr val="000E54"/>
                </a:solidFill>
                <a:effectLst/>
                <a:latin typeface="ShermanSans"/>
                <a:hlinkClick r:id="rId2"/>
              </a:rPr>
              <a:t>SURFACE</a:t>
            </a:r>
            <a:r>
              <a:rPr lang="en-US" b="0" i="0" u="none" strike="noStrike" dirty="0">
                <a:solidFill>
                  <a:srgbClr val="000E54"/>
                </a:solidFill>
                <a:effectLst/>
                <a:latin typeface="ShermanSans"/>
              </a:rPr>
              <a:t> or </a:t>
            </a:r>
            <a:r>
              <a:rPr lang="en-US" b="0" i="0" u="sng" dirty="0">
                <a:solidFill>
                  <a:srgbClr val="000E54"/>
                </a:solidFill>
                <a:effectLst/>
                <a:latin typeface="ShermanSans"/>
                <a:hlinkClick r:id="rId3"/>
              </a:rPr>
              <a:t>arXiv.org</a:t>
            </a:r>
            <a:r>
              <a:rPr lang="en-US" b="0" i="0" u="none" strike="noStrike" dirty="0">
                <a:solidFill>
                  <a:srgbClr val="000E54"/>
                </a:solidFill>
                <a:effectLst/>
                <a:latin typeface="ShermanSans"/>
              </a:rPr>
              <a:t>. </a:t>
            </a:r>
          </a:p>
          <a:p>
            <a:r>
              <a:rPr lang="en-US" dirty="0">
                <a:solidFill>
                  <a:srgbClr val="000E54"/>
                </a:solidFill>
                <a:latin typeface="ShermanSans"/>
              </a:rPr>
              <a:t>Green OA is always free</a:t>
            </a:r>
            <a:r>
              <a:rPr lang="en-US" b="0" i="0" u="none" strike="noStrike" dirty="0">
                <a:solidFill>
                  <a:srgbClr val="000E54"/>
                </a:solidFill>
                <a:effectLst/>
                <a:latin typeface="ShermanSans"/>
              </a:rPr>
              <a:t>, though there may be restrictions. </a:t>
            </a:r>
          </a:p>
          <a:p>
            <a:r>
              <a:rPr lang="en-US" b="0" i="0" u="none" strike="noStrike" dirty="0">
                <a:solidFill>
                  <a:srgbClr val="000E54"/>
                </a:solidFill>
                <a:effectLst/>
                <a:latin typeface="ShermanSans"/>
              </a:rPr>
              <a:t>If you’re an author, consult </a:t>
            </a:r>
            <a:r>
              <a:rPr lang="en-US" b="0" i="0" u="sng" dirty="0">
                <a:solidFill>
                  <a:srgbClr val="000E54"/>
                </a:solidFill>
                <a:effectLst/>
                <a:latin typeface="ShermanSans"/>
                <a:hlinkClick r:id="rId4"/>
              </a:rPr>
              <a:t>Sherpa Romeo</a:t>
            </a:r>
            <a:r>
              <a:rPr lang="en-US" b="0" i="0" u="none" strike="noStrike" dirty="0">
                <a:solidFill>
                  <a:srgbClr val="000E54"/>
                </a:solidFill>
                <a:effectLst/>
                <a:latin typeface="ShermanSans"/>
              </a:rPr>
              <a:t> to see how your publisher will let you share.</a:t>
            </a:r>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8</a:t>
            </a:fld>
            <a:endParaRPr lang="en-US"/>
          </a:p>
        </p:txBody>
      </p:sp>
      <p:pic>
        <p:nvPicPr>
          <p:cNvPr id="4" name="Picture 3">
            <a:extLst>
              <a:ext uri="{FF2B5EF4-FFF2-40B4-BE49-F238E27FC236}">
                <a16:creationId xmlns:a16="http://schemas.microsoft.com/office/drawing/2014/main" id="{5536650C-247F-FB36-D827-3B913AF82055}"/>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5109" y="4036288"/>
            <a:ext cx="5319930" cy="2120783"/>
          </a:xfrm>
          <a:prstGeom prst="rect">
            <a:avLst/>
          </a:prstGeom>
        </p:spPr>
      </p:pic>
      <p:pic>
        <p:nvPicPr>
          <p:cNvPr id="8" name="Graphic 7">
            <a:extLst>
              <a:ext uri="{FF2B5EF4-FFF2-40B4-BE49-F238E27FC236}">
                <a16:creationId xmlns:a16="http://schemas.microsoft.com/office/drawing/2014/main" id="{8B3AA668-0080-36AE-5C74-9A17DE1A74EB}"/>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609" y="4704557"/>
            <a:ext cx="2349500" cy="1041400"/>
          </a:xfrm>
          <a:prstGeom prst="rect">
            <a:avLst/>
          </a:prstGeom>
        </p:spPr>
      </p:pic>
      <p:pic>
        <p:nvPicPr>
          <p:cNvPr id="10" name="Picture 9">
            <a:extLst>
              <a:ext uri="{FF2B5EF4-FFF2-40B4-BE49-F238E27FC236}">
                <a16:creationId xmlns:a16="http://schemas.microsoft.com/office/drawing/2014/main" id="{8EDB058E-8D1B-47C1-72B3-D5BB978E087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15241" y="4207184"/>
            <a:ext cx="2665968" cy="1777312"/>
          </a:xfrm>
          <a:prstGeom prst="rect">
            <a:avLst/>
          </a:prstGeom>
        </p:spPr>
      </p:pic>
    </p:spTree>
    <p:extLst>
      <p:ext uri="{BB962C8B-B14F-4D97-AF65-F5344CB8AC3E}">
        <p14:creationId xmlns:p14="http://schemas.microsoft.com/office/powerpoint/2010/main" val="450702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4FC01-1CBF-3413-A576-59CA615B93FE}"/>
              </a:ext>
            </a:extLst>
          </p:cNvPr>
          <p:cNvSpPr>
            <a:spLocks noGrp="1"/>
          </p:cNvSpPr>
          <p:nvPr>
            <p:ph type="title"/>
          </p:nvPr>
        </p:nvSpPr>
        <p:spPr>
          <a:xfrm>
            <a:off x="596347" y="365125"/>
            <a:ext cx="11380305" cy="1325563"/>
          </a:xfrm>
        </p:spPr>
        <p:txBody>
          <a:bodyPr/>
          <a:lstStyle/>
          <a:p>
            <a:r>
              <a:rPr lang="en-US" dirty="0"/>
              <a:t>Why Consider Open Access?</a:t>
            </a:r>
          </a:p>
        </p:txBody>
      </p:sp>
      <p:sp>
        <p:nvSpPr>
          <p:cNvPr id="3" name="Content Placeholder 2">
            <a:extLst>
              <a:ext uri="{FF2B5EF4-FFF2-40B4-BE49-F238E27FC236}">
                <a16:creationId xmlns:a16="http://schemas.microsoft.com/office/drawing/2014/main" id="{F2411E62-28F1-92AC-FF79-41F8000538FC}"/>
              </a:ext>
            </a:extLst>
          </p:cNvPr>
          <p:cNvSpPr>
            <a:spLocks noGrp="1"/>
          </p:cNvSpPr>
          <p:nvPr>
            <p:ph idx="1"/>
          </p:nvPr>
        </p:nvSpPr>
        <p:spPr/>
        <p:txBody>
          <a:bodyPr/>
          <a:lstStyle/>
          <a:p>
            <a:r>
              <a:rPr lang="en-US" dirty="0"/>
              <a:t>Equity</a:t>
            </a:r>
          </a:p>
          <a:p>
            <a:r>
              <a:rPr lang="en-US" dirty="0"/>
              <a:t>Scope and reach</a:t>
            </a:r>
          </a:p>
          <a:p>
            <a:r>
              <a:rPr lang="en-US" dirty="0"/>
              <a:t>Audience</a:t>
            </a:r>
          </a:p>
          <a:p>
            <a:r>
              <a:rPr lang="en-US" dirty="0"/>
              <a:t>Citations and downloads</a:t>
            </a:r>
          </a:p>
          <a:p>
            <a:r>
              <a:rPr lang="en-US" dirty="0"/>
              <a:t>Precarity of scholars isn’t going anywhere…</a:t>
            </a:r>
          </a:p>
          <a:p>
            <a:endParaRPr lang="en-US" dirty="0"/>
          </a:p>
        </p:txBody>
      </p:sp>
      <p:sp>
        <p:nvSpPr>
          <p:cNvPr id="5" name="Slide Number Placeholder 4">
            <a:extLst>
              <a:ext uri="{FF2B5EF4-FFF2-40B4-BE49-F238E27FC236}">
                <a16:creationId xmlns:a16="http://schemas.microsoft.com/office/drawing/2014/main" id="{039C8648-F24A-3213-A9FF-F0C23509E6C0}"/>
              </a:ext>
            </a:extLst>
          </p:cNvPr>
          <p:cNvSpPr>
            <a:spLocks noGrp="1"/>
          </p:cNvSpPr>
          <p:nvPr>
            <p:ph type="sldNum" sz="quarter" idx="10"/>
          </p:nvPr>
        </p:nvSpPr>
        <p:spPr/>
        <p:txBody>
          <a:bodyPr/>
          <a:lstStyle/>
          <a:p>
            <a:fld id="{57410643-5391-4811-8551-11E00218332C}" type="slidenum">
              <a:rPr lang="en-US" smtClean="0"/>
              <a:t>9</a:t>
            </a:fld>
            <a:endParaRPr lang="en-US"/>
          </a:p>
        </p:txBody>
      </p:sp>
    </p:spTree>
    <p:extLst>
      <p:ext uri="{BB962C8B-B14F-4D97-AF65-F5344CB8AC3E}">
        <p14:creationId xmlns:p14="http://schemas.microsoft.com/office/powerpoint/2010/main" val="3723869938"/>
      </p:ext>
    </p:extLst>
  </p:cSld>
  <p:clrMapOvr>
    <a:masterClrMapping/>
  </p:clrMapOvr>
</p:sld>
</file>

<file path=ppt/theme/theme1.xml><?xml version="1.0" encoding="utf-8"?>
<a:theme xmlns:a="http://schemas.openxmlformats.org/drawingml/2006/main" name="Office Theme">
  <a:themeElements>
    <a:clrScheme name="SU Colors">
      <a:dk1>
        <a:srgbClr val="3F403F"/>
      </a:dk1>
      <a:lt1>
        <a:srgbClr val="FFFFFF"/>
      </a:lt1>
      <a:dk2>
        <a:srgbClr val="F76900"/>
      </a:dk2>
      <a:lt2>
        <a:srgbClr val="ADB3B8"/>
      </a:lt2>
      <a:accent1>
        <a:srgbClr val="000E54"/>
      </a:accent1>
      <a:accent2>
        <a:srgbClr val="FF431B"/>
      </a:accent2>
      <a:accent3>
        <a:srgbClr val="FF8E00"/>
      </a:accent3>
      <a:accent4>
        <a:srgbClr val="203299"/>
      </a:accent4>
      <a:accent5>
        <a:srgbClr val="2B72D7"/>
      </a:accent5>
      <a:accent6>
        <a:srgbClr val="F76900"/>
      </a:accent6>
      <a:hlink>
        <a:srgbClr val="D74100"/>
      </a:hlink>
      <a:folHlink>
        <a:srgbClr val="D74100"/>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0835A3F-C9C0-45BC-8967-4121604BBD82}" vid="{556E84AD-7061-412B-9771-915C0A2903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3A51B13207D24479F6888B9D090FD09" ma:contentTypeVersion="11" ma:contentTypeDescription="Create a new document." ma:contentTypeScope="" ma:versionID="87779baf64cc65dfc9e44aa103f5adf7">
  <xsd:schema xmlns:xsd="http://www.w3.org/2001/XMLSchema" xmlns:xs="http://www.w3.org/2001/XMLSchema" xmlns:p="http://schemas.microsoft.com/office/2006/metadata/properties" xmlns:ns3="cbc4b23d-acd9-4f93-b592-ce7013ca58ea" xmlns:ns4="ad03ed94-0547-4744-b3de-6153ab69657a" targetNamespace="http://schemas.microsoft.com/office/2006/metadata/properties" ma:root="true" ma:fieldsID="559c6b5ccd1b379ea8fe0949c9e203dd" ns3:_="" ns4:_="">
    <xsd:import namespace="cbc4b23d-acd9-4f93-b592-ce7013ca58ea"/>
    <xsd:import namespace="ad03ed94-0547-4744-b3de-6153ab69657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4b23d-acd9-4f93-b592-ce7013ca58e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03ed94-0547-4744-b3de-6153ab69657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B28225-42E5-44E2-8DCD-4730552C70B6}">
  <ds:schemaRefs>
    <ds:schemaRef ds:uri="cbc4b23d-acd9-4f93-b592-ce7013ca58ea"/>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terms/"/>
    <ds:schemaRef ds:uri="http://www.w3.org/XML/1998/namespace"/>
    <ds:schemaRef ds:uri="http://schemas.microsoft.com/office/infopath/2007/PartnerControls"/>
    <ds:schemaRef ds:uri="ad03ed94-0547-4744-b3de-6153ab69657a"/>
    <ds:schemaRef ds:uri="http://purl.org/dc/elements/1.1/"/>
  </ds:schemaRefs>
</ds:datastoreItem>
</file>

<file path=customXml/itemProps2.xml><?xml version="1.0" encoding="utf-8"?>
<ds:datastoreItem xmlns:ds="http://schemas.openxmlformats.org/officeDocument/2006/customXml" ds:itemID="{5FB4967A-3594-4C28-8C42-1BD66B4A5A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c4b23d-acd9-4f93-b592-ce7013ca58ea"/>
    <ds:schemaRef ds:uri="ad03ed94-0547-4744-b3de-6153ab6965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B0C9CB-E199-429E-B4A7-78B5D6DE749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SU-Library-Template-REV-HK-Blank</Template>
  <TotalTime>1448</TotalTime>
  <Words>1020</Words>
  <Application>Microsoft Macintosh PowerPoint</Application>
  <PresentationFormat>Widescreen</PresentationFormat>
  <Paragraphs>156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ShermanSans</vt:lpstr>
      <vt:lpstr>Verdana</vt:lpstr>
      <vt:lpstr>Wingdings</vt:lpstr>
      <vt:lpstr>Office Theme</vt:lpstr>
      <vt:lpstr>Placing your Book in the Rapidly Changing Academic Publishing Landscape </vt:lpstr>
      <vt:lpstr>Outline for Today’s Session</vt:lpstr>
      <vt:lpstr>Changes to the Publishing Landscape</vt:lpstr>
      <vt:lpstr>The Rise of Open Access</vt:lpstr>
      <vt:lpstr>APCs and BPCs</vt:lpstr>
      <vt:lpstr>Types of Open Access</vt:lpstr>
      <vt:lpstr>Gold Open Access</vt:lpstr>
      <vt:lpstr>Green Open Access</vt:lpstr>
      <vt:lpstr>Why Consider Open Access?</vt:lpstr>
      <vt:lpstr>Statistics and Usage Data (Springer)</vt:lpstr>
      <vt:lpstr>Scope and Reach</vt:lpstr>
      <vt:lpstr>Unexpected Readership and Results</vt:lpstr>
      <vt:lpstr>Experiences</vt:lpstr>
      <vt:lpstr>28 color illustrations  and a great cover! University of California Press</vt:lpstr>
      <vt:lpstr>From Publishers (MIT, Duke, Michigan)</vt:lpstr>
      <vt:lpstr>Open Access Support</vt:lpstr>
      <vt:lpstr>Leading OA Monograph Publishers</vt:lpstr>
      <vt:lpstr>Questions to ask your Publisher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Holli Kubly</dc:creator>
  <cp:lastModifiedBy>Sarah R Workman</cp:lastModifiedBy>
  <cp:revision>19</cp:revision>
  <dcterms:created xsi:type="dcterms:W3CDTF">2020-11-02T19:24:15Z</dcterms:created>
  <dcterms:modified xsi:type="dcterms:W3CDTF">2022-10-19T13:39:01Z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0x010100F3A51B13207D24479F6888B9D090FD09</vt:lpwstr>
  </property>
</Properties>
</file>