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317" r:id="rId3"/>
    <p:sldId id="318" r:id="rId4"/>
    <p:sldId id="319" r:id="rId5"/>
    <p:sldId id="320" r:id="rId6"/>
    <p:sldId id="321" r:id="rId7"/>
    <p:sldId id="322" r:id="rId8"/>
    <p:sldId id="323" r:id="rId9"/>
    <p:sldId id="326" r:id="rId10"/>
    <p:sldId id="327" r:id="rId11"/>
    <p:sldId id="328" r:id="rId12"/>
    <p:sldId id="329" r:id="rId13"/>
    <p:sldId id="330" r:id="rId14"/>
    <p:sldId id="331" r:id="rId15"/>
    <p:sldId id="332" r:id="rId16"/>
    <p:sldId id="333" r:id="rId17"/>
    <p:sldId id="334" r:id="rId18"/>
    <p:sldId id="335" r:id="rId19"/>
    <p:sldId id="336" r:id="rId20"/>
    <p:sldId id="282" r:id="rId21"/>
    <p:sldId id="316"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stin Dean" initials="JD" lastIdx="4" clrIdx="0">
    <p:extLst>
      <p:ext uri="{19B8F6BF-5375-455C-9EA6-DF929625EA0E}">
        <p15:presenceInfo xmlns:p15="http://schemas.microsoft.com/office/powerpoint/2012/main" userId="S::jdean@theadditiveagency.com::48d7c856-aa91-4f9a-9c9d-c7de74b978a6" providerId="AD"/>
      </p:ext>
    </p:extLst>
  </p:cmAuthor>
  <p:cmAuthor id="2" name="Lori Lu" initials="LL" lastIdx="1" clrIdx="1">
    <p:extLst>
      <p:ext uri="{19B8F6BF-5375-455C-9EA6-DF929625EA0E}">
        <p15:presenceInfo xmlns:p15="http://schemas.microsoft.com/office/powerpoint/2012/main" userId="Lori L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07780"/>
    <a:srgbClr val="D74100"/>
    <a:srgbClr val="000000"/>
    <a:srgbClr val="404040"/>
    <a:srgbClr val="6D777E"/>
    <a:srgbClr val="F76900"/>
    <a:srgbClr val="F768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0A1B5D5-9B99-4C35-A422-299274C87663}">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04" autoAdjust="0"/>
    <p:restoredTop sz="86375" autoAdjust="0"/>
  </p:normalViewPr>
  <p:slideViewPr>
    <p:cSldViewPr snapToGrid="0" snapToObjects="1">
      <p:cViewPr varScale="1">
        <p:scale>
          <a:sx n="69" d="100"/>
          <a:sy n="69" d="100"/>
        </p:scale>
        <p:origin x="653" y="7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2" d="100"/>
        <a:sy n="152" d="100"/>
      </p:scale>
      <p:origin x="0" y="0"/>
    </p:cViewPr>
  </p:sorterViewPr>
  <p:notesViewPr>
    <p:cSldViewPr snapToGrid="0"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01379A-EF37-704C-8538-D0F73F424F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2C2CBE97-3D0C-5045-9FE9-7F95CA6BE3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CE2166-158B-7043-BC3D-862E3961CD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20385E-9AEC-AE4B-9F29-034FFD6546A1}" type="slidenum">
              <a:rPr lang="en-US" smtClean="0"/>
              <a:t>‹#›</a:t>
            </a:fld>
            <a:endParaRPr lang="en-US"/>
          </a:p>
        </p:txBody>
      </p:sp>
      <p:sp>
        <p:nvSpPr>
          <p:cNvPr id="6" name="Date Placeholder 5">
            <a:extLst>
              <a:ext uri="{FF2B5EF4-FFF2-40B4-BE49-F238E27FC236}">
                <a16:creationId xmlns:a16="http://schemas.microsoft.com/office/drawing/2014/main" id="{37B6664E-7B47-9F48-A0F4-96D7B082EC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E0C87-C4B2-804D-A271-30F16C3C06F1}" type="datetimeFigureOut">
              <a:rPr lang="en-US" smtClean="0"/>
              <a:t>1/10/2022</a:t>
            </a:fld>
            <a:endParaRPr lang="en-US"/>
          </a:p>
        </p:txBody>
      </p:sp>
    </p:spTree>
    <p:extLst>
      <p:ext uri="{BB962C8B-B14F-4D97-AF65-F5344CB8AC3E}">
        <p14:creationId xmlns:p14="http://schemas.microsoft.com/office/powerpoint/2010/main" val="30242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D088AB-38D9-574D-9FE4-C1ABD659377A}"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9CC7F-D7FD-7142-9894-9CD0A54CFBFA}" type="slidenum">
              <a:rPr lang="en-US" smtClean="0"/>
              <a:t>‹#›</a:t>
            </a:fld>
            <a:endParaRPr lang="en-US"/>
          </a:p>
        </p:txBody>
      </p:sp>
    </p:spTree>
    <p:extLst>
      <p:ext uri="{BB962C8B-B14F-4D97-AF65-F5344CB8AC3E}">
        <p14:creationId xmlns:p14="http://schemas.microsoft.com/office/powerpoint/2010/main" val="429217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yracuse.infoready4.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video will walk through the application steps for the 2022 Collaboration for Unprecedented Success and Excellence (CUSE) Grant Program. We will begin with the application web site. Select the link here to begin your application. </a:t>
            </a:r>
            <a:r>
              <a:rPr lang="en-US" sz="1200" u="sng" dirty="0">
                <a:solidFill>
                  <a:srgbClr val="EB7115"/>
                </a:solidFill>
                <a:hlinkClick r:id="rId3">
                  <a:extLst>
                    <a:ext uri="{A12FA001-AC4F-418D-AE19-62706E023703}">
                      <ahyp:hlinkClr xmlns:ahyp="http://schemas.microsoft.com/office/drawing/2018/hyperlinkcolor" val="tx"/>
                    </a:ext>
                  </a:extLst>
                </a:hlinkClick>
              </a:rPr>
              <a:t>syracuse.infoready4.com/</a:t>
            </a:r>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a:t>
            </a:fld>
            <a:endParaRPr lang="en-US"/>
          </a:p>
        </p:txBody>
      </p:sp>
    </p:spTree>
    <p:extLst>
      <p:ext uri="{BB962C8B-B14F-4D97-AF65-F5344CB8AC3E}">
        <p14:creationId xmlns:p14="http://schemas.microsoft.com/office/powerpoint/2010/main" val="2669485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you will need to complete all of the textbox responses including, identifying all Co-PIs by Name, Role, email, Department, and School or College.</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10</a:t>
            </a:fld>
            <a:endParaRPr lang="en-US"/>
          </a:p>
        </p:txBody>
      </p:sp>
    </p:spTree>
    <p:extLst>
      <p:ext uri="{BB962C8B-B14F-4D97-AF65-F5344CB8AC3E}">
        <p14:creationId xmlns:p14="http://schemas.microsoft.com/office/powerpoint/2010/main" val="313814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continue, you will see the Uploads Section. The first upload will be a project narrative. Formatting guidelines are provided here in the application portal, as well as in the full request for proposals. A link is provided to the RFP details.</a:t>
            </a:r>
            <a:endParaRPr lang="en-US" dirty="0"/>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11</a:t>
            </a:fld>
            <a:endParaRPr lang="en-US"/>
          </a:p>
        </p:txBody>
      </p:sp>
    </p:spTree>
    <p:extLst>
      <p:ext uri="{BB962C8B-B14F-4D97-AF65-F5344CB8AC3E}">
        <p14:creationId xmlns:p14="http://schemas.microsoft.com/office/powerpoint/2010/main" val="182031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necessary documents will include, a statement on the results of any prior CUSE grants and a list of references cited</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12</a:t>
            </a:fld>
            <a:endParaRPr lang="en-US"/>
          </a:p>
        </p:txBody>
      </p:sp>
    </p:spTree>
    <p:extLst>
      <p:ext uri="{BB962C8B-B14F-4D97-AF65-F5344CB8AC3E}">
        <p14:creationId xmlns:p14="http://schemas.microsoft.com/office/powerpoint/2010/main" val="3525360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you scroll down, you will notice that the application requires you to fill out and upload the budget request form. This form can be found in the system under Competition Files. You will need to check with your Department/college for any internal requirements or deadlines to have this prepared in time. You will also need to upload a corresponding budget justification.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13</a:t>
            </a:fld>
            <a:endParaRPr lang="en-US"/>
          </a:p>
        </p:txBody>
      </p:sp>
    </p:spTree>
    <p:extLst>
      <p:ext uri="{BB962C8B-B14F-4D97-AF65-F5344CB8AC3E}">
        <p14:creationId xmlns:p14="http://schemas.microsoft.com/office/powerpoint/2010/main" val="184881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you will need to upload your biographical sketch.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14</a:t>
            </a:fld>
            <a:endParaRPr lang="en-US"/>
          </a:p>
        </p:txBody>
      </p:sp>
    </p:spTree>
    <p:extLst>
      <p:ext uri="{BB962C8B-B14F-4D97-AF65-F5344CB8AC3E}">
        <p14:creationId xmlns:p14="http://schemas.microsoft.com/office/powerpoint/2010/main" val="3414149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are also required to fill out the Conflict of interest form. This form can also be found in the system under Competition Files. </a:t>
            </a:r>
            <a:r>
              <a:rPr lang="en-US" b="0" i="0" dirty="0">
                <a:solidFill>
                  <a:srgbClr val="333333"/>
                </a:solidFill>
                <a:effectLst/>
                <a:latin typeface="Helvetica" panose="020B0604020202020204" pitchFamily="34" charset="0"/>
              </a:rPr>
              <a:t>Complete </a:t>
            </a:r>
            <a:r>
              <a:rPr lang="en-US" b="0" i="0" u="sng" dirty="0">
                <a:solidFill>
                  <a:srgbClr val="333333"/>
                </a:solidFill>
                <a:effectLst/>
                <a:latin typeface="Helvetica" panose="020B0604020202020204" pitchFamily="34" charset="0"/>
              </a:rPr>
              <a:t>one form for the entire project</a:t>
            </a:r>
            <a:r>
              <a:rPr lang="en-US" b="0" i="0" dirty="0">
                <a:solidFill>
                  <a:srgbClr val="333333"/>
                </a:solidFill>
                <a:effectLst/>
                <a:latin typeface="Helvetica" panose="020B0604020202020204" pitchFamily="34" charset="0"/>
              </a:rPr>
              <a:t>. listing all potential Syracuse University-based conflicts for the PI and any Co-PIs. If there are no University-based conflicts identified, based on parameters described in template, please enter the name of the PI on the top of the template, and indicate "None" in the first line of the table.</a:t>
            </a:r>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15</a:t>
            </a:fld>
            <a:endParaRPr lang="en-US"/>
          </a:p>
        </p:txBody>
      </p:sp>
    </p:spTree>
    <p:extLst>
      <p:ext uri="{BB962C8B-B14F-4D97-AF65-F5344CB8AC3E}">
        <p14:creationId xmlns:p14="http://schemas.microsoft.com/office/powerpoint/2010/main" val="536615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PI will also need to download and submit the document for “Current and Pending Support”. </a:t>
            </a:r>
          </a:p>
        </p:txBody>
      </p:sp>
      <p:sp>
        <p:nvSpPr>
          <p:cNvPr id="4" name="Slide Number Placeholder 3"/>
          <p:cNvSpPr>
            <a:spLocks noGrp="1"/>
          </p:cNvSpPr>
          <p:nvPr>
            <p:ph type="sldNum" sz="quarter" idx="5"/>
          </p:nvPr>
        </p:nvSpPr>
        <p:spPr/>
        <p:txBody>
          <a:bodyPr/>
          <a:lstStyle/>
          <a:p>
            <a:fld id="{9AC9CC7F-D7FD-7142-9894-9CD0A54CFBFA}" type="slidenum">
              <a:rPr lang="en-US" smtClean="0"/>
              <a:t>16</a:t>
            </a:fld>
            <a:endParaRPr lang="en-US"/>
          </a:p>
        </p:txBody>
      </p:sp>
    </p:spTree>
    <p:extLst>
      <p:ext uri="{BB962C8B-B14F-4D97-AF65-F5344CB8AC3E}">
        <p14:creationId xmlns:p14="http://schemas.microsoft.com/office/powerpoint/2010/main" val="1608645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Lastly, you will find the save or submit section of your grant application</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17</a:t>
            </a:fld>
            <a:endParaRPr lang="en-US"/>
          </a:p>
        </p:txBody>
      </p:sp>
    </p:spTree>
    <p:extLst>
      <p:ext uri="{BB962C8B-B14F-4D97-AF65-F5344CB8AC3E}">
        <p14:creationId xmlns:p14="http://schemas.microsoft.com/office/powerpoint/2010/main" val="1933716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at any point save your application as a draft, to be continued and submitted before the deadline.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18</a:t>
            </a:fld>
            <a:endParaRPr lang="en-US"/>
          </a:p>
        </p:txBody>
      </p:sp>
    </p:spTree>
    <p:extLst>
      <p:ext uri="{BB962C8B-B14F-4D97-AF65-F5344CB8AC3E}">
        <p14:creationId xmlns:p14="http://schemas.microsoft.com/office/powerpoint/2010/main" val="1992113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remember to read through the CUSE guidelines carefully. They contain all of the requirements for completing each section of the application.  When you are ready, click “submit application” in the lower righthand side of the screen.</a:t>
            </a:r>
            <a:endParaRPr lang="en-US" dirty="0"/>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19</a:t>
            </a:fld>
            <a:endParaRPr lang="en-US"/>
          </a:p>
        </p:txBody>
      </p:sp>
    </p:spTree>
    <p:extLst>
      <p:ext uri="{BB962C8B-B14F-4D97-AF65-F5344CB8AC3E}">
        <p14:creationId xmlns:p14="http://schemas.microsoft.com/office/powerpoint/2010/main" val="362109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will take you to the Syracuse University Application Portal.</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a:t>
            </a:fld>
            <a:endParaRPr lang="en-US"/>
          </a:p>
        </p:txBody>
      </p:sp>
    </p:spTree>
    <p:extLst>
      <p:ext uri="{BB962C8B-B14F-4D97-AF65-F5344CB8AC3E}">
        <p14:creationId xmlns:p14="http://schemas.microsoft.com/office/powerpoint/2010/main" val="3079303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20</a:t>
            </a:fld>
            <a:endParaRPr lang="en-US"/>
          </a:p>
        </p:txBody>
      </p:sp>
    </p:spTree>
    <p:extLst>
      <p:ext uri="{BB962C8B-B14F-4D97-AF65-F5344CB8AC3E}">
        <p14:creationId xmlns:p14="http://schemas.microsoft.com/office/powerpoint/2010/main" val="1799569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21</a:t>
            </a:fld>
            <a:endParaRPr lang="en-US"/>
          </a:p>
        </p:txBody>
      </p:sp>
    </p:spTree>
    <p:extLst>
      <p:ext uri="{BB962C8B-B14F-4D97-AF65-F5344CB8AC3E}">
        <p14:creationId xmlns:p14="http://schemas.microsoft.com/office/powerpoint/2010/main" val="26238714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if you have any questions about your CUSE grant application, please do not hesitate to contact any of the contacts listed here. Thank you</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22</a:t>
            </a:fld>
            <a:endParaRPr lang="en-US"/>
          </a:p>
        </p:txBody>
      </p:sp>
    </p:spTree>
    <p:extLst>
      <p:ext uri="{BB962C8B-B14F-4D97-AF65-F5344CB8AC3E}">
        <p14:creationId xmlns:p14="http://schemas.microsoft.com/office/powerpoint/2010/main" val="240922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application will appear here. Select the 2022 CUSE Grant Program to apply.  </a:t>
            </a:r>
            <a:endParaRPr lang="en-US" dirty="0"/>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3</a:t>
            </a:fld>
            <a:endParaRPr lang="en-US"/>
          </a:p>
        </p:txBody>
      </p:sp>
    </p:spTree>
    <p:extLst>
      <p:ext uri="{BB962C8B-B14F-4D97-AF65-F5344CB8AC3E}">
        <p14:creationId xmlns:p14="http://schemas.microsoft.com/office/powerpoint/2010/main" val="299897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will take you to the Details Page of the CUSE Grant Application. Before we move on, we would like to point out a few important items on this page. At the top, please note the submission deadline is Thursday, February 24, 2022 at 5:00PM Eastern Time. The application system will automatically close at that time, so be sure to get your applications submitted before the deadline.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4</a:t>
            </a:fld>
            <a:endParaRPr lang="en-US"/>
          </a:p>
        </p:txBody>
      </p:sp>
    </p:spTree>
    <p:extLst>
      <p:ext uri="{BB962C8B-B14F-4D97-AF65-F5344CB8AC3E}">
        <p14:creationId xmlns:p14="http://schemas.microsoft.com/office/powerpoint/2010/main" val="672005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select Apply on the right side to access your online application.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5</a:t>
            </a:fld>
            <a:endParaRPr lang="en-US"/>
          </a:p>
        </p:txBody>
      </p:sp>
    </p:spTree>
    <p:extLst>
      <p:ext uri="{BB962C8B-B14F-4D97-AF65-F5344CB8AC3E}">
        <p14:creationId xmlns:p14="http://schemas.microsoft.com/office/powerpoint/2010/main" val="244571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Click Syracuse University Login</a:t>
            </a:r>
            <a:endParaRPr lang="en-US" dirty="0"/>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6</a:t>
            </a:fld>
            <a:endParaRPr lang="en-US"/>
          </a:p>
        </p:txBody>
      </p:sp>
    </p:spTree>
    <p:extLst>
      <p:ext uri="{BB962C8B-B14F-4D97-AF65-F5344CB8AC3E}">
        <p14:creationId xmlns:p14="http://schemas.microsoft.com/office/powerpoint/2010/main" val="3579529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Login with your NetID</a:t>
            </a:r>
            <a:r>
              <a:rPr lang="en-US" sz="1200" kern="1200" baseline="0" dirty="0">
                <a:solidFill>
                  <a:schemeClr val="tx1"/>
                </a:solidFill>
                <a:effectLst/>
                <a:latin typeface="+mn-lt"/>
                <a:ea typeface="+mn-ea"/>
                <a:cs typeface="+mn-cs"/>
              </a:rPr>
              <a:t> and password </a:t>
            </a:r>
            <a:r>
              <a:rPr lang="en-US" sz="1200" kern="1200" dirty="0">
                <a:solidFill>
                  <a:schemeClr val="tx1"/>
                </a:solidFill>
                <a:effectLst/>
                <a:latin typeface="+mn-lt"/>
                <a:ea typeface="+mn-ea"/>
                <a:cs typeface="+mn-cs"/>
              </a:rPr>
              <a:t>to access the application.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7</a:t>
            </a:fld>
            <a:endParaRPr lang="en-US"/>
          </a:p>
        </p:txBody>
      </p:sp>
    </p:spTree>
    <p:extLst>
      <p:ext uri="{BB962C8B-B14F-4D97-AF65-F5344CB8AC3E}">
        <p14:creationId xmlns:p14="http://schemas.microsoft.com/office/powerpoint/2010/main" val="4045226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the application. You will begin by filling out the personal Details section which includes the PI’s basic information. Your first name, last name, and email address may have automatically been added after signing in with your SU NetID</a:t>
            </a:r>
            <a:endParaRPr lang="en-US" dirty="0"/>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8</a:t>
            </a:fld>
            <a:endParaRPr lang="en-US"/>
          </a:p>
        </p:txBody>
      </p:sp>
    </p:spTree>
    <p:extLst>
      <p:ext uri="{BB962C8B-B14F-4D97-AF65-F5344CB8AC3E}">
        <p14:creationId xmlns:p14="http://schemas.microsoft.com/office/powerpoint/2010/main" val="411590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Along the righthand side, you will see the Competition Files. These are required forms and optional examples to use for your application. </a:t>
            </a:r>
          </a:p>
          <a:p>
            <a:endParaRPr lang="en-US" dirty="0"/>
          </a:p>
        </p:txBody>
      </p:sp>
      <p:sp>
        <p:nvSpPr>
          <p:cNvPr id="4" name="Slide Number Placeholder 3"/>
          <p:cNvSpPr>
            <a:spLocks noGrp="1"/>
          </p:cNvSpPr>
          <p:nvPr>
            <p:ph type="sldNum" sz="quarter" idx="5"/>
          </p:nvPr>
        </p:nvSpPr>
        <p:spPr/>
        <p:txBody>
          <a:bodyPr/>
          <a:lstStyle/>
          <a:p>
            <a:fld id="{9AC9CC7F-D7FD-7142-9894-9CD0A54CFBFA}" type="slidenum">
              <a:rPr lang="en-US" smtClean="0"/>
              <a:t>9</a:t>
            </a:fld>
            <a:endParaRPr lang="en-US"/>
          </a:p>
        </p:txBody>
      </p:sp>
    </p:spTree>
    <p:extLst>
      <p:ext uri="{BB962C8B-B14F-4D97-AF65-F5344CB8AC3E}">
        <p14:creationId xmlns:p14="http://schemas.microsoft.com/office/powerpoint/2010/main" val="3549346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3" descr="Syracuse University is presented next to a block S in orange on a white background." title="Syracuse University Logo">
            <a:extLst>
              <a:ext uri="{FF2B5EF4-FFF2-40B4-BE49-F238E27FC236}">
                <a16:creationId xmlns:a16="http://schemas.microsoft.com/office/drawing/2014/main" id="{45EA3A71-4B99-694C-96D0-5C3A8731AD4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8" name="Picture 4" descr="Large orange blocky &quot;S&quot; placed on the bottom right corner of the slide. " title="Syracuse University Block S">
            <a:extLst>
              <a:ext uri="{FF2B5EF4-FFF2-40B4-BE49-F238E27FC236}">
                <a16:creationId xmlns:a16="http://schemas.microsoft.com/office/drawing/2014/main" id="{D1E18515-35BE-7644-8158-2284E6C0A6F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2" r="11376" b="6722"/>
          <a:stretch/>
        </p:blipFill>
        <p:spPr>
          <a:xfrm>
            <a:off x="7772400" y="457200"/>
            <a:ext cx="4416552" cy="6400800"/>
          </a:xfrm>
          <a:prstGeom prst="rect">
            <a:avLst/>
          </a:prstGeom>
        </p:spPr>
      </p:pic>
    </p:spTree>
    <p:extLst>
      <p:ext uri="{BB962C8B-B14F-4D97-AF65-F5344CB8AC3E}">
        <p14:creationId xmlns:p14="http://schemas.microsoft.com/office/powerpoint/2010/main" val="384275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4" name="Table Placeholder 3">
            <a:extLst>
              <a:ext uri="{FF2B5EF4-FFF2-40B4-BE49-F238E27FC236}">
                <a16:creationId xmlns:a16="http://schemas.microsoft.com/office/drawing/2014/main" id="{3B3998B0-802F-B748-B5BA-6FE0D7471297}"/>
              </a:ext>
            </a:extLst>
          </p:cNvPr>
          <p:cNvSpPr>
            <a:spLocks noGrp="1"/>
          </p:cNvSpPr>
          <p:nvPr>
            <p:ph type="tbl" sz="quarter" idx="10"/>
          </p:nvPr>
        </p:nvSpPr>
        <p:spPr>
          <a:xfrm>
            <a:off x="841248" y="1828800"/>
            <a:ext cx="10515600" cy="4352544"/>
          </a:xfrm>
        </p:spPr>
        <p:txBody>
          <a:bodyPr/>
          <a:lstStyle>
            <a:lvl1pPr marL="0" indent="0">
              <a:buNone/>
              <a:defRPr/>
            </a:lvl1pPr>
          </a:lstStyle>
          <a:p>
            <a:endParaRPr lang="en-US" dirty="0"/>
          </a:p>
        </p:txBody>
      </p:sp>
    </p:spTree>
    <p:extLst>
      <p:ext uri="{BB962C8B-B14F-4D97-AF65-F5344CB8AC3E}">
        <p14:creationId xmlns:p14="http://schemas.microsoft.com/office/powerpoint/2010/main" val="1652140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F2A658F-CD0B-4645-8298-83CE8302ACB7}"/>
              </a:ext>
            </a:extLst>
          </p:cNvPr>
          <p:cNvSpPr>
            <a:spLocks noGrp="1"/>
          </p:cNvSpPr>
          <p:nvPr>
            <p:ph type="title"/>
          </p:nvPr>
        </p:nvSpPr>
        <p:spPr/>
        <p:txBody>
          <a:bodyPr/>
          <a:lstStyle/>
          <a:p>
            <a:r>
              <a:rPr lang="en-US" dirty="0"/>
              <a:t>Click to edit Master title style</a:t>
            </a:r>
          </a:p>
        </p:txBody>
      </p:sp>
      <p:sp>
        <p:nvSpPr>
          <p:cNvPr id="11" name="Picture Placeholder 2">
            <a:extLst>
              <a:ext uri="{FF2B5EF4-FFF2-40B4-BE49-F238E27FC236}">
                <a16:creationId xmlns:a16="http://schemas.microsoft.com/office/drawing/2014/main" id="{0D1DCB07-D8B9-C74E-BA30-F4E3DA9511DA}"/>
              </a:ext>
            </a:extLst>
          </p:cNvPr>
          <p:cNvSpPr>
            <a:spLocks noGrp="1"/>
          </p:cNvSpPr>
          <p:nvPr>
            <p:ph type="pic" sz="quarter" idx="10"/>
          </p:nvPr>
        </p:nvSpPr>
        <p:spPr>
          <a:xfrm>
            <a:off x="0" y="2070101"/>
            <a:ext cx="12192000" cy="4787899"/>
          </a:xfrm>
        </p:spPr>
        <p:txBody>
          <a:bodyPr/>
          <a:lstStyle>
            <a:lvl1pPr marL="0" indent="0">
              <a:buNone/>
              <a:defRPr/>
            </a:lvl1pPr>
          </a:lstStyle>
          <a:p>
            <a:endParaRPr lang="en-US" dirty="0"/>
          </a:p>
        </p:txBody>
      </p:sp>
    </p:spTree>
    <p:extLst>
      <p:ext uri="{BB962C8B-B14F-4D97-AF65-F5344CB8AC3E}">
        <p14:creationId xmlns:p14="http://schemas.microsoft.com/office/powerpoint/2010/main" val="3010558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A667-DD05-564E-B57D-77CECB3AE44E}"/>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455599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10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88" y="4114800"/>
            <a:ext cx="5224821" cy="1500187"/>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Picture Placeholder 3">
            <a:extLst>
              <a:ext uri="{FF2B5EF4-FFF2-40B4-BE49-F238E27FC236}">
                <a16:creationId xmlns:a16="http://schemas.microsoft.com/office/drawing/2014/main" id="{0816FEDB-1838-C944-A3FD-F00975D579E6}"/>
              </a:ext>
            </a:extLst>
          </p:cNvPr>
          <p:cNvSpPr>
            <a:spLocks noGrp="1"/>
          </p:cNvSpPr>
          <p:nvPr>
            <p:ph type="pic" sz="quarter" idx="10"/>
          </p:nvPr>
        </p:nvSpPr>
        <p:spPr>
          <a:xfrm>
            <a:off x="6492240" y="0"/>
            <a:ext cx="5699760" cy="6858000"/>
          </a:xfrm>
          <a:solidFill>
            <a:schemeClr val="tx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67040620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704031" y="1060809"/>
            <a:ext cx="5224821" cy="2852737"/>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704031" y="4114800"/>
            <a:ext cx="5224821" cy="1500187"/>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Picture Placeholder 3">
            <a:extLst>
              <a:ext uri="{FF2B5EF4-FFF2-40B4-BE49-F238E27FC236}">
                <a16:creationId xmlns:a16="http://schemas.microsoft.com/office/drawing/2014/main" id="{C17D0421-183A-334C-9D76-A5BEBECDE60F}"/>
              </a:ext>
            </a:extLst>
          </p:cNvPr>
          <p:cNvSpPr>
            <a:spLocks noGrp="1"/>
          </p:cNvSpPr>
          <p:nvPr>
            <p:ph type="pic" sz="quarter" idx="10"/>
          </p:nvPr>
        </p:nvSpPr>
        <p:spPr>
          <a:xfrm>
            <a:off x="6492240" y="0"/>
            <a:ext cx="5699760" cy="6858000"/>
          </a:xfrm>
          <a:solidFill>
            <a:schemeClr val="bg1"/>
          </a:solidFill>
        </p:spPr>
        <p:txBody>
          <a:bodyPr/>
          <a:lstStyle>
            <a:lvl1pPr marL="0" indent="0">
              <a:buNone/>
              <a:defRPr/>
            </a:lvl1pPr>
          </a:lstStyle>
          <a:p>
            <a:endParaRPr lang="en-US" dirty="0"/>
          </a:p>
        </p:txBody>
      </p:sp>
    </p:spTree>
    <p:extLst>
      <p:ext uri="{BB962C8B-B14F-4D97-AF65-F5344CB8AC3E}">
        <p14:creationId xmlns:p14="http://schemas.microsoft.com/office/powerpoint/2010/main" val="226817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17107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ABE-199D-114A-BD4B-8AB0CAAC2A43}"/>
              </a:ext>
            </a:extLst>
          </p:cNvPr>
          <p:cNvSpPr>
            <a:spLocks noGrp="1"/>
          </p:cNvSpPr>
          <p:nvPr>
            <p:ph type="title"/>
          </p:nvPr>
        </p:nvSpPr>
        <p:spPr>
          <a:xfrm>
            <a:off x="831850" y="3836987"/>
            <a:ext cx="10515600" cy="1363663"/>
          </a:xfrm>
          <a:prstGeom prst="rect">
            <a:avLst/>
          </a:prstGeo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159A87B-9450-B342-898B-1B56515C9D04}"/>
              </a:ext>
            </a:extLst>
          </p:cNvPr>
          <p:cNvSpPr>
            <a:spLocks noGrp="1"/>
          </p:cNvSpPr>
          <p:nvPr>
            <p:ph type="body" idx="1"/>
          </p:nvPr>
        </p:nvSpPr>
        <p:spPr>
          <a:xfrm>
            <a:off x="831850" y="5357813"/>
            <a:ext cx="10515600" cy="719454"/>
          </a:xfrm>
          <a:prstGeom prst="rect">
            <a:avLst/>
          </a:prstGeom>
        </p:spPr>
        <p:txBody>
          <a:bodyPr>
            <a:norm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8757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2"/>
      </p:bgRef>
    </p:bg>
    <p:spTree>
      <p:nvGrpSpPr>
        <p:cNvPr id="1" name=""/>
        <p:cNvGrpSpPr/>
        <p:nvPr/>
      </p:nvGrpSpPr>
      <p:grpSpPr>
        <a:xfrm>
          <a:off x="0" y="0"/>
          <a:ext cx="0" cy="0"/>
          <a:chOff x="0" y="0"/>
          <a:chExt cx="0" cy="0"/>
        </a:xfrm>
      </p:grpSpPr>
      <p:sp>
        <p:nvSpPr>
          <p:cNvPr id="8" name="Rectangle 3" descr="This rectangle is a decorative element that becomes a white background for the orange logo at the top left of the slide. " title="Decorative Background">
            <a:extLst>
              <a:ext uri="{FF2B5EF4-FFF2-40B4-BE49-F238E27FC236}">
                <a16:creationId xmlns:a16="http://schemas.microsoft.com/office/drawing/2014/main" id="{982ED1EF-5686-E24D-9F47-3384F095732F}"/>
              </a:ext>
            </a:extLst>
          </p:cNvPr>
          <p:cNvSpPr/>
          <p:nvPr userDrawn="1"/>
        </p:nvSpPr>
        <p:spPr>
          <a:xfrm>
            <a:off x="0" y="0"/>
            <a:ext cx="12191999" cy="1188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378F63C-0147-3441-9377-F9E2452D2B33}"/>
              </a:ext>
            </a:extLst>
          </p:cNvPr>
          <p:cNvSpPr>
            <a:spLocks noGrp="1"/>
          </p:cNvSpPr>
          <p:nvPr>
            <p:ph type="title"/>
          </p:nvPr>
        </p:nvSpPr>
        <p:spPr>
          <a:xfrm>
            <a:off x="3354332" y="2778847"/>
            <a:ext cx="5486400" cy="1737360"/>
          </a:xfrm>
        </p:spPr>
        <p:txBody>
          <a:bodyPr>
            <a:normAutofit/>
          </a:bodyPr>
          <a:lstStyle>
            <a:lvl1pPr>
              <a:defRPr sz="6600">
                <a:solidFill>
                  <a:schemeClr val="tx1"/>
                </a:solidFill>
              </a:defRPr>
            </a:lvl1pPr>
          </a:lstStyle>
          <a:p>
            <a:endParaRPr lang="en-US" dirty="0"/>
          </a:p>
        </p:txBody>
      </p:sp>
      <p:pic>
        <p:nvPicPr>
          <p:cNvPr id="5" name="Picture 2" descr="Syracuse University is presented next to a block S in orange on a white background." title="Syracuse University Logo">
            <a:extLst>
              <a:ext uri="{FF2B5EF4-FFF2-40B4-BE49-F238E27FC236}">
                <a16:creationId xmlns:a16="http://schemas.microsoft.com/office/drawing/2014/main" id="{DB50F347-9886-324C-A880-F8E9B3A822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90" r="-90"/>
          <a:stretch/>
        </p:blipFill>
        <p:spPr>
          <a:xfrm>
            <a:off x="696058" y="365760"/>
            <a:ext cx="2418374" cy="457200"/>
          </a:xfrm>
          <a:prstGeom prst="rect">
            <a:avLst/>
          </a:prstGeom>
        </p:spPr>
      </p:pic>
    </p:spTree>
    <p:extLst>
      <p:ext uri="{BB962C8B-B14F-4D97-AF65-F5344CB8AC3E}">
        <p14:creationId xmlns:p14="http://schemas.microsoft.com/office/powerpoint/2010/main" val="3065986159"/>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Orange)">
    <p:bg>
      <p:bgRef idx="1001">
        <a:schemeClr val="bg2"/>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494660B-E1AB-AF43-9B1B-F34D5E1CCF80}"/>
              </a:ext>
            </a:extLst>
          </p:cNvPr>
          <p:cNvSpPr>
            <a:spLocks noGrp="1"/>
          </p:cNvSpPr>
          <p:nvPr>
            <p:ph type="title"/>
          </p:nvPr>
        </p:nvSpPr>
        <p:spPr>
          <a:xfrm>
            <a:off x="740663" y="2766217"/>
            <a:ext cx="5486400" cy="1737360"/>
          </a:xfrm>
        </p:spPr>
        <p:txBody>
          <a:bodyPr tIns="0" bIns="0" anchor="t" anchorCtr="0">
            <a:normAutofit/>
          </a:bodyPr>
          <a:lstStyle>
            <a:lvl1pPr>
              <a:defRPr sz="6600">
                <a:solidFill>
                  <a:schemeClr val="tx1"/>
                </a:solidFill>
              </a:defRPr>
            </a:lvl1pPr>
          </a:lstStyle>
          <a:p>
            <a:endParaRPr lang="en-US" dirty="0"/>
          </a:p>
        </p:txBody>
      </p:sp>
      <p:pic>
        <p:nvPicPr>
          <p:cNvPr id="6" name="Picture 3" descr="Syracuse University is presented next to a block S in white on an orange background." title="Syracuse University Logo">
            <a:extLst>
              <a:ext uri="{FF2B5EF4-FFF2-40B4-BE49-F238E27FC236}">
                <a16:creationId xmlns:a16="http://schemas.microsoft.com/office/drawing/2014/main" id="{041D6A3C-A6D7-5C40-8DB1-7F7F93BCA5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n orange background." title="Syracuse University Laurel">
            <a:extLst>
              <a:ext uri="{FF2B5EF4-FFF2-40B4-BE49-F238E27FC236}">
                <a16:creationId xmlns:a16="http://schemas.microsoft.com/office/drawing/2014/main" id="{4F9193E3-243E-1B45-8467-4622423DF063}"/>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26931433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orange on a white background." title="Syracuse University Logo">
            <a:extLst>
              <a:ext uri="{FF2B5EF4-FFF2-40B4-BE49-F238E27FC236}">
                <a16:creationId xmlns:a16="http://schemas.microsoft.com/office/drawing/2014/main" id="{33CC16B8-858B-E641-A281-B2BCE05C59E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069354DE-56C0-484E-A9B2-526150D0EC7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30139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Navy)">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FF41C7C-C8A5-FE4C-AF93-AC5D5F45FC94}"/>
              </a:ext>
            </a:extLst>
          </p:cNvPr>
          <p:cNvSpPr>
            <a:spLocks noGrp="1"/>
          </p:cNvSpPr>
          <p:nvPr>
            <p:ph type="title"/>
          </p:nvPr>
        </p:nvSpPr>
        <p:spPr>
          <a:xfrm>
            <a:off x="740664" y="2766217"/>
            <a:ext cx="5483335" cy="1737360"/>
          </a:xfrm>
        </p:spPr>
        <p:txBody>
          <a:bodyPr tIns="0" bIns="0" anchor="t" anchorCtr="0">
            <a:noAutofit/>
          </a:bodyPr>
          <a:lstStyle>
            <a:lvl1pPr>
              <a:defRPr sz="6600">
                <a:solidFill>
                  <a:schemeClr val="tx2"/>
                </a:solidFill>
              </a:defRPr>
            </a:lvl1pPr>
          </a:lstStyle>
          <a:p>
            <a:endParaRPr lang="en-US" dirty="0"/>
          </a:p>
        </p:txBody>
      </p:sp>
      <p:pic>
        <p:nvPicPr>
          <p:cNvPr id="6" name="Picture 3" descr="Syracuse University is presented next to a block S in orange on a navy background." title="Syracuse University Logo">
            <a:extLst>
              <a:ext uri="{FF2B5EF4-FFF2-40B4-BE49-F238E27FC236}">
                <a16:creationId xmlns:a16="http://schemas.microsoft.com/office/drawing/2014/main" id="{AA5B4474-4214-1746-A7BA-39AF0E90AC9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0664" y="466344"/>
            <a:ext cx="3300984" cy="621792"/>
          </a:xfrm>
          <a:prstGeom prst="rect">
            <a:avLst/>
          </a:prstGeom>
        </p:spPr>
      </p:pic>
      <p:pic>
        <p:nvPicPr>
          <p:cNvPr id="7" name="Picture 3" descr="The laurel from the Syracuse University seal is cropped to fit the right side of the slide. The laurel consists of a series of leaves in an arch. The laurel is white on top of a navy background." title="Syracuse University Laurel">
            <a:extLst>
              <a:ext uri="{FF2B5EF4-FFF2-40B4-BE49-F238E27FC236}">
                <a16:creationId xmlns:a16="http://schemas.microsoft.com/office/drawing/2014/main" id="{6698A982-DF1C-E541-8680-695565939B76}"/>
              </a:ext>
            </a:extLst>
          </p:cNvPr>
          <p:cNvPicPr>
            <a:picLocks noChangeAspect="1"/>
          </p:cNvPicPr>
          <p:nvPr userDrawn="1"/>
        </p:nvPicPr>
        <p:blipFill rotWithShape="1">
          <a:blip r:embed="rId3"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spTree>
    <p:extLst>
      <p:ext uri="{BB962C8B-B14F-4D97-AF65-F5344CB8AC3E}">
        <p14:creationId xmlns:p14="http://schemas.microsoft.com/office/powerpoint/2010/main" val="361153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731520" y="1879447"/>
            <a:ext cx="6583680"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731520" y="4975122"/>
            <a:ext cx="6583680"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3" descr="Syracuse University is presented next to a block S in white on an orange background" title="Syracuse University Logo">
            <a:extLst>
              <a:ext uri="{FF2B5EF4-FFF2-40B4-BE49-F238E27FC236}">
                <a16:creationId xmlns:a16="http://schemas.microsoft.com/office/drawing/2014/main" id="{7CF03E9B-FCD7-F442-A254-65ABE0B4FC5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9" t="408" r="-69" b="-408"/>
          <a:stretch/>
        </p:blipFill>
        <p:spPr>
          <a:xfrm>
            <a:off x="740664" y="466344"/>
            <a:ext cx="3300984" cy="621792"/>
          </a:xfrm>
          <a:prstGeom prst="rect">
            <a:avLst/>
          </a:prstGeom>
        </p:spPr>
      </p:pic>
      <p:pic>
        <p:nvPicPr>
          <p:cNvPr id="9" name="Picture 4" descr="Large navy blocky &quot;S&quot; placed on the bottom right corner of the slide. " title="Syracuse University Block S">
            <a:extLst>
              <a:ext uri="{FF2B5EF4-FFF2-40B4-BE49-F238E27FC236}">
                <a16:creationId xmlns:a16="http://schemas.microsoft.com/office/drawing/2014/main" id="{1EBB5EBE-9943-6946-A35D-110561847C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288493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Orang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3">
            <a:extLst>
              <a:ext uri="{FF2B5EF4-FFF2-40B4-BE49-F238E27FC236}">
                <a16:creationId xmlns:a16="http://schemas.microsoft.com/office/drawing/2014/main" id="{369042D0-5033-4541-ADD4-1239414CD9A6}"/>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7" name="Picture 4" descr="Syracuse University is presented next to a block S in white on an orange background" title="Syracuse University Logo">
            <a:extLst>
              <a:ext uri="{FF2B5EF4-FFF2-40B4-BE49-F238E27FC236}">
                <a16:creationId xmlns:a16="http://schemas.microsoft.com/office/drawing/2014/main" id="{DE7701AA-76BC-3943-BF2D-8660BCB5DAE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735" b="735"/>
          <a:stretch/>
        </p:blipFill>
        <p:spPr>
          <a:xfrm>
            <a:off x="457200" y="457200"/>
            <a:ext cx="3300984" cy="621792"/>
          </a:xfrm>
          <a:prstGeom prst="rect">
            <a:avLst/>
          </a:prstGeom>
        </p:spPr>
      </p:pic>
    </p:spTree>
    <p:extLst>
      <p:ext uri="{BB962C8B-B14F-4D97-AF65-F5344CB8AC3E}">
        <p14:creationId xmlns:p14="http://schemas.microsoft.com/office/powerpoint/2010/main" val="2401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D7C3A-EF0B-4240-8101-CB6524BBA48C}"/>
              </a:ext>
            </a:extLst>
          </p:cNvPr>
          <p:cNvSpPr>
            <a:spLocks noGrp="1"/>
          </p:cNvSpPr>
          <p:nvPr>
            <p:ph type="ctrTitle"/>
          </p:nvPr>
        </p:nvSpPr>
        <p:spPr>
          <a:xfrm>
            <a:off x="457200" y="1879447"/>
            <a:ext cx="4390103" cy="2387600"/>
          </a:xfrm>
          <a:prstGeom prst="rect">
            <a:avLst/>
          </a:prstGeom>
        </p:spPr>
        <p:txBody>
          <a:bodyPr anchor="b">
            <a:normAutofit/>
          </a:bodyPr>
          <a:lstStyle>
            <a:lvl1pPr algn="l">
              <a:defRPr sz="5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1FAD06B-ADEF-9846-AB81-A4E3AE9CC54A}"/>
              </a:ext>
            </a:extLst>
          </p:cNvPr>
          <p:cNvSpPr>
            <a:spLocks noGrp="1"/>
          </p:cNvSpPr>
          <p:nvPr>
            <p:ph type="subTitle" idx="1"/>
          </p:nvPr>
        </p:nvSpPr>
        <p:spPr>
          <a:xfrm>
            <a:off x="457200" y="4975122"/>
            <a:ext cx="4390103" cy="1039761"/>
          </a:xfrm>
          <a:prstGeom prst="rect">
            <a:avLst/>
          </a:prstGeo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3">
            <a:extLst>
              <a:ext uri="{FF2B5EF4-FFF2-40B4-BE49-F238E27FC236}">
                <a16:creationId xmlns:a16="http://schemas.microsoft.com/office/drawing/2014/main" id="{DC87AD74-788A-2745-9A83-3936DD28B959}"/>
              </a:ext>
            </a:extLst>
          </p:cNvPr>
          <p:cNvSpPr>
            <a:spLocks noGrp="1"/>
          </p:cNvSpPr>
          <p:nvPr>
            <p:ph type="pic" sz="quarter" idx="10"/>
          </p:nvPr>
        </p:nvSpPr>
        <p:spPr>
          <a:xfrm>
            <a:off x="5029200" y="0"/>
            <a:ext cx="7162800" cy="6858000"/>
          </a:xfrm>
          <a:solidFill>
            <a:schemeClr val="bg1"/>
          </a:solidFill>
        </p:spPr>
        <p:txBody>
          <a:bodyPr/>
          <a:lstStyle>
            <a:lvl1pPr marL="0" indent="0">
              <a:buNone/>
              <a:defRPr/>
            </a:lvl1pPr>
          </a:lstStyle>
          <a:p>
            <a:endParaRPr lang="en-US" dirty="0"/>
          </a:p>
        </p:txBody>
      </p:sp>
      <p:pic>
        <p:nvPicPr>
          <p:cNvPr id="6" name="Picture 4" descr="Syracuse University is presented next to a block S in orange on a navy background. " title="Syracuse University Logo">
            <a:extLst>
              <a:ext uri="{FF2B5EF4-FFF2-40B4-BE49-F238E27FC236}">
                <a16:creationId xmlns:a16="http://schemas.microsoft.com/office/drawing/2014/main" id="{BAA10509-61C6-614C-9E42-CC55FDFFA38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457200" y="457200"/>
            <a:ext cx="3300984" cy="621792"/>
          </a:xfrm>
          <a:prstGeom prst="rect">
            <a:avLst/>
          </a:prstGeom>
        </p:spPr>
      </p:pic>
    </p:spTree>
    <p:extLst>
      <p:ext uri="{BB962C8B-B14F-4D97-AF65-F5344CB8AC3E}">
        <p14:creationId xmlns:p14="http://schemas.microsoft.com/office/powerpoint/2010/main" val="569864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A350-A569-4D4A-A8C5-9F53139FA321}"/>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5" name="Content Placeholder 2">
            <a:extLst>
              <a:ext uri="{FF2B5EF4-FFF2-40B4-BE49-F238E27FC236}">
                <a16:creationId xmlns:a16="http://schemas.microsoft.com/office/drawing/2014/main" id="{904DD360-C2B2-1A49-B668-FE02618F2B7F}"/>
              </a:ext>
            </a:extLst>
          </p:cNvPr>
          <p:cNvSpPr>
            <a:spLocks noGrp="1"/>
          </p:cNvSpPr>
          <p:nvPr>
            <p:ph idx="1"/>
          </p:nvPr>
        </p:nvSpPr>
        <p:spPr>
          <a:xfrm>
            <a:off x="838200" y="1825625"/>
            <a:ext cx="10515600" cy="4351338"/>
          </a:xfrm>
        </p:spPr>
        <p:txBody>
          <a:bodyPr/>
          <a:lstStyle>
            <a:lvl1pPr marL="0" indent="0">
              <a:buNone/>
              <a:defRPr sz="3200"/>
            </a:lvl1pPr>
            <a:lvl2pPr marL="9525" indent="0">
              <a:buNone/>
              <a:tabLst/>
              <a:defRPr sz="2800"/>
            </a:lvl2pPr>
            <a:lvl3pPr marL="9525" indent="0">
              <a:buNone/>
              <a:tabLst/>
              <a:defRPr sz="2800"/>
            </a:lvl3pPr>
            <a:lvl4pPr marL="9525" indent="0">
              <a:buNone/>
              <a:tabLst/>
              <a:defRPr sz="2400"/>
            </a:lvl4pPr>
            <a:lvl5pPr marL="9525" indent="0">
              <a:buNone/>
              <a:tabLs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478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FBE8-57B1-984B-85C1-A3E9EEE3DDAE}"/>
              </a:ext>
            </a:extLst>
          </p:cNvPr>
          <p:cNvSpPr>
            <a:spLocks noGrp="1"/>
          </p:cNvSpPr>
          <p:nvPr>
            <p:ph type="title"/>
          </p:nvPr>
        </p:nvSpPr>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E5067853-CEB1-FC44-B005-DDF70C5D1070}"/>
              </a:ext>
            </a:extLst>
          </p:cNvPr>
          <p:cNvSpPr>
            <a:spLocks noGrp="1"/>
          </p:cNvSpPr>
          <p:nvPr>
            <p:ph idx="1"/>
          </p:nvPr>
        </p:nvSpPr>
        <p:spPr>
          <a:xfrm>
            <a:off x="838200" y="1825625"/>
            <a:ext cx="10515600" cy="4351338"/>
          </a:xfrm>
          <a:prstGeom prst="rect">
            <a:avLst/>
          </a:prstGeom>
        </p:spPr>
        <p:txBody>
          <a:bodyPr/>
          <a:lstStyle>
            <a:lvl1pPr>
              <a:defRPr sz="3200"/>
            </a:lvl1pPr>
            <a:lvl2pPr>
              <a:defRPr sz="28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071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407E-022E-794A-A444-D97BCE8B55BA}"/>
              </a:ext>
            </a:extLst>
          </p:cNvPr>
          <p:cNvSpPr>
            <a:spLocks noGrp="1"/>
          </p:cNvSpPr>
          <p:nvPr>
            <p:ph type="title"/>
          </p:nvPr>
        </p:nvSpPr>
        <p:spPr/>
        <p:txBody>
          <a:bodyPr/>
          <a:lstStyle/>
          <a:p>
            <a:r>
              <a:rPr lang="en-US" dirty="0"/>
              <a:t>Click to edit Master title style</a:t>
            </a:r>
          </a:p>
        </p:txBody>
      </p:sp>
      <p:sp>
        <p:nvSpPr>
          <p:cNvPr id="7" name="Content Placeholder 2">
            <a:extLst>
              <a:ext uri="{FF2B5EF4-FFF2-40B4-BE49-F238E27FC236}">
                <a16:creationId xmlns:a16="http://schemas.microsoft.com/office/drawing/2014/main" id="{E5029A84-5503-7243-AB5C-33942C7CB20D}"/>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8D58A4AA-3BBA-CD47-9E72-79747053069C}"/>
              </a:ext>
            </a:extLst>
          </p:cNvPr>
          <p:cNvSpPr>
            <a:spLocks noGrp="1"/>
          </p:cNvSpPr>
          <p:nvPr>
            <p:ph sz="half" idx="2"/>
          </p:nvPr>
        </p:nvSpPr>
        <p:spPr>
          <a:xfrm>
            <a:off x="6172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612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03F8-3E42-A544-82DD-AA6A2FE1F2B7}"/>
              </a:ext>
            </a:extLst>
          </p:cNvPr>
          <p:cNvSpPr>
            <a:spLocks noGrp="1"/>
          </p:cNvSpPr>
          <p:nvPr>
            <p:ph type="title"/>
          </p:nvPr>
        </p:nvSpPr>
        <p:spPr/>
        <p:txBody>
          <a:bodyPr/>
          <a:lstStyle/>
          <a:p>
            <a:r>
              <a:rPr lang="en-US" dirty="0"/>
              <a:t>Click to edit Master title style</a:t>
            </a:r>
          </a:p>
        </p:txBody>
      </p:sp>
      <p:sp>
        <p:nvSpPr>
          <p:cNvPr id="8" name="Text Placeholder 2">
            <a:extLst>
              <a:ext uri="{FF2B5EF4-FFF2-40B4-BE49-F238E27FC236}">
                <a16:creationId xmlns:a16="http://schemas.microsoft.com/office/drawing/2014/main" id="{292CCD6E-072F-2642-AB45-71658C90933B}"/>
              </a:ext>
            </a:extLst>
          </p:cNvPr>
          <p:cNvSpPr>
            <a:spLocks noGrp="1"/>
          </p:cNvSpPr>
          <p:nvPr>
            <p:ph type="body" idx="1"/>
          </p:nvPr>
        </p:nvSpPr>
        <p:spPr>
          <a:xfrm>
            <a:off x="839788" y="1825625"/>
            <a:ext cx="5157787" cy="731520"/>
          </a:xfrm>
          <a:prstGeom prst="rect">
            <a:avLst/>
          </a:prstGeom>
        </p:spPr>
        <p:txBody>
          <a:bodyPr anchor="b">
            <a:normAutofit/>
          </a:bodyPr>
          <a:lstStyle>
            <a:lvl1pPr marL="0" indent="0">
              <a:buNone/>
              <a:defRPr sz="2800" b="1" i="0">
                <a:solidFill>
                  <a:schemeClr val="accent1"/>
                </a:solidFill>
                <a:latin typeface="Sherman Sans" pitchFamily="2" charset="77"/>
                <a:ea typeface="Sherman Sans"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Content Placeholder 3">
            <a:extLst>
              <a:ext uri="{FF2B5EF4-FFF2-40B4-BE49-F238E27FC236}">
                <a16:creationId xmlns:a16="http://schemas.microsoft.com/office/drawing/2014/main" id="{FCF624C1-8860-7343-A9C7-D4AE6D946B8C}"/>
              </a:ext>
            </a:extLst>
          </p:cNvPr>
          <p:cNvSpPr>
            <a:spLocks noGrp="1"/>
          </p:cNvSpPr>
          <p:nvPr>
            <p:ph sz="half" idx="2"/>
          </p:nvPr>
        </p:nvSpPr>
        <p:spPr>
          <a:xfrm>
            <a:off x="839788" y="2651761"/>
            <a:ext cx="5157787"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6F7A2362-C790-E647-BCBF-A98393C550A5}"/>
              </a:ext>
            </a:extLst>
          </p:cNvPr>
          <p:cNvSpPr>
            <a:spLocks noGrp="1"/>
          </p:cNvSpPr>
          <p:nvPr>
            <p:ph type="body" sz="quarter" idx="3"/>
          </p:nvPr>
        </p:nvSpPr>
        <p:spPr>
          <a:xfrm>
            <a:off x="6172200" y="1825625"/>
            <a:ext cx="5183188" cy="731520"/>
          </a:xfrm>
          <a:prstGeom prst="rect">
            <a:avLst/>
          </a:prstGeom>
        </p:spPr>
        <p:txBody>
          <a:bodyPr anchor="b">
            <a:normAutofit/>
          </a:bodyPr>
          <a:lstStyle>
            <a:lvl1pPr marL="0" indent="0">
              <a:buNone/>
              <a:defRPr sz="2800" b="1" i="0">
                <a:solidFill>
                  <a:schemeClr val="accent1"/>
                </a:solidFill>
                <a:latin typeface="Sherman Sans" pitchFamily="2" charset="77"/>
                <a:ea typeface="Sherman Sans" pitchFamily="2" charset="77"/>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03FD1DC2-B954-A943-AD79-573CC1E41B48}"/>
              </a:ext>
            </a:extLst>
          </p:cNvPr>
          <p:cNvSpPr>
            <a:spLocks noGrp="1"/>
          </p:cNvSpPr>
          <p:nvPr>
            <p:ph sz="quarter" idx="4"/>
          </p:nvPr>
        </p:nvSpPr>
        <p:spPr>
          <a:xfrm>
            <a:off x="6172200" y="2651761"/>
            <a:ext cx="5183188" cy="3525202"/>
          </a:xfrm>
          <a:prstGeom prst="rect">
            <a:avLst/>
          </a:prstGeom>
        </p:spPr>
        <p:txBody>
          <a:bodyPr>
            <a:normAutofit/>
          </a:bodyPr>
          <a:lstStyle>
            <a:lvl1pPr>
              <a:defRPr sz="28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1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94CB2F0-51AE-5C4D-B565-575D8027D99A}"/>
              </a:ext>
            </a:extLst>
          </p:cNvPr>
          <p:cNvSpPr>
            <a:spLocks noGrp="1"/>
          </p:cNvSpPr>
          <p:nvPr>
            <p:ph type="title"/>
          </p:nvPr>
        </p:nvSpPr>
        <p:spPr>
          <a:xfrm>
            <a:off x="838200" y="365125"/>
            <a:ext cx="10515600" cy="1325563"/>
          </a:xfrm>
          <a:prstGeom prst="rect">
            <a:avLst/>
          </a:prstGeom>
        </p:spPr>
        <p:txBody>
          <a:bodyPr vert="horz" lIns="0" tIns="45720" rIns="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CBCC5045-1D03-7D4A-9807-27BCB241BDDB}"/>
              </a:ext>
            </a:extLst>
          </p:cNvPr>
          <p:cNvSpPr>
            <a:spLocks noGrp="1"/>
          </p:cNvSpPr>
          <p:nvPr>
            <p:ph type="body" idx="1"/>
          </p:nvPr>
        </p:nvSpPr>
        <p:spPr>
          <a:xfrm>
            <a:off x="838200" y="1825625"/>
            <a:ext cx="10515600" cy="4352544"/>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3">
            <a:extLst>
              <a:ext uri="{FF2B5EF4-FFF2-40B4-BE49-F238E27FC236}">
                <a16:creationId xmlns:a16="http://schemas.microsoft.com/office/drawing/2014/main" id="{08139C9B-1722-DF45-9141-674D6389476B}"/>
              </a:ext>
            </a:extLst>
          </p:cNvPr>
          <p:cNvCxnSpPr>
            <a:cxnSpLocks/>
          </p:cNvCxnSpPr>
          <p:nvPr userDrawn="1"/>
        </p:nvCxnSpPr>
        <p:spPr>
          <a:xfrm>
            <a:off x="838200" y="6355845"/>
            <a:ext cx="10515600" cy="0"/>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B074448F-ECDF-DC44-9F43-FD59771C7B33}"/>
              </a:ext>
            </a:extLst>
          </p:cNvPr>
          <p:cNvSpPr txBox="1"/>
          <p:nvPr userDrawn="1"/>
        </p:nvSpPr>
        <p:spPr>
          <a:xfrm>
            <a:off x="838200" y="6355845"/>
            <a:ext cx="1919243" cy="365125"/>
          </a:xfrm>
          <a:prstGeom prst="rect">
            <a:avLst/>
          </a:prstGeom>
          <a:noFill/>
        </p:spPr>
        <p:txBody>
          <a:bodyPr wrap="none" lIns="0" rIns="0" rtlCol="0" anchor="ctr">
            <a:noAutofit/>
          </a:bodyPr>
          <a:lstStyle/>
          <a:p>
            <a:r>
              <a:rPr lang="en-US" sz="1100" dirty="0">
                <a:solidFill>
                  <a:schemeClr val="tx2"/>
                </a:solidFill>
                <a:latin typeface="Sherman Serif Book" pitchFamily="2" charset="77"/>
                <a:ea typeface="Sherman Serif Book" pitchFamily="2" charset="77"/>
                <a:cs typeface="Verdana" panose="020B0604030504040204" pitchFamily="34" charset="0"/>
              </a:rPr>
              <a:t>Syracuse University</a:t>
            </a:r>
          </a:p>
        </p:txBody>
      </p:sp>
      <p:sp>
        <p:nvSpPr>
          <p:cNvPr id="12" name="TextBox 5">
            <a:extLst>
              <a:ext uri="{FF2B5EF4-FFF2-40B4-BE49-F238E27FC236}">
                <a16:creationId xmlns:a16="http://schemas.microsoft.com/office/drawing/2014/main" id="{5617610D-C255-5549-8A79-A9BD2F9C5841}"/>
              </a:ext>
            </a:extLst>
          </p:cNvPr>
          <p:cNvSpPr txBox="1"/>
          <p:nvPr userDrawn="1"/>
        </p:nvSpPr>
        <p:spPr>
          <a:xfrm>
            <a:off x="9434557" y="6355845"/>
            <a:ext cx="1919243" cy="365125"/>
          </a:xfrm>
          <a:prstGeom prst="rect">
            <a:avLst/>
          </a:prstGeom>
          <a:noFill/>
        </p:spPr>
        <p:txBody>
          <a:bodyPr wrap="none" lIns="0" rIns="0" rtlCol="0" anchor="ctr">
            <a:noAutofit/>
          </a:bodyPr>
          <a:lstStyle/>
          <a:p>
            <a:pPr algn="r"/>
            <a:fld id="{9A343670-1D05-7C47-B2D6-B371475A4076}" type="slidenum">
              <a:rPr lang="en-US" sz="1000" b="0" smtClean="0">
                <a:solidFill>
                  <a:schemeClr val="tx2"/>
                </a:solidFill>
                <a:latin typeface="Sherman Sans Book" pitchFamily="2" charset="77"/>
                <a:ea typeface="Sherman Sans Book" pitchFamily="2" charset="77"/>
                <a:cs typeface="Verdana" panose="020B0604030504040204" pitchFamily="34" charset="0"/>
              </a:rPr>
              <a:t>‹#›</a:t>
            </a:fld>
            <a:endParaRPr lang="en-US" sz="1000" b="0" dirty="0">
              <a:solidFill>
                <a:schemeClr val="tx2"/>
              </a:solidFill>
              <a:latin typeface="Sherman Sans Book" pitchFamily="2" charset="77"/>
              <a:ea typeface="Sherman Sans Book" pitchFamily="2" charset="77"/>
              <a:cs typeface="Verdana" panose="020B0604030504040204" pitchFamily="34" charset="0"/>
            </a:endParaRPr>
          </a:p>
        </p:txBody>
      </p:sp>
    </p:spTree>
    <p:extLst>
      <p:ext uri="{BB962C8B-B14F-4D97-AF65-F5344CB8AC3E}">
        <p14:creationId xmlns:p14="http://schemas.microsoft.com/office/powerpoint/2010/main" val="366896593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66" r:id="rId4"/>
    <p:sldLayoutId id="2147483668" r:id="rId5"/>
    <p:sldLayoutId id="2147483671" r:id="rId6"/>
    <p:sldLayoutId id="2147483650" r:id="rId7"/>
    <p:sldLayoutId id="2147483652" r:id="rId8"/>
    <p:sldLayoutId id="2147483653" r:id="rId9"/>
    <p:sldLayoutId id="2147483672" r:id="rId10"/>
    <p:sldLayoutId id="2147483655" r:id="rId11"/>
    <p:sldLayoutId id="2147483654" r:id="rId12"/>
    <p:sldLayoutId id="2147483673" r:id="rId13"/>
    <p:sldLayoutId id="2147483658" r:id="rId14"/>
    <p:sldLayoutId id="2147483657" r:id="rId15"/>
    <p:sldLayoutId id="2147483662" r:id="rId16"/>
    <p:sldLayoutId id="2147483663" r:id="rId17"/>
    <p:sldLayoutId id="2147483656" r:id="rId18"/>
    <p:sldLayoutId id="2147483660" r:id="rId19"/>
    <p:sldLayoutId id="2147483661" r:id="rId20"/>
  </p:sldLayoutIdLst>
  <p:txStyles>
    <p:titleStyle>
      <a:lvl1pPr algn="l" defTabSz="914400" rtl="0" eaLnBrk="1" latinLnBrk="0" hangingPunct="1">
        <a:lnSpc>
          <a:spcPct val="90000"/>
        </a:lnSpc>
        <a:spcBef>
          <a:spcPct val="0"/>
        </a:spcBef>
        <a:buNone/>
        <a:defRPr sz="3600" kern="1200">
          <a:solidFill>
            <a:schemeClr val="tx2"/>
          </a:solidFill>
          <a:latin typeface="Sherman Sans Book" pitchFamily="2" charset="77"/>
          <a:ea typeface="Sherman Sans Book" pitchFamily="2" charset="77"/>
          <a:cs typeface="Verdana" panose="020B0604030504040204" pitchFamily="34" charset="0"/>
        </a:defRPr>
      </a:lvl1pPr>
    </p:titleStyle>
    <p:body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3200" kern="1200">
          <a:solidFill>
            <a:schemeClr val="accent1"/>
          </a:solidFill>
          <a:latin typeface="Sherman Sans Book" pitchFamily="2" charset="77"/>
          <a:ea typeface="Sherman Sans Book" pitchFamily="2" charset="77"/>
          <a:cs typeface="Verdana" panose="020B0604030504040204" pitchFamily="34" charset="0"/>
        </a:defRPr>
      </a:lvl1pPr>
      <a:lvl2pPr marL="685800" indent="-228600" algn="l" defTabSz="914400" rtl="0" eaLnBrk="1" latinLnBrk="0" hangingPunct="1">
        <a:lnSpc>
          <a:spcPct val="90000"/>
        </a:lnSpc>
        <a:spcBef>
          <a:spcPts val="0"/>
        </a:spcBef>
        <a:spcAft>
          <a:spcPts val="1200"/>
        </a:spcAft>
        <a:buClr>
          <a:schemeClr val="tx2"/>
        </a:buClr>
        <a:buFont typeface="System Font Regular"/>
        <a:buChar char="–"/>
        <a:defRPr sz="2800" kern="1200">
          <a:solidFill>
            <a:schemeClr val="accent1"/>
          </a:solidFill>
          <a:latin typeface="Sherman Sans Book" pitchFamily="2" charset="77"/>
          <a:ea typeface="Sherman Sans Book" pitchFamily="2" charset="77"/>
          <a:cs typeface="Verdana" panose="020B0604030504040204" pitchFamily="34" charset="0"/>
        </a:defRPr>
      </a:lvl2pPr>
      <a:lvl3pPr marL="1143000" indent="-228600" algn="l" defTabSz="914400" rtl="0" eaLnBrk="1" latinLnBrk="0" hangingPunct="1">
        <a:lnSpc>
          <a:spcPct val="90000"/>
        </a:lnSpc>
        <a:spcBef>
          <a:spcPts val="0"/>
        </a:spcBef>
        <a:spcAft>
          <a:spcPts val="1200"/>
        </a:spcAft>
        <a:buClr>
          <a:schemeClr val="accent1"/>
        </a:buClr>
        <a:buFont typeface="Wingdings" pitchFamily="2" charset="2"/>
        <a:buChar char="§"/>
        <a:defRPr sz="2800" kern="1200">
          <a:solidFill>
            <a:schemeClr val="accent1"/>
          </a:solidFill>
          <a:latin typeface="Sherman Sans Book" pitchFamily="2" charset="77"/>
          <a:ea typeface="Sherman Sans Book" pitchFamily="2" charset="77"/>
          <a:cs typeface="Verdana" panose="020B0604030504040204" pitchFamily="34" charset="0"/>
        </a:defRPr>
      </a:lvl3pPr>
      <a:lvl4pPr marL="1600200" indent="-228600" algn="l" defTabSz="914400" rtl="0" eaLnBrk="1" latinLnBrk="0" hangingPunct="1">
        <a:lnSpc>
          <a:spcPct val="90000"/>
        </a:lnSpc>
        <a:spcBef>
          <a:spcPts val="0"/>
        </a:spcBef>
        <a:spcAft>
          <a:spcPts val="1200"/>
        </a:spcAft>
        <a:buClr>
          <a:schemeClr val="accent1"/>
        </a:buClr>
        <a:buFont typeface="System Font Regular"/>
        <a:buChar char="–"/>
        <a:defRPr sz="2400" kern="1200">
          <a:solidFill>
            <a:schemeClr val="accent1"/>
          </a:solidFill>
          <a:latin typeface="Sherman Sans Book" pitchFamily="2" charset="77"/>
          <a:ea typeface="Sherman Sans Book" pitchFamily="2" charset="77"/>
          <a:cs typeface="Verdana" panose="020B0604030504040204" pitchFamily="34" charset="0"/>
        </a:defRPr>
      </a:lvl4pPr>
      <a:lvl5pPr marL="2057400" indent="-228600" algn="l" defTabSz="914400" rtl="0" eaLnBrk="1" latinLnBrk="0" hangingPunct="1">
        <a:lnSpc>
          <a:spcPct val="90000"/>
        </a:lnSpc>
        <a:spcBef>
          <a:spcPts val="0"/>
        </a:spcBef>
        <a:spcAft>
          <a:spcPts val="1200"/>
        </a:spcAft>
        <a:buClrTx/>
        <a:buFont typeface="Arial" panose="020B0604020202020204" pitchFamily="34" charset="0"/>
        <a:buChar char="•"/>
        <a:defRPr sz="2400" kern="1200">
          <a:solidFill>
            <a:schemeClr val="accent1"/>
          </a:solidFill>
          <a:latin typeface="Sherman Sans Book" pitchFamily="2" charset="77"/>
          <a:ea typeface="Sherman Sans Book" pitchFamily="2" charset="77"/>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hyperlink" Target="https://syracuse.infoready4.com/"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6.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1.m4a"/><Relationship Id="rId1" Type="http://schemas.microsoft.com/office/2007/relationships/media" Target="../media/media21.m4a"/><Relationship Id="rId5" Type="http://schemas.openxmlformats.org/officeDocument/2006/relationships/image" Target="../media/image6.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6.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hyperlink" Target="mailto:staub@syr.edu" TargetMode="External"/><Relationship Id="rId5" Type="http://schemas.openxmlformats.org/officeDocument/2006/relationships/hyperlink" Target="mailto:cdocteur@syr.edu" TargetMode="Externa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image" Target="../media/image11.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21F66-3E41-0E40-8A24-85BC6F280B2A}"/>
              </a:ext>
            </a:extLst>
          </p:cNvPr>
          <p:cNvSpPr>
            <a:spLocks noGrp="1"/>
          </p:cNvSpPr>
          <p:nvPr>
            <p:ph type="ctrTitle"/>
          </p:nvPr>
        </p:nvSpPr>
        <p:spPr/>
        <p:txBody>
          <a:bodyPr>
            <a:normAutofit fontScale="90000"/>
          </a:bodyPr>
          <a:lstStyle/>
          <a:p>
            <a:r>
              <a:rPr lang="en-US" dirty="0"/>
              <a:t>How to Apply for the 2022 CUSE Grants Initiative</a:t>
            </a:r>
            <a:br>
              <a:rPr lang="en-US" dirty="0"/>
            </a:br>
            <a:br>
              <a:rPr lang="en-US" dirty="0"/>
            </a:br>
            <a:r>
              <a:rPr lang="en-US" sz="4000" u="sng" dirty="0">
                <a:solidFill>
                  <a:srgbClr val="EB7115"/>
                </a:solidFill>
                <a:hlinkClick r:id="rId5">
                  <a:extLst>
                    <a:ext uri="{A12FA001-AC4F-418D-AE19-62706E023703}">
                      <ahyp:hlinkClr xmlns:ahyp="http://schemas.microsoft.com/office/drawing/2018/hyperlinkcolor" val="tx"/>
                    </a:ext>
                  </a:extLst>
                </a:hlinkClick>
              </a:rPr>
              <a:t>https://syracuse.infoready4.com/</a:t>
            </a:r>
            <a:endParaRPr lang="en-US" dirty="0"/>
          </a:p>
        </p:txBody>
      </p:sp>
      <p:sp>
        <p:nvSpPr>
          <p:cNvPr id="3" name="Subtitle 2">
            <a:extLst>
              <a:ext uri="{FF2B5EF4-FFF2-40B4-BE49-F238E27FC236}">
                <a16:creationId xmlns:a16="http://schemas.microsoft.com/office/drawing/2014/main" id="{0737FF1F-0DED-694B-8A7F-D982B7827CB2}"/>
              </a:ext>
            </a:extLst>
          </p:cNvPr>
          <p:cNvSpPr>
            <a:spLocks noGrp="1"/>
          </p:cNvSpPr>
          <p:nvPr>
            <p:ph type="subTitle" idx="1"/>
          </p:nvPr>
        </p:nvSpPr>
        <p:spPr/>
        <p:txBody>
          <a:bodyPr/>
          <a:lstStyle/>
          <a:p>
            <a:r>
              <a:rPr lang="en-US" dirty="0"/>
              <a:t>Office of Research</a:t>
            </a:r>
          </a:p>
        </p:txBody>
      </p:sp>
      <p:pic>
        <p:nvPicPr>
          <p:cNvPr id="5" name="Recorded Sound">
            <a:hlinkClick r:id="" action="ppaction://media"/>
            <a:extLst>
              <a:ext uri="{FF2B5EF4-FFF2-40B4-BE49-F238E27FC236}">
                <a16:creationId xmlns:a16="http://schemas.microsoft.com/office/drawing/2014/main" id="{3A1AA5FF-D5C7-4E67-BC0C-EAFBD85F6B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559900412"/>
      </p:ext>
    </p:extLst>
  </p:cSld>
  <p:clrMapOvr>
    <a:masterClrMapping/>
  </p:clrMapOvr>
  <mc:AlternateContent xmlns:mc="http://schemas.openxmlformats.org/markup-compatibility/2006">
    <mc:Choice xmlns:p14="http://schemas.microsoft.com/office/powerpoint/2010/main" Requires="p14">
      <p:transition spd="slow" p14:dur="2000" advTm="21720"/>
    </mc:Choice>
    <mc:Fallback>
      <p:transition spd="slow" advTm="21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8FFBA2-79C5-4B42-A01E-15156E3BFBBF}"/>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CUSE Grants Application Page - 3</a:t>
            </a:r>
          </a:p>
        </p:txBody>
      </p:sp>
      <p:sp>
        <p:nvSpPr>
          <p:cNvPr id="5" name="Arrow: Right 4">
            <a:extLst>
              <a:ext uri="{FF2B5EF4-FFF2-40B4-BE49-F238E27FC236}">
                <a16:creationId xmlns:a16="http://schemas.microsoft.com/office/drawing/2014/main" id="{115089D1-858F-479D-8DBF-13EA04A18663}"/>
              </a:ext>
            </a:extLst>
          </p:cNvPr>
          <p:cNvSpPr/>
          <p:nvPr/>
        </p:nvSpPr>
        <p:spPr>
          <a:xfrm>
            <a:off x="5764306" y="2806985"/>
            <a:ext cx="1203832" cy="66592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70084AB-B331-4D62-9543-D0F5F5D610C7}"/>
              </a:ext>
            </a:extLst>
          </p:cNvPr>
          <p:cNvPicPr>
            <a:picLocks noChangeAspect="1"/>
          </p:cNvPicPr>
          <p:nvPr/>
        </p:nvPicPr>
        <p:blipFill>
          <a:blip r:embed="rId5"/>
          <a:stretch>
            <a:fillRect/>
          </a:stretch>
        </p:blipFill>
        <p:spPr>
          <a:xfrm>
            <a:off x="0" y="787299"/>
            <a:ext cx="5479123" cy="4705294"/>
          </a:xfrm>
          <a:prstGeom prst="rect">
            <a:avLst/>
          </a:prstGeom>
        </p:spPr>
      </p:pic>
      <p:pic>
        <p:nvPicPr>
          <p:cNvPr id="13" name="Picture 12">
            <a:extLst>
              <a:ext uri="{FF2B5EF4-FFF2-40B4-BE49-F238E27FC236}">
                <a16:creationId xmlns:a16="http://schemas.microsoft.com/office/drawing/2014/main" id="{B57C3104-CB60-4CFD-90C6-A56275CD45AA}"/>
              </a:ext>
            </a:extLst>
          </p:cNvPr>
          <p:cNvPicPr>
            <a:picLocks noChangeAspect="1"/>
          </p:cNvPicPr>
          <p:nvPr/>
        </p:nvPicPr>
        <p:blipFill>
          <a:blip r:embed="rId6"/>
          <a:stretch>
            <a:fillRect/>
          </a:stretch>
        </p:blipFill>
        <p:spPr>
          <a:xfrm>
            <a:off x="7476565" y="0"/>
            <a:ext cx="4162418" cy="6322050"/>
          </a:xfrm>
          <a:prstGeom prst="rect">
            <a:avLst/>
          </a:prstGeom>
        </p:spPr>
      </p:pic>
      <p:pic>
        <p:nvPicPr>
          <p:cNvPr id="4" name="Recorded Sound">
            <a:hlinkClick r:id="" action="ppaction://media"/>
            <a:extLst>
              <a:ext uri="{FF2B5EF4-FFF2-40B4-BE49-F238E27FC236}">
                <a16:creationId xmlns:a16="http://schemas.microsoft.com/office/drawing/2014/main" id="{8D61654F-A8C8-4404-B931-607A2E19FF0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56020" y="6248400"/>
            <a:ext cx="609600" cy="609600"/>
          </a:xfrm>
          <a:prstGeom prst="rect">
            <a:avLst/>
          </a:prstGeom>
        </p:spPr>
      </p:pic>
    </p:spTree>
    <p:extLst>
      <p:ext uri="{BB962C8B-B14F-4D97-AF65-F5344CB8AC3E}">
        <p14:creationId xmlns:p14="http://schemas.microsoft.com/office/powerpoint/2010/main" val="4143831438"/>
      </p:ext>
    </p:extLst>
  </p:cSld>
  <p:clrMapOvr>
    <a:masterClrMapping/>
  </p:clrMapOvr>
  <mc:AlternateContent xmlns:mc="http://schemas.openxmlformats.org/markup-compatibility/2006">
    <mc:Choice xmlns:p14="http://schemas.microsoft.com/office/powerpoint/2010/main" Requires="p14">
      <p:transition spd="slow" p14:dur="2000" advTm="11828"/>
    </mc:Choice>
    <mc:Fallback>
      <p:transition spd="slow" advTm="11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8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C17DB1-E390-4564-BE57-F17C2B824D76}"/>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CUSE Grants Application Page – Uploads – Project Narrative</a:t>
            </a:r>
          </a:p>
        </p:txBody>
      </p:sp>
      <p:pic>
        <p:nvPicPr>
          <p:cNvPr id="2" name="Recorded Sound">
            <a:hlinkClick r:id="" action="ppaction://media"/>
            <a:extLst>
              <a:ext uri="{FF2B5EF4-FFF2-40B4-BE49-F238E27FC236}">
                <a16:creationId xmlns:a16="http://schemas.microsoft.com/office/drawing/2014/main" id="{DF7CE53D-2181-4420-BD02-EB27E87E0EA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48400"/>
            <a:ext cx="609600" cy="609600"/>
          </a:xfrm>
          <a:prstGeom prst="rect">
            <a:avLst/>
          </a:prstGeom>
        </p:spPr>
      </p:pic>
      <p:pic>
        <p:nvPicPr>
          <p:cNvPr id="5" name="Picture 4">
            <a:extLst>
              <a:ext uri="{FF2B5EF4-FFF2-40B4-BE49-F238E27FC236}">
                <a16:creationId xmlns:a16="http://schemas.microsoft.com/office/drawing/2014/main" id="{4A880582-0C26-48E2-AF69-A935557CE865}"/>
              </a:ext>
            </a:extLst>
          </p:cNvPr>
          <p:cNvPicPr>
            <a:picLocks noChangeAspect="1"/>
          </p:cNvPicPr>
          <p:nvPr/>
        </p:nvPicPr>
        <p:blipFill>
          <a:blip r:embed="rId6"/>
          <a:stretch>
            <a:fillRect/>
          </a:stretch>
        </p:blipFill>
        <p:spPr>
          <a:xfrm>
            <a:off x="2928495" y="1533260"/>
            <a:ext cx="6335009" cy="3791479"/>
          </a:xfrm>
          <a:prstGeom prst="rect">
            <a:avLst/>
          </a:prstGeom>
        </p:spPr>
      </p:pic>
    </p:spTree>
    <p:extLst>
      <p:ext uri="{BB962C8B-B14F-4D97-AF65-F5344CB8AC3E}">
        <p14:creationId xmlns:p14="http://schemas.microsoft.com/office/powerpoint/2010/main" val="139389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54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F2D32D-5CEC-4A0B-B746-E537B97D62B7}"/>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CUSE Grants Application Page – Uploads – Other Uploads</a:t>
            </a:r>
          </a:p>
        </p:txBody>
      </p:sp>
      <p:pic>
        <p:nvPicPr>
          <p:cNvPr id="2" name="Recorded Sound">
            <a:hlinkClick r:id="" action="ppaction://media"/>
            <a:extLst>
              <a:ext uri="{FF2B5EF4-FFF2-40B4-BE49-F238E27FC236}">
                <a16:creationId xmlns:a16="http://schemas.microsoft.com/office/drawing/2014/main" id="{44BEDEC9-241C-4B3E-A768-1212E72CDB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48400"/>
            <a:ext cx="609600" cy="609600"/>
          </a:xfrm>
          <a:prstGeom prst="rect">
            <a:avLst/>
          </a:prstGeom>
        </p:spPr>
      </p:pic>
      <p:pic>
        <p:nvPicPr>
          <p:cNvPr id="6" name="Picture 5">
            <a:extLst>
              <a:ext uri="{FF2B5EF4-FFF2-40B4-BE49-F238E27FC236}">
                <a16:creationId xmlns:a16="http://schemas.microsoft.com/office/drawing/2014/main" id="{08364FDA-3369-4597-90A0-4C6F58D838A6}"/>
              </a:ext>
            </a:extLst>
          </p:cNvPr>
          <p:cNvPicPr>
            <a:picLocks noChangeAspect="1"/>
          </p:cNvPicPr>
          <p:nvPr/>
        </p:nvPicPr>
        <p:blipFill>
          <a:blip r:embed="rId6"/>
          <a:stretch>
            <a:fillRect/>
          </a:stretch>
        </p:blipFill>
        <p:spPr>
          <a:xfrm>
            <a:off x="3641107" y="188259"/>
            <a:ext cx="4909785" cy="6163832"/>
          </a:xfrm>
          <a:prstGeom prst="rect">
            <a:avLst/>
          </a:prstGeom>
        </p:spPr>
      </p:pic>
    </p:spTree>
    <p:extLst>
      <p:ext uri="{BB962C8B-B14F-4D97-AF65-F5344CB8AC3E}">
        <p14:creationId xmlns:p14="http://schemas.microsoft.com/office/powerpoint/2010/main" val="9310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1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C51FD1-528E-41B4-845E-E2F35278BEB3}"/>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CUSE Grants Application Page – Uploads – Budget Form</a:t>
            </a:r>
          </a:p>
        </p:txBody>
      </p:sp>
      <p:pic>
        <p:nvPicPr>
          <p:cNvPr id="2" name="Recorded Sound">
            <a:hlinkClick r:id="" action="ppaction://media"/>
            <a:extLst>
              <a:ext uri="{FF2B5EF4-FFF2-40B4-BE49-F238E27FC236}">
                <a16:creationId xmlns:a16="http://schemas.microsoft.com/office/drawing/2014/main" id="{6F623F03-23C6-4DEF-867E-6C6ABE0F9A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43536"/>
            <a:ext cx="609600" cy="609600"/>
          </a:xfrm>
          <a:prstGeom prst="rect">
            <a:avLst/>
          </a:prstGeom>
        </p:spPr>
      </p:pic>
      <p:pic>
        <p:nvPicPr>
          <p:cNvPr id="6" name="Picture 5">
            <a:extLst>
              <a:ext uri="{FF2B5EF4-FFF2-40B4-BE49-F238E27FC236}">
                <a16:creationId xmlns:a16="http://schemas.microsoft.com/office/drawing/2014/main" id="{0EEC8A81-6CE5-43EA-BDEE-0D0D3F7CC840}"/>
              </a:ext>
            </a:extLst>
          </p:cNvPr>
          <p:cNvPicPr>
            <a:picLocks noChangeAspect="1"/>
          </p:cNvPicPr>
          <p:nvPr/>
        </p:nvPicPr>
        <p:blipFill>
          <a:blip r:embed="rId6"/>
          <a:stretch>
            <a:fillRect/>
          </a:stretch>
        </p:blipFill>
        <p:spPr>
          <a:xfrm>
            <a:off x="1526645" y="168638"/>
            <a:ext cx="9138709" cy="6074898"/>
          </a:xfrm>
          <a:prstGeom prst="rect">
            <a:avLst/>
          </a:prstGeom>
        </p:spPr>
      </p:pic>
    </p:spTree>
    <p:extLst>
      <p:ext uri="{BB962C8B-B14F-4D97-AF65-F5344CB8AC3E}">
        <p14:creationId xmlns:p14="http://schemas.microsoft.com/office/powerpoint/2010/main" val="296818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9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25A58F-4B9A-4381-AB4B-0F6C2BCA0EE6}"/>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CUSE Grants Application Page – Uploads – Budget Justification and </a:t>
            </a:r>
            <a:r>
              <a:rPr lang="en-US" dirty="0" err="1"/>
              <a:t>Biosketch</a:t>
            </a:r>
            <a:endParaRPr lang="en-US" dirty="0"/>
          </a:p>
        </p:txBody>
      </p:sp>
      <p:pic>
        <p:nvPicPr>
          <p:cNvPr id="2" name="Recorded Sound">
            <a:hlinkClick r:id="" action="ppaction://media"/>
            <a:extLst>
              <a:ext uri="{FF2B5EF4-FFF2-40B4-BE49-F238E27FC236}">
                <a16:creationId xmlns:a16="http://schemas.microsoft.com/office/drawing/2014/main" id="{91472CD6-5935-43D1-9840-60390C29C2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04626"/>
            <a:ext cx="609600" cy="609600"/>
          </a:xfrm>
          <a:prstGeom prst="rect">
            <a:avLst/>
          </a:prstGeom>
        </p:spPr>
      </p:pic>
      <p:pic>
        <p:nvPicPr>
          <p:cNvPr id="6" name="Picture 5">
            <a:extLst>
              <a:ext uri="{FF2B5EF4-FFF2-40B4-BE49-F238E27FC236}">
                <a16:creationId xmlns:a16="http://schemas.microsoft.com/office/drawing/2014/main" id="{A8A324AC-A3AF-49C0-86C1-64A066BDE487}"/>
              </a:ext>
            </a:extLst>
          </p:cNvPr>
          <p:cNvPicPr>
            <a:picLocks noChangeAspect="1"/>
          </p:cNvPicPr>
          <p:nvPr/>
        </p:nvPicPr>
        <p:blipFill>
          <a:blip r:embed="rId6"/>
          <a:stretch>
            <a:fillRect/>
          </a:stretch>
        </p:blipFill>
        <p:spPr>
          <a:xfrm>
            <a:off x="3028522" y="1176023"/>
            <a:ext cx="6134956" cy="4505954"/>
          </a:xfrm>
          <a:prstGeom prst="rect">
            <a:avLst/>
          </a:prstGeom>
        </p:spPr>
      </p:pic>
    </p:spTree>
    <p:extLst>
      <p:ext uri="{BB962C8B-B14F-4D97-AF65-F5344CB8AC3E}">
        <p14:creationId xmlns:p14="http://schemas.microsoft.com/office/powerpoint/2010/main" val="206932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0810A7-E931-488F-ABB7-FAD508B04678}"/>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CUSE Grants Application Page – Uploads – COI Form</a:t>
            </a:r>
          </a:p>
        </p:txBody>
      </p:sp>
      <p:pic>
        <p:nvPicPr>
          <p:cNvPr id="6" name="Picture 5">
            <a:extLst>
              <a:ext uri="{FF2B5EF4-FFF2-40B4-BE49-F238E27FC236}">
                <a16:creationId xmlns:a16="http://schemas.microsoft.com/office/drawing/2014/main" id="{C60561CC-C075-4EF7-8C9B-9B077AD1B84D}"/>
              </a:ext>
            </a:extLst>
          </p:cNvPr>
          <p:cNvPicPr>
            <a:picLocks noChangeAspect="1"/>
          </p:cNvPicPr>
          <p:nvPr/>
        </p:nvPicPr>
        <p:blipFill>
          <a:blip r:embed="rId5"/>
          <a:stretch>
            <a:fillRect/>
          </a:stretch>
        </p:blipFill>
        <p:spPr>
          <a:xfrm>
            <a:off x="1890125" y="1018838"/>
            <a:ext cx="8411749" cy="4820323"/>
          </a:xfrm>
          <a:prstGeom prst="rect">
            <a:avLst/>
          </a:prstGeom>
        </p:spPr>
      </p:pic>
      <p:pic>
        <p:nvPicPr>
          <p:cNvPr id="7" name="Recorded Sound">
            <a:hlinkClick r:id="" action="ppaction://media"/>
            <a:extLst>
              <a:ext uri="{FF2B5EF4-FFF2-40B4-BE49-F238E27FC236}">
                <a16:creationId xmlns:a16="http://schemas.microsoft.com/office/drawing/2014/main" id="{9C494413-A5BF-4781-B95A-D1CCF39012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220522"/>
            <a:ext cx="609600" cy="609600"/>
          </a:xfrm>
          <a:prstGeom prst="rect">
            <a:avLst/>
          </a:prstGeom>
        </p:spPr>
      </p:pic>
    </p:spTree>
    <p:extLst>
      <p:ext uri="{BB962C8B-B14F-4D97-AF65-F5344CB8AC3E}">
        <p14:creationId xmlns:p14="http://schemas.microsoft.com/office/powerpoint/2010/main" val="683627211"/>
      </p:ext>
    </p:extLst>
  </p:cSld>
  <p:clrMapOvr>
    <a:masterClrMapping/>
  </p:clrMapOvr>
  <mc:AlternateContent xmlns:mc="http://schemas.openxmlformats.org/markup-compatibility/2006">
    <mc:Choice xmlns:p14="http://schemas.microsoft.com/office/powerpoint/2010/main" Requires="p14">
      <p:transition spd="slow" p14:dur="2000" advTm="30823"/>
    </mc:Choice>
    <mc:Fallback>
      <p:transition spd="slow" advTm="308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82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FD95F1-E88C-48AB-BEB7-CA6328ED3492}"/>
              </a:ext>
            </a:extLst>
          </p:cNvPr>
          <p:cNvSpPr>
            <a:spLocks noGrp="1"/>
          </p:cNvSpPr>
          <p:nvPr>
            <p:ph type="title" idx="4294967295"/>
          </p:nvPr>
        </p:nvSpPr>
        <p:spPr>
          <a:xfrm>
            <a:off x="838200" y="-1325563"/>
            <a:ext cx="10515600" cy="1325563"/>
          </a:xfrm>
        </p:spPr>
        <p:txBody>
          <a:bodyPr vert="horz" lIns="0" tIns="45720" rIns="0" bIns="45720" rtlCol="0" anchor="b">
            <a:normAutofit fontScale="90000"/>
          </a:bodyPr>
          <a:lstStyle/>
          <a:p>
            <a:r>
              <a:rPr lang="en-US" dirty="0"/>
              <a:t>CUSE Grants Application Page – Uploads – Current and Pending</a:t>
            </a:r>
            <a:br>
              <a:rPr lang="en-US" dirty="0"/>
            </a:br>
            <a:endParaRPr lang="en-US" dirty="0"/>
          </a:p>
        </p:txBody>
      </p:sp>
      <p:pic>
        <p:nvPicPr>
          <p:cNvPr id="2" name="Recorded Sound">
            <a:hlinkClick r:id="" action="ppaction://media"/>
            <a:extLst>
              <a:ext uri="{FF2B5EF4-FFF2-40B4-BE49-F238E27FC236}">
                <a16:creationId xmlns:a16="http://schemas.microsoft.com/office/drawing/2014/main" id="{8C24B4CE-7CE1-476B-A772-476D500DF62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48400"/>
            <a:ext cx="609600" cy="609600"/>
          </a:xfrm>
          <a:prstGeom prst="rect">
            <a:avLst/>
          </a:prstGeom>
        </p:spPr>
      </p:pic>
      <p:pic>
        <p:nvPicPr>
          <p:cNvPr id="6" name="Picture 5">
            <a:extLst>
              <a:ext uri="{FF2B5EF4-FFF2-40B4-BE49-F238E27FC236}">
                <a16:creationId xmlns:a16="http://schemas.microsoft.com/office/drawing/2014/main" id="{5D837F31-CE1C-4ADD-AB02-2023310529FF}"/>
              </a:ext>
            </a:extLst>
          </p:cNvPr>
          <p:cNvPicPr>
            <a:picLocks noChangeAspect="1"/>
          </p:cNvPicPr>
          <p:nvPr/>
        </p:nvPicPr>
        <p:blipFill>
          <a:blip r:embed="rId6"/>
          <a:stretch>
            <a:fillRect/>
          </a:stretch>
        </p:blipFill>
        <p:spPr>
          <a:xfrm>
            <a:off x="3152364" y="2314419"/>
            <a:ext cx="5887272" cy="2229161"/>
          </a:xfrm>
          <a:prstGeom prst="rect">
            <a:avLst/>
          </a:prstGeom>
        </p:spPr>
      </p:pic>
    </p:spTree>
    <p:extLst>
      <p:ext uri="{BB962C8B-B14F-4D97-AF65-F5344CB8AC3E}">
        <p14:creationId xmlns:p14="http://schemas.microsoft.com/office/powerpoint/2010/main" val="426839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4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C10A3E-1F5C-4D0C-B999-269A80997E51}"/>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CUSE Grants Application Page – Submitting Your Application</a:t>
            </a:r>
          </a:p>
        </p:txBody>
      </p:sp>
      <p:pic>
        <p:nvPicPr>
          <p:cNvPr id="2" name="Recorded Sound">
            <a:hlinkClick r:id="" action="ppaction://media"/>
            <a:extLst>
              <a:ext uri="{FF2B5EF4-FFF2-40B4-BE49-F238E27FC236}">
                <a16:creationId xmlns:a16="http://schemas.microsoft.com/office/drawing/2014/main" id="{3F94035D-B60D-4939-97D2-C4ABBF8BB0A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48400"/>
            <a:ext cx="609600" cy="609600"/>
          </a:xfrm>
          <a:prstGeom prst="rect">
            <a:avLst/>
          </a:prstGeom>
        </p:spPr>
      </p:pic>
      <p:pic>
        <p:nvPicPr>
          <p:cNvPr id="6" name="Picture 5">
            <a:extLst>
              <a:ext uri="{FF2B5EF4-FFF2-40B4-BE49-F238E27FC236}">
                <a16:creationId xmlns:a16="http://schemas.microsoft.com/office/drawing/2014/main" id="{8A12E31B-27BF-48C1-A045-6F7AF8C8DBF2}"/>
              </a:ext>
            </a:extLst>
          </p:cNvPr>
          <p:cNvPicPr>
            <a:picLocks noChangeAspect="1"/>
          </p:cNvPicPr>
          <p:nvPr/>
        </p:nvPicPr>
        <p:blipFill>
          <a:blip r:embed="rId6"/>
          <a:stretch>
            <a:fillRect/>
          </a:stretch>
        </p:blipFill>
        <p:spPr>
          <a:xfrm>
            <a:off x="2876100" y="1075996"/>
            <a:ext cx="6439799" cy="4706007"/>
          </a:xfrm>
          <a:prstGeom prst="rect">
            <a:avLst/>
          </a:prstGeom>
        </p:spPr>
      </p:pic>
    </p:spTree>
    <p:extLst>
      <p:ext uri="{BB962C8B-B14F-4D97-AF65-F5344CB8AC3E}">
        <p14:creationId xmlns:p14="http://schemas.microsoft.com/office/powerpoint/2010/main" val="177404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65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15FE96-EB01-45FC-B593-BFD82D93DD23}"/>
              </a:ext>
            </a:extLst>
          </p:cNvPr>
          <p:cNvPicPr>
            <a:picLocks noChangeAspect="1"/>
          </p:cNvPicPr>
          <p:nvPr/>
        </p:nvPicPr>
        <p:blipFill>
          <a:blip r:embed="rId5"/>
          <a:stretch>
            <a:fillRect/>
          </a:stretch>
        </p:blipFill>
        <p:spPr>
          <a:xfrm>
            <a:off x="2876100" y="1075996"/>
            <a:ext cx="6439799" cy="4706007"/>
          </a:xfrm>
          <a:prstGeom prst="rect">
            <a:avLst/>
          </a:prstGeom>
        </p:spPr>
      </p:pic>
      <p:sp>
        <p:nvSpPr>
          <p:cNvPr id="5" name="Title 4">
            <a:extLst>
              <a:ext uri="{FF2B5EF4-FFF2-40B4-BE49-F238E27FC236}">
                <a16:creationId xmlns:a16="http://schemas.microsoft.com/office/drawing/2014/main" id="{D64E5195-2906-479C-A43A-A7B8A8BB08D5}"/>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CUSE Grants Application Page – Submitting Your Application 2</a:t>
            </a:r>
          </a:p>
        </p:txBody>
      </p:sp>
      <p:sp>
        <p:nvSpPr>
          <p:cNvPr id="4" name="Oval 3">
            <a:extLst>
              <a:ext uri="{FF2B5EF4-FFF2-40B4-BE49-F238E27FC236}">
                <a16:creationId xmlns:a16="http://schemas.microsoft.com/office/drawing/2014/main" id="{B7B3CD0C-E4DC-4681-A54B-5F81C87DEBB1}"/>
              </a:ext>
            </a:extLst>
          </p:cNvPr>
          <p:cNvSpPr/>
          <p:nvPr/>
        </p:nvSpPr>
        <p:spPr>
          <a:xfrm>
            <a:off x="2840834" y="5002924"/>
            <a:ext cx="2207055" cy="95427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a:extLst>
              <a:ext uri="{FF2B5EF4-FFF2-40B4-BE49-F238E27FC236}">
                <a16:creationId xmlns:a16="http://schemas.microsoft.com/office/drawing/2014/main" id="{131D2806-A6B6-4EEB-B4BE-9A9728E985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233809"/>
            <a:ext cx="609600" cy="609600"/>
          </a:xfrm>
          <a:prstGeom prst="rect">
            <a:avLst/>
          </a:prstGeom>
        </p:spPr>
      </p:pic>
    </p:spTree>
    <p:extLst>
      <p:ext uri="{BB962C8B-B14F-4D97-AF65-F5344CB8AC3E}">
        <p14:creationId xmlns:p14="http://schemas.microsoft.com/office/powerpoint/2010/main" val="54453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09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39CFB4-9845-4698-B4B6-7807844AF72C}"/>
              </a:ext>
            </a:extLst>
          </p:cNvPr>
          <p:cNvPicPr>
            <a:picLocks noChangeAspect="1"/>
          </p:cNvPicPr>
          <p:nvPr/>
        </p:nvPicPr>
        <p:blipFill>
          <a:blip r:embed="rId5"/>
          <a:stretch>
            <a:fillRect/>
          </a:stretch>
        </p:blipFill>
        <p:spPr>
          <a:xfrm>
            <a:off x="2876100" y="1075996"/>
            <a:ext cx="6439799" cy="4706007"/>
          </a:xfrm>
          <a:prstGeom prst="rect">
            <a:avLst/>
          </a:prstGeom>
        </p:spPr>
      </p:pic>
      <p:sp>
        <p:nvSpPr>
          <p:cNvPr id="5" name="Title 4">
            <a:extLst>
              <a:ext uri="{FF2B5EF4-FFF2-40B4-BE49-F238E27FC236}">
                <a16:creationId xmlns:a16="http://schemas.microsoft.com/office/drawing/2014/main" id="{968C413A-22B8-4E75-9297-A395D50A0185}"/>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CUSE Grants Application Page – Submitting Your Application 3</a:t>
            </a:r>
          </a:p>
        </p:txBody>
      </p:sp>
      <p:sp>
        <p:nvSpPr>
          <p:cNvPr id="4" name="Oval 3">
            <a:extLst>
              <a:ext uri="{FF2B5EF4-FFF2-40B4-BE49-F238E27FC236}">
                <a16:creationId xmlns:a16="http://schemas.microsoft.com/office/drawing/2014/main" id="{B7B3CD0C-E4DC-4681-A54B-5F81C87DEBB1}"/>
              </a:ext>
            </a:extLst>
          </p:cNvPr>
          <p:cNvSpPr/>
          <p:nvPr/>
        </p:nvSpPr>
        <p:spPr>
          <a:xfrm>
            <a:off x="7001962" y="4770015"/>
            <a:ext cx="2643809" cy="139147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a:extLst>
              <a:ext uri="{FF2B5EF4-FFF2-40B4-BE49-F238E27FC236}">
                <a16:creationId xmlns:a16="http://schemas.microsoft.com/office/drawing/2014/main" id="{86CB8EB2-30C8-49BB-81C0-173BF35A0A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430" y="6248400"/>
            <a:ext cx="609600" cy="609600"/>
          </a:xfrm>
          <a:prstGeom prst="rect">
            <a:avLst/>
          </a:prstGeom>
        </p:spPr>
      </p:pic>
    </p:spTree>
    <p:extLst>
      <p:ext uri="{BB962C8B-B14F-4D97-AF65-F5344CB8AC3E}">
        <p14:creationId xmlns:p14="http://schemas.microsoft.com/office/powerpoint/2010/main" val="237612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8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AA330B-11D9-46CB-93CA-3EF77587DBA0}"/>
              </a:ext>
            </a:extLst>
          </p:cNvPr>
          <p:cNvPicPr>
            <a:picLocks noChangeAspect="1"/>
          </p:cNvPicPr>
          <p:nvPr/>
        </p:nvPicPr>
        <p:blipFill>
          <a:blip r:embed="rId5"/>
          <a:stretch>
            <a:fillRect/>
          </a:stretch>
        </p:blipFill>
        <p:spPr>
          <a:xfrm>
            <a:off x="2707620" y="62755"/>
            <a:ext cx="6776760" cy="6158753"/>
          </a:xfrm>
          <a:prstGeom prst="rect">
            <a:avLst/>
          </a:prstGeom>
        </p:spPr>
      </p:pic>
      <p:sp>
        <p:nvSpPr>
          <p:cNvPr id="4" name="Title 3">
            <a:extLst>
              <a:ext uri="{FF2B5EF4-FFF2-40B4-BE49-F238E27FC236}">
                <a16:creationId xmlns:a16="http://schemas.microsoft.com/office/drawing/2014/main" id="{187A9531-D6F0-4726-A426-15A9122AE945}"/>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Application Portal Home Page</a:t>
            </a:r>
          </a:p>
        </p:txBody>
      </p:sp>
      <p:pic>
        <p:nvPicPr>
          <p:cNvPr id="3" name="Recorded Sound">
            <a:hlinkClick r:id="" action="ppaction://media"/>
            <a:extLst>
              <a:ext uri="{FF2B5EF4-FFF2-40B4-BE49-F238E27FC236}">
                <a16:creationId xmlns:a16="http://schemas.microsoft.com/office/drawing/2014/main" id="{C1130B71-9C23-4B06-8B99-95277F26082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215358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5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9512">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t>Some Helpful Hints</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a:bodyPr>
          <a:lstStyle/>
          <a:p>
            <a:pPr marL="571500" indent="-571500">
              <a:buFont typeface="Arial" panose="020B0604020202020204" pitchFamily="34" charset="0"/>
              <a:buChar char="•"/>
            </a:pPr>
            <a:r>
              <a:rPr lang="en-US" dirty="0"/>
              <a:t>If you decide to delete an item after you have uploaded it, click on the red delete button in small print next to the item.</a:t>
            </a:r>
          </a:p>
          <a:p>
            <a:pPr marL="571500" indent="-571500">
              <a:buFont typeface="Arial" panose="020B0604020202020204" pitchFamily="34" charset="0"/>
              <a:buChar char="•"/>
            </a:pPr>
            <a:r>
              <a:rPr lang="en-US" dirty="0"/>
              <a:t>Please pay attention to page limits. Applications will be reviewed for compliance and reviewers will be instructed to ignore information on pages beyond the limit. </a:t>
            </a:r>
          </a:p>
        </p:txBody>
      </p:sp>
      <p:pic>
        <p:nvPicPr>
          <p:cNvPr id="4" name="Recorded Sound">
            <a:hlinkClick r:id="" action="ppaction://media"/>
            <a:extLst>
              <a:ext uri="{FF2B5EF4-FFF2-40B4-BE49-F238E27FC236}">
                <a16:creationId xmlns:a16="http://schemas.microsoft.com/office/drawing/2014/main" id="{819C6AF1-B9EC-4D88-B78F-128E8458118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217899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47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12CC9-F550-F245-B105-23DB02F54A82}"/>
              </a:ext>
            </a:extLst>
          </p:cNvPr>
          <p:cNvSpPr>
            <a:spLocks noGrp="1"/>
          </p:cNvSpPr>
          <p:nvPr>
            <p:ph type="title"/>
          </p:nvPr>
        </p:nvSpPr>
        <p:spPr/>
        <p:txBody>
          <a:bodyPr>
            <a:normAutofit/>
          </a:bodyPr>
          <a:lstStyle/>
          <a:p>
            <a:r>
              <a:rPr lang="en-US" sz="3600" dirty="0"/>
              <a:t>Reminders</a:t>
            </a:r>
          </a:p>
        </p:txBody>
      </p:sp>
      <p:sp>
        <p:nvSpPr>
          <p:cNvPr id="3" name="Content Placeholder 2">
            <a:extLst>
              <a:ext uri="{FF2B5EF4-FFF2-40B4-BE49-F238E27FC236}">
                <a16:creationId xmlns:a16="http://schemas.microsoft.com/office/drawing/2014/main" id="{4AC42223-9585-C74D-89FB-DEDD812CDE66}"/>
              </a:ext>
            </a:extLst>
          </p:cNvPr>
          <p:cNvSpPr>
            <a:spLocks noGrp="1"/>
          </p:cNvSpPr>
          <p:nvPr>
            <p:ph idx="1"/>
          </p:nvPr>
        </p:nvSpPr>
        <p:spPr/>
        <p:txBody>
          <a:bodyPr>
            <a:normAutofit/>
          </a:bodyPr>
          <a:lstStyle/>
          <a:p>
            <a:pPr marL="571500" indent="-571500">
              <a:buFont typeface="Arial" panose="020B0604020202020204" pitchFamily="34" charset="0"/>
              <a:buChar char="•"/>
            </a:pPr>
            <a:r>
              <a:rPr lang="en-US" sz="3200" dirty="0"/>
              <a:t>Applications must be submitted by 5:00pm</a:t>
            </a:r>
            <a:r>
              <a:rPr lang="en-US" sz="3200"/>
              <a:t>, February </a:t>
            </a:r>
            <a:r>
              <a:rPr lang="en-US"/>
              <a:t>2</a:t>
            </a:r>
            <a:r>
              <a:rPr lang="en-US" dirty="0"/>
              <a:t>4</a:t>
            </a:r>
            <a:r>
              <a:rPr lang="en-US" sz="3200"/>
              <a:t>, 2022</a:t>
            </a:r>
            <a:endParaRPr lang="en-US" sz="3200" dirty="0"/>
          </a:p>
          <a:p>
            <a:pPr marL="571500" indent="-571500">
              <a:buFont typeface="Arial" panose="020B0604020202020204" pitchFamily="34" charset="0"/>
              <a:buChar char="•"/>
            </a:pPr>
            <a:r>
              <a:rPr lang="en-US" sz="3200" dirty="0"/>
              <a:t>Early submissions are strongly encouraged!</a:t>
            </a:r>
          </a:p>
          <a:p>
            <a:pPr marL="571500" indent="-571500">
              <a:buFont typeface="Arial" panose="020B0604020202020204" pitchFamily="34" charset="0"/>
              <a:buChar char="•"/>
            </a:pPr>
            <a:r>
              <a:rPr lang="en-US" sz="3200" dirty="0"/>
              <a:t>An email acknowledgment of receipt will be sent once the CUSE grant application is received</a:t>
            </a:r>
          </a:p>
        </p:txBody>
      </p:sp>
      <p:pic>
        <p:nvPicPr>
          <p:cNvPr id="5" name="Recorded Sound">
            <a:hlinkClick r:id="" action="ppaction://media"/>
            <a:extLst>
              <a:ext uri="{FF2B5EF4-FFF2-40B4-BE49-F238E27FC236}">
                <a16:creationId xmlns:a16="http://schemas.microsoft.com/office/drawing/2014/main" id="{F0731194-BC39-4F87-B423-A0E0776C920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5229" y="6248400"/>
            <a:ext cx="609600" cy="609600"/>
          </a:xfrm>
          <a:prstGeom prst="rect">
            <a:avLst/>
          </a:prstGeom>
        </p:spPr>
      </p:pic>
    </p:spTree>
    <p:extLst>
      <p:ext uri="{BB962C8B-B14F-4D97-AF65-F5344CB8AC3E}">
        <p14:creationId xmlns:p14="http://schemas.microsoft.com/office/powerpoint/2010/main" val="3034266327"/>
      </p:ext>
    </p:extLst>
  </p:cSld>
  <p:clrMapOvr>
    <a:masterClrMapping/>
  </p:clrMapOvr>
  <mc:AlternateContent xmlns:mc="http://schemas.openxmlformats.org/markup-compatibility/2006">
    <mc:Choice xmlns:p14="http://schemas.microsoft.com/office/powerpoint/2010/main" Requires="p14">
      <p:transition spd="slow" p14:dur="2000" advTm="15521"/>
    </mc:Choice>
    <mc:Fallback>
      <p:transition spd="slow" advTm="15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2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ED1F-B1F3-A546-A5B1-D62E87F77A20}"/>
              </a:ext>
            </a:extLst>
          </p:cNvPr>
          <p:cNvSpPr>
            <a:spLocks noGrp="1"/>
          </p:cNvSpPr>
          <p:nvPr>
            <p:ph type="title"/>
          </p:nvPr>
        </p:nvSpPr>
        <p:spPr>
          <a:xfrm>
            <a:off x="740663" y="1677645"/>
            <a:ext cx="5486400" cy="1737360"/>
          </a:xfrm>
        </p:spPr>
        <p:txBody>
          <a:bodyPr>
            <a:noAutofit/>
          </a:bodyPr>
          <a:lstStyle/>
          <a:p>
            <a:r>
              <a:rPr lang="en-US" dirty="0"/>
              <a:t>Thank You</a:t>
            </a:r>
            <a:br>
              <a:rPr lang="en-US" dirty="0"/>
            </a:br>
            <a:endParaRPr lang="en-US" dirty="0"/>
          </a:p>
        </p:txBody>
      </p:sp>
      <p:sp>
        <p:nvSpPr>
          <p:cNvPr id="5" name="TextBox 2">
            <a:extLst>
              <a:ext uri="{FF2B5EF4-FFF2-40B4-BE49-F238E27FC236}">
                <a16:creationId xmlns:a16="http://schemas.microsoft.com/office/drawing/2014/main" id="{88FECA49-8363-484E-8180-9995EF7E4F71}"/>
              </a:ext>
            </a:extLst>
          </p:cNvPr>
          <p:cNvSpPr txBox="1"/>
          <p:nvPr/>
        </p:nvSpPr>
        <p:spPr>
          <a:xfrm>
            <a:off x="624549" y="2899056"/>
            <a:ext cx="5095690" cy="3416320"/>
          </a:xfrm>
          <a:prstGeom prst="rect">
            <a:avLst/>
          </a:prstGeom>
          <a:noFill/>
        </p:spPr>
        <p:txBody>
          <a:bodyPr wrap="none" rtlCol="0">
            <a:spAutoFit/>
          </a:bodyPr>
          <a:lstStyle/>
          <a:p>
            <a:r>
              <a:rPr lang="en-US" sz="2400" dirty="0">
                <a:latin typeface="Trebuchet MS" panose="020B0603020202020204" pitchFamily="34" charset="0"/>
              </a:rPr>
              <a:t>Christina Leigh </a:t>
            </a:r>
            <a:r>
              <a:rPr lang="en-US" sz="2400" dirty="0" err="1">
                <a:latin typeface="Trebuchet MS" panose="020B0603020202020204" pitchFamily="34" charset="0"/>
              </a:rPr>
              <a:t>Docteur</a:t>
            </a:r>
            <a:br>
              <a:rPr lang="en-US" sz="2400" dirty="0">
                <a:latin typeface="Trebuchet MS" panose="020B0603020202020204" pitchFamily="34" charset="0"/>
              </a:rPr>
            </a:br>
            <a:r>
              <a:rPr lang="en-US" sz="2400" dirty="0">
                <a:latin typeface="Trebuchet MS" panose="020B0603020202020204" pitchFamily="34" charset="0"/>
              </a:rPr>
              <a:t>Director, Proposal Support Services </a:t>
            </a:r>
            <a:br>
              <a:rPr lang="en-US" sz="2400" dirty="0">
                <a:latin typeface="Trebuchet MS" panose="020B0603020202020204" pitchFamily="34" charset="0"/>
              </a:rPr>
            </a:br>
            <a:r>
              <a:rPr lang="en-US" sz="2400" dirty="0">
                <a:latin typeface="Trebuchet MS" panose="020B0603020202020204" pitchFamily="34" charset="0"/>
                <a:hlinkClick r:id="rId5">
                  <a:extLst>
                    <a:ext uri="{A12FA001-AC4F-418D-AE19-62706E023703}">
                      <ahyp:hlinkClr xmlns:ahyp="http://schemas.microsoft.com/office/drawing/2018/hyperlinkcolor" val="tx"/>
                    </a:ext>
                  </a:extLst>
                </a:hlinkClick>
              </a:rPr>
              <a:t>cdocteur@syr.edu</a:t>
            </a:r>
            <a:r>
              <a:rPr lang="en-US" sz="2400" dirty="0">
                <a:latin typeface="Trebuchet MS" panose="020B0603020202020204" pitchFamily="34" charset="0"/>
              </a:rPr>
              <a:t>  </a:t>
            </a:r>
            <a:br>
              <a:rPr lang="en-US" sz="2400" dirty="0">
                <a:latin typeface="Trebuchet MS" panose="020B0603020202020204" pitchFamily="34" charset="0"/>
              </a:rPr>
            </a:br>
            <a:r>
              <a:rPr lang="en-US" sz="2400" dirty="0">
                <a:latin typeface="Trebuchet MS" panose="020B0603020202020204" pitchFamily="34" charset="0"/>
              </a:rPr>
              <a:t>Phone x2195</a:t>
            </a:r>
          </a:p>
          <a:p>
            <a:endParaRPr lang="en-US" sz="2400" dirty="0">
              <a:latin typeface="Trebuchet MS" panose="020B0603020202020204" pitchFamily="34" charset="0"/>
            </a:endParaRPr>
          </a:p>
          <a:p>
            <a:r>
              <a:rPr lang="en-US" sz="2400" dirty="0">
                <a:latin typeface="Trebuchet MS" panose="020B0603020202020204" pitchFamily="34" charset="0"/>
              </a:rPr>
              <a:t>Stuart Taub</a:t>
            </a:r>
            <a:br>
              <a:rPr lang="en-US" sz="2400" dirty="0">
                <a:latin typeface="Trebuchet MS" panose="020B0603020202020204" pitchFamily="34" charset="0"/>
              </a:rPr>
            </a:br>
            <a:r>
              <a:rPr lang="en-US" sz="2400" dirty="0">
                <a:latin typeface="Trebuchet MS" panose="020B0603020202020204" pitchFamily="34" charset="0"/>
              </a:rPr>
              <a:t>Director, Sponsored Programs</a:t>
            </a:r>
            <a:br>
              <a:rPr lang="en-US" sz="2400" dirty="0">
                <a:latin typeface="Trebuchet MS" panose="020B0603020202020204" pitchFamily="34" charset="0"/>
              </a:rPr>
            </a:br>
            <a:r>
              <a:rPr lang="en-US" sz="2400" dirty="0">
                <a:latin typeface="Trebuchet MS" panose="020B0603020202020204" pitchFamily="34" charset="0"/>
                <a:hlinkClick r:id="rId6">
                  <a:extLst>
                    <a:ext uri="{A12FA001-AC4F-418D-AE19-62706E023703}">
                      <ahyp:hlinkClr xmlns:ahyp="http://schemas.microsoft.com/office/drawing/2018/hyperlinkcolor" val="tx"/>
                    </a:ext>
                  </a:extLst>
                </a:hlinkClick>
              </a:rPr>
              <a:t>staub@syr.edu</a:t>
            </a:r>
            <a:br>
              <a:rPr lang="en-US" sz="2400" dirty="0">
                <a:latin typeface="Trebuchet MS" panose="020B0603020202020204" pitchFamily="34" charset="0"/>
              </a:rPr>
            </a:br>
            <a:r>
              <a:rPr lang="en-US" sz="2400" dirty="0">
                <a:latin typeface="Trebuchet MS" panose="020B0603020202020204" pitchFamily="34" charset="0"/>
              </a:rPr>
              <a:t>Phone: x9356</a:t>
            </a:r>
          </a:p>
        </p:txBody>
      </p:sp>
      <p:pic>
        <p:nvPicPr>
          <p:cNvPr id="3" name="Recorded Sound">
            <a:hlinkClick r:id="" action="ppaction://media"/>
            <a:extLst>
              <a:ext uri="{FF2B5EF4-FFF2-40B4-BE49-F238E27FC236}">
                <a16:creationId xmlns:a16="http://schemas.microsoft.com/office/drawing/2014/main" id="{097D7CAA-4E3B-4F47-89C3-C8328FCA12C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136749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80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789CE5-91A5-4131-BFB3-61823AF9AAD0}"/>
              </a:ext>
            </a:extLst>
          </p:cNvPr>
          <p:cNvPicPr>
            <a:picLocks noChangeAspect="1"/>
          </p:cNvPicPr>
          <p:nvPr/>
        </p:nvPicPr>
        <p:blipFill>
          <a:blip r:embed="rId5"/>
          <a:stretch>
            <a:fillRect/>
          </a:stretch>
        </p:blipFill>
        <p:spPr>
          <a:xfrm>
            <a:off x="2421317" y="170333"/>
            <a:ext cx="6761929" cy="5988424"/>
          </a:xfrm>
          <a:prstGeom prst="rect">
            <a:avLst/>
          </a:prstGeom>
        </p:spPr>
      </p:pic>
      <p:sp>
        <p:nvSpPr>
          <p:cNvPr id="5" name="Title 4">
            <a:extLst>
              <a:ext uri="{FF2B5EF4-FFF2-40B4-BE49-F238E27FC236}">
                <a16:creationId xmlns:a16="http://schemas.microsoft.com/office/drawing/2014/main" id="{9F58A298-DCB1-4620-AE76-2F003AC28B0A}"/>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Application Portal Home Page 2</a:t>
            </a:r>
          </a:p>
        </p:txBody>
      </p:sp>
      <p:sp>
        <p:nvSpPr>
          <p:cNvPr id="3" name="Oval 2">
            <a:extLst>
              <a:ext uri="{FF2B5EF4-FFF2-40B4-BE49-F238E27FC236}">
                <a16:creationId xmlns:a16="http://schemas.microsoft.com/office/drawing/2014/main" id="{BB1BD2BD-1508-4037-A07F-EBD9925A7198}"/>
              </a:ext>
            </a:extLst>
          </p:cNvPr>
          <p:cNvSpPr/>
          <p:nvPr/>
        </p:nvSpPr>
        <p:spPr>
          <a:xfrm>
            <a:off x="2240923" y="5432706"/>
            <a:ext cx="5135657" cy="896384"/>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a:extLst>
              <a:ext uri="{FF2B5EF4-FFF2-40B4-BE49-F238E27FC236}">
                <a16:creationId xmlns:a16="http://schemas.microsoft.com/office/drawing/2014/main" id="{E6A85C23-B28F-4AF3-B972-5FF894B69F7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158757"/>
            <a:ext cx="609600" cy="609600"/>
          </a:xfrm>
          <a:prstGeom prst="rect">
            <a:avLst/>
          </a:prstGeom>
        </p:spPr>
      </p:pic>
    </p:spTree>
    <p:extLst>
      <p:ext uri="{BB962C8B-B14F-4D97-AF65-F5344CB8AC3E}">
        <p14:creationId xmlns:p14="http://schemas.microsoft.com/office/powerpoint/2010/main" val="3362580875"/>
      </p:ext>
    </p:extLst>
  </p:cSld>
  <p:clrMapOvr>
    <a:masterClrMapping/>
  </p:clrMapOvr>
  <mc:AlternateContent xmlns:mc="http://schemas.openxmlformats.org/markup-compatibility/2006">
    <mc:Choice xmlns:p14="http://schemas.microsoft.com/office/powerpoint/2010/main" Requires="p14">
      <p:transition spd="slow" p14:dur="2000" advTm="6952"/>
    </mc:Choice>
    <mc:Fallback>
      <p:transition spd="slow" advTm="6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EFA386B-E7F5-496A-A1A6-083E08BF758D}"/>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Application Portal – CUSE Grants Page</a:t>
            </a:r>
          </a:p>
        </p:txBody>
      </p:sp>
      <p:pic>
        <p:nvPicPr>
          <p:cNvPr id="8" name="Picture 7">
            <a:extLst>
              <a:ext uri="{FF2B5EF4-FFF2-40B4-BE49-F238E27FC236}">
                <a16:creationId xmlns:a16="http://schemas.microsoft.com/office/drawing/2014/main" id="{EFF7087F-5308-4177-8BDA-5E25B5BB620D}"/>
              </a:ext>
            </a:extLst>
          </p:cNvPr>
          <p:cNvPicPr>
            <a:picLocks noChangeAspect="1"/>
          </p:cNvPicPr>
          <p:nvPr/>
        </p:nvPicPr>
        <p:blipFill>
          <a:blip r:embed="rId5"/>
          <a:stretch>
            <a:fillRect/>
          </a:stretch>
        </p:blipFill>
        <p:spPr>
          <a:xfrm>
            <a:off x="1817680" y="147688"/>
            <a:ext cx="8556639" cy="6100712"/>
          </a:xfrm>
          <a:prstGeom prst="rect">
            <a:avLst/>
          </a:prstGeom>
        </p:spPr>
      </p:pic>
      <p:pic>
        <p:nvPicPr>
          <p:cNvPr id="5" name="Recorded Sound">
            <a:hlinkClick r:id="" action="ppaction://media"/>
            <a:extLst>
              <a:ext uri="{FF2B5EF4-FFF2-40B4-BE49-F238E27FC236}">
                <a16:creationId xmlns:a16="http://schemas.microsoft.com/office/drawing/2014/main" id="{B69CF0A3-C2CF-472C-9563-0E6B04DDE29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1224107440"/>
      </p:ext>
    </p:extLst>
  </p:cSld>
  <p:clrMapOvr>
    <a:masterClrMapping/>
  </p:clrMapOvr>
  <mc:AlternateContent xmlns:mc="http://schemas.openxmlformats.org/markup-compatibility/2006">
    <mc:Choice xmlns:p14="http://schemas.microsoft.com/office/powerpoint/2010/main" Requires="p14">
      <p:transition spd="slow" p14:dur="2000" advTm="25436"/>
    </mc:Choice>
    <mc:Fallback>
      <p:transition spd="slow" advTm="254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93F008-9A6E-427C-8CE0-FEDA3AC8A85C}"/>
              </a:ext>
            </a:extLst>
          </p:cNvPr>
          <p:cNvPicPr>
            <a:picLocks noChangeAspect="1"/>
          </p:cNvPicPr>
          <p:nvPr/>
        </p:nvPicPr>
        <p:blipFill>
          <a:blip r:embed="rId5"/>
          <a:stretch>
            <a:fillRect/>
          </a:stretch>
        </p:blipFill>
        <p:spPr>
          <a:xfrm>
            <a:off x="1683210" y="80683"/>
            <a:ext cx="8825580" cy="6292461"/>
          </a:xfrm>
          <a:prstGeom prst="rect">
            <a:avLst/>
          </a:prstGeom>
        </p:spPr>
      </p:pic>
      <p:sp>
        <p:nvSpPr>
          <p:cNvPr id="5" name="Title 4">
            <a:extLst>
              <a:ext uri="{FF2B5EF4-FFF2-40B4-BE49-F238E27FC236}">
                <a16:creationId xmlns:a16="http://schemas.microsoft.com/office/drawing/2014/main" id="{2ADE287B-DA3C-4D9A-9A68-D12D3C42F487}"/>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Application Portal – CUSE Grants Page - 2</a:t>
            </a:r>
          </a:p>
        </p:txBody>
      </p:sp>
      <p:sp>
        <p:nvSpPr>
          <p:cNvPr id="4" name="Oval 3">
            <a:extLst>
              <a:ext uri="{FF2B5EF4-FFF2-40B4-BE49-F238E27FC236}">
                <a16:creationId xmlns:a16="http://schemas.microsoft.com/office/drawing/2014/main" id="{B59EFD00-A9A1-4172-B66A-6586D54897AF}"/>
              </a:ext>
            </a:extLst>
          </p:cNvPr>
          <p:cNvSpPr/>
          <p:nvPr/>
        </p:nvSpPr>
        <p:spPr>
          <a:xfrm>
            <a:off x="7991558" y="1434241"/>
            <a:ext cx="2256817" cy="963561"/>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a:extLst>
              <a:ext uri="{FF2B5EF4-FFF2-40B4-BE49-F238E27FC236}">
                <a16:creationId xmlns:a16="http://schemas.microsoft.com/office/drawing/2014/main" id="{F08802FB-B5D4-47CC-A6E1-E96007C3DC4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262245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0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A38A9-B997-4E3A-9ADA-71B5F56DF7F6}"/>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Application Portal Login Page</a:t>
            </a:r>
          </a:p>
        </p:txBody>
      </p:sp>
      <p:pic>
        <p:nvPicPr>
          <p:cNvPr id="6" name="Picture 5" descr="Screenshot of the login screen with a circle around the section entitled, &quot;Login for Syracuse University Users.&quot; This is where one will enter their net id and password">
            <a:extLst>
              <a:ext uri="{FF2B5EF4-FFF2-40B4-BE49-F238E27FC236}">
                <a16:creationId xmlns:a16="http://schemas.microsoft.com/office/drawing/2014/main" id="{490A2B1F-35DE-45FD-8380-2CDE203E808E}"/>
              </a:ext>
            </a:extLst>
          </p:cNvPr>
          <p:cNvPicPr>
            <a:picLocks noChangeAspect="1"/>
          </p:cNvPicPr>
          <p:nvPr/>
        </p:nvPicPr>
        <p:blipFill>
          <a:blip r:embed="rId5"/>
          <a:stretch>
            <a:fillRect/>
          </a:stretch>
        </p:blipFill>
        <p:spPr>
          <a:xfrm>
            <a:off x="1580086" y="119743"/>
            <a:ext cx="9031828" cy="6040476"/>
          </a:xfrm>
          <a:prstGeom prst="rect">
            <a:avLst/>
          </a:prstGeom>
        </p:spPr>
      </p:pic>
      <p:sp>
        <p:nvSpPr>
          <p:cNvPr id="4" name="Oval 3">
            <a:extLst>
              <a:ext uri="{FF2B5EF4-FFF2-40B4-BE49-F238E27FC236}">
                <a16:creationId xmlns:a16="http://schemas.microsoft.com/office/drawing/2014/main" id="{B59EFD00-A9A1-4172-B66A-6586D54897AF}"/>
              </a:ext>
            </a:extLst>
          </p:cNvPr>
          <p:cNvSpPr/>
          <p:nvPr/>
        </p:nvSpPr>
        <p:spPr>
          <a:xfrm>
            <a:off x="1580086" y="1123823"/>
            <a:ext cx="4594872" cy="2381377"/>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corded Sound">
            <a:hlinkClick r:id="" action="ppaction://media"/>
            <a:extLst>
              <a:ext uri="{FF2B5EF4-FFF2-40B4-BE49-F238E27FC236}">
                <a16:creationId xmlns:a16="http://schemas.microsoft.com/office/drawing/2014/main" id="{8163EF78-EC9B-4D8B-A1EC-E1ACCD9B020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117100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E356F-4107-46FA-B8DC-5B910D615D8F}"/>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SU Login Page</a:t>
            </a:r>
          </a:p>
        </p:txBody>
      </p:sp>
      <p:pic>
        <p:nvPicPr>
          <p:cNvPr id="5" name="Picture 4" descr="Screenshot of NetID login page which asks for NetID and password">
            <a:extLst>
              <a:ext uri="{FF2B5EF4-FFF2-40B4-BE49-F238E27FC236}">
                <a16:creationId xmlns:a16="http://schemas.microsoft.com/office/drawing/2014/main" id="{67EE4D0C-CF30-47F3-89CD-FC3153D60D80}"/>
              </a:ext>
            </a:extLst>
          </p:cNvPr>
          <p:cNvPicPr>
            <a:picLocks noChangeAspect="1"/>
          </p:cNvPicPr>
          <p:nvPr/>
        </p:nvPicPr>
        <p:blipFill>
          <a:blip r:embed="rId5"/>
          <a:stretch>
            <a:fillRect/>
          </a:stretch>
        </p:blipFill>
        <p:spPr>
          <a:xfrm>
            <a:off x="1377062" y="145141"/>
            <a:ext cx="9437875" cy="5899513"/>
          </a:xfrm>
          <a:prstGeom prst="rect">
            <a:avLst/>
          </a:prstGeom>
        </p:spPr>
      </p:pic>
      <p:pic>
        <p:nvPicPr>
          <p:cNvPr id="2" name="Recorded Sound">
            <a:hlinkClick r:id="" action="ppaction://media"/>
            <a:extLst>
              <a:ext uri="{FF2B5EF4-FFF2-40B4-BE49-F238E27FC236}">
                <a16:creationId xmlns:a16="http://schemas.microsoft.com/office/drawing/2014/main" id="{9A3E00FF-EBC8-4C12-8A92-9F375436A8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91309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4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AB6226-2922-4EE9-BFAE-2326E07FE309}"/>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CUSE Grants Application Page</a:t>
            </a:r>
          </a:p>
        </p:txBody>
      </p:sp>
      <p:pic>
        <p:nvPicPr>
          <p:cNvPr id="3" name="Recorded Sound">
            <a:hlinkClick r:id="" action="ppaction://media"/>
            <a:extLst>
              <a:ext uri="{FF2B5EF4-FFF2-40B4-BE49-F238E27FC236}">
                <a16:creationId xmlns:a16="http://schemas.microsoft.com/office/drawing/2014/main" id="{242BD24E-47A3-4897-AB7A-EC619DB199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6248400"/>
            <a:ext cx="609600" cy="609600"/>
          </a:xfrm>
          <a:prstGeom prst="rect">
            <a:avLst/>
          </a:prstGeom>
        </p:spPr>
      </p:pic>
      <p:sp>
        <p:nvSpPr>
          <p:cNvPr id="4" name="Rectangle 3">
            <a:extLst>
              <a:ext uri="{FF2B5EF4-FFF2-40B4-BE49-F238E27FC236}">
                <a16:creationId xmlns:a16="http://schemas.microsoft.com/office/drawing/2014/main" id="{B7074AAF-D0E9-4518-B05C-05600AEC6FFE}"/>
              </a:ext>
              <a:ext uri="{C183D7F6-B498-43B3-948B-1728B52AA6E4}">
                <adec:decorative xmlns:adec="http://schemas.microsoft.com/office/drawing/2017/decorative" val="1"/>
              </a:ext>
            </a:extLst>
          </p:cNvPr>
          <p:cNvSpPr/>
          <p:nvPr/>
        </p:nvSpPr>
        <p:spPr>
          <a:xfrm>
            <a:off x="4143982" y="2431914"/>
            <a:ext cx="282102" cy="136187"/>
          </a:xfrm>
          <a:prstGeom prst="rect">
            <a:avLst/>
          </a:prstGeom>
          <a:solidFill>
            <a:srgbClr val="FFFFFF"/>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6">
            <a:extLst>
              <a:ext uri="{FF2B5EF4-FFF2-40B4-BE49-F238E27FC236}">
                <a16:creationId xmlns:a16="http://schemas.microsoft.com/office/drawing/2014/main" id="{095DFA46-1ADA-4403-9F04-6101D5B12D20}"/>
              </a:ext>
            </a:extLst>
          </p:cNvPr>
          <p:cNvPicPr>
            <a:picLocks noChangeAspect="1"/>
          </p:cNvPicPr>
          <p:nvPr/>
        </p:nvPicPr>
        <p:blipFill>
          <a:blip r:embed="rId6"/>
          <a:stretch>
            <a:fillRect/>
          </a:stretch>
        </p:blipFill>
        <p:spPr>
          <a:xfrm>
            <a:off x="2202802" y="134470"/>
            <a:ext cx="7786396" cy="5891069"/>
          </a:xfrm>
          <a:prstGeom prst="rect">
            <a:avLst/>
          </a:prstGeom>
        </p:spPr>
      </p:pic>
    </p:spTree>
    <p:extLst>
      <p:ext uri="{BB962C8B-B14F-4D97-AF65-F5344CB8AC3E}">
        <p14:creationId xmlns:p14="http://schemas.microsoft.com/office/powerpoint/2010/main" val="65732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9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9B2448-8E2E-4D49-920A-A14CE457E08B}"/>
              </a:ext>
            </a:extLst>
          </p:cNvPr>
          <p:cNvPicPr>
            <a:picLocks noChangeAspect="1"/>
          </p:cNvPicPr>
          <p:nvPr/>
        </p:nvPicPr>
        <p:blipFill>
          <a:blip r:embed="rId5"/>
          <a:stretch>
            <a:fillRect/>
          </a:stretch>
        </p:blipFill>
        <p:spPr>
          <a:xfrm>
            <a:off x="2656217" y="161364"/>
            <a:ext cx="6879566" cy="5907949"/>
          </a:xfrm>
          <a:prstGeom prst="rect">
            <a:avLst/>
          </a:prstGeom>
        </p:spPr>
      </p:pic>
      <p:sp>
        <p:nvSpPr>
          <p:cNvPr id="5" name="Title 4">
            <a:extLst>
              <a:ext uri="{FF2B5EF4-FFF2-40B4-BE49-F238E27FC236}">
                <a16:creationId xmlns:a16="http://schemas.microsoft.com/office/drawing/2014/main" id="{7B26470E-91FD-47DB-9218-7B2AD09E5BF9}"/>
              </a:ext>
            </a:extLst>
          </p:cNvPr>
          <p:cNvSpPr>
            <a:spLocks noGrp="1"/>
          </p:cNvSpPr>
          <p:nvPr>
            <p:ph type="title" idx="4294967295"/>
          </p:nvPr>
        </p:nvSpPr>
        <p:spPr>
          <a:xfrm>
            <a:off x="838200" y="-1325563"/>
            <a:ext cx="10515600" cy="1325563"/>
          </a:xfrm>
        </p:spPr>
        <p:txBody>
          <a:bodyPr vert="horz" lIns="0" tIns="45720" rIns="0" bIns="45720" rtlCol="0" anchor="b">
            <a:normAutofit/>
          </a:bodyPr>
          <a:lstStyle/>
          <a:p>
            <a:r>
              <a:rPr lang="en-US" dirty="0"/>
              <a:t>CUSE Grants Application Page - 2</a:t>
            </a:r>
          </a:p>
        </p:txBody>
      </p:sp>
      <p:sp>
        <p:nvSpPr>
          <p:cNvPr id="3" name="Oval 2">
            <a:extLst>
              <a:ext uri="{FF2B5EF4-FFF2-40B4-BE49-F238E27FC236}">
                <a16:creationId xmlns:a16="http://schemas.microsoft.com/office/drawing/2014/main" id="{3F440702-3B99-4793-A1F2-E6B7CB5B33F0}"/>
              </a:ext>
            </a:extLst>
          </p:cNvPr>
          <p:cNvSpPr/>
          <p:nvPr/>
        </p:nvSpPr>
        <p:spPr>
          <a:xfrm>
            <a:off x="6782458" y="1082936"/>
            <a:ext cx="3151333" cy="2908269"/>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corded Sound">
            <a:hlinkClick r:id="" action="ppaction://media"/>
            <a:extLst>
              <a:ext uri="{FF2B5EF4-FFF2-40B4-BE49-F238E27FC236}">
                <a16:creationId xmlns:a16="http://schemas.microsoft.com/office/drawing/2014/main" id="{CDBED1C5-BED2-442A-B441-37A7F9BF3A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6248400"/>
            <a:ext cx="609600" cy="609600"/>
          </a:xfrm>
          <a:prstGeom prst="rect">
            <a:avLst/>
          </a:prstGeom>
        </p:spPr>
      </p:pic>
    </p:spTree>
    <p:extLst>
      <p:ext uri="{BB962C8B-B14F-4D97-AF65-F5344CB8AC3E}">
        <p14:creationId xmlns:p14="http://schemas.microsoft.com/office/powerpoint/2010/main" val="100394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7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Syracuse University Color Palette">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14182</TotalTime>
  <Words>941</Words>
  <Application>Microsoft Office PowerPoint</Application>
  <PresentationFormat>Widescreen</PresentationFormat>
  <Paragraphs>73</Paragraphs>
  <Slides>22</Slides>
  <Notes>22</Notes>
  <HiddenSlides>0</HiddenSlides>
  <MMClips>22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Helvetica</vt:lpstr>
      <vt:lpstr>Sherman Sans</vt:lpstr>
      <vt:lpstr>Sherman Sans Book</vt:lpstr>
      <vt:lpstr>Sherman Serif Book</vt:lpstr>
      <vt:lpstr>System Font Regular</vt:lpstr>
      <vt:lpstr>Trebuchet MS</vt:lpstr>
      <vt:lpstr>Verdana</vt:lpstr>
      <vt:lpstr>Wingdings</vt:lpstr>
      <vt:lpstr>Office Theme</vt:lpstr>
      <vt:lpstr>How to Apply for the 2022 CUSE Grants Initiative  https://syracuse.infoready4.com/</vt:lpstr>
      <vt:lpstr>Application Portal Home Page</vt:lpstr>
      <vt:lpstr>Application Portal Home Page 2</vt:lpstr>
      <vt:lpstr>Application Portal – CUSE Grants Page</vt:lpstr>
      <vt:lpstr>Application Portal – CUSE Grants Page - 2</vt:lpstr>
      <vt:lpstr>Application Portal Login Page</vt:lpstr>
      <vt:lpstr>SU Login Page</vt:lpstr>
      <vt:lpstr>CUSE Grants Application Page</vt:lpstr>
      <vt:lpstr>CUSE Grants Application Page - 2</vt:lpstr>
      <vt:lpstr>CUSE Grants Application Page - 3</vt:lpstr>
      <vt:lpstr>CUSE Grants Application Page – Uploads – Project Narrative</vt:lpstr>
      <vt:lpstr>CUSE Grants Application Page – Uploads – Other Uploads</vt:lpstr>
      <vt:lpstr>CUSE Grants Application Page – Uploads – Budget Form</vt:lpstr>
      <vt:lpstr>CUSE Grants Application Page – Uploads – Budget Justification and Biosketch</vt:lpstr>
      <vt:lpstr>CUSE Grants Application Page – Uploads – COI Form</vt:lpstr>
      <vt:lpstr>CUSE Grants Application Page – Uploads – Current and Pending </vt:lpstr>
      <vt:lpstr>CUSE Grants Application Page – Submitting Your Application</vt:lpstr>
      <vt:lpstr>CUSE Grants Application Page – Submitting Your Application 2</vt:lpstr>
      <vt:lpstr>CUSE Grants Application Page – Submitting Your Application 3</vt:lpstr>
      <vt:lpstr>Some Helpful Hints</vt:lpstr>
      <vt:lpstr>Reminders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Hubert De La Vega</dc:creator>
  <cp:lastModifiedBy>Chetna Chianese</cp:lastModifiedBy>
  <cp:revision>155</cp:revision>
  <dcterms:created xsi:type="dcterms:W3CDTF">2019-07-05T14:23:44Z</dcterms:created>
  <dcterms:modified xsi:type="dcterms:W3CDTF">2022-01-10T21:48:50Z</dcterms:modified>
</cp:coreProperties>
</file>