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3.xml" ContentType="application/vnd.openxmlformats-officedocument.presentationml.comments+xml"/>
  <Override PartName="/ppt/notesSlides/notesSlide21.xml" ContentType="application/vnd.openxmlformats-officedocument.presentationml.notesSlide+xml"/>
  <Override PartName="/ppt/comments/comment4.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5.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65" r:id="rId5"/>
    <p:sldId id="283" r:id="rId6"/>
    <p:sldId id="284" r:id="rId7"/>
    <p:sldId id="285" r:id="rId8"/>
    <p:sldId id="314" r:id="rId9"/>
    <p:sldId id="306" r:id="rId10"/>
    <p:sldId id="362" r:id="rId11"/>
    <p:sldId id="328" r:id="rId12"/>
    <p:sldId id="308" r:id="rId13"/>
    <p:sldId id="329" r:id="rId14"/>
    <p:sldId id="353" r:id="rId15"/>
    <p:sldId id="315" r:id="rId16"/>
    <p:sldId id="295" r:id="rId17"/>
    <p:sldId id="309" r:id="rId18"/>
    <p:sldId id="363" r:id="rId19"/>
    <p:sldId id="289" r:id="rId20"/>
    <p:sldId id="310" r:id="rId21"/>
    <p:sldId id="312" r:id="rId22"/>
    <p:sldId id="311" r:id="rId23"/>
    <p:sldId id="364" r:id="rId24"/>
    <p:sldId id="317" r:id="rId25"/>
    <p:sldId id="342" r:id="rId26"/>
    <p:sldId id="344" r:id="rId27"/>
    <p:sldId id="345" r:id="rId28"/>
    <p:sldId id="357" r:id="rId29"/>
    <p:sldId id="346" r:id="rId30"/>
    <p:sldId id="361" r:id="rId31"/>
    <p:sldId id="348" r:id="rId32"/>
    <p:sldId id="355" r:id="rId33"/>
    <p:sldId id="349" r:id="rId34"/>
    <p:sldId id="343" r:id="rId35"/>
    <p:sldId id="307" r:id="rId36"/>
    <p:sldId id="294" r:id="rId37"/>
  </p:sldIdLst>
  <p:sldSz cx="12188825" cy="6858000"/>
  <p:notesSz cx="7099300" cy="10234613"/>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Leigh Docteur" initials="CLD" lastIdx="5" clrIdx="0">
    <p:extLst>
      <p:ext uri="{19B8F6BF-5375-455C-9EA6-DF929625EA0E}">
        <p15:presenceInfo xmlns:p15="http://schemas.microsoft.com/office/powerpoint/2012/main" userId="S::cdocteur@syr.edu::838ab4dc-9f17-4bda-9700-edaa3c79971d" providerId="AD"/>
      </p:ext>
    </p:extLst>
  </p:cmAuthor>
  <p:cmAuthor id="2" name="Sarah R Workman" initials="SRW" lastIdx="1" clrIdx="1">
    <p:extLst>
      <p:ext uri="{19B8F6BF-5375-455C-9EA6-DF929625EA0E}">
        <p15:presenceInfo xmlns:p15="http://schemas.microsoft.com/office/powerpoint/2012/main" userId="S::srworkma@syr.edu::c5d351ca-92a4-42f8-8bb3-bfbcec189e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DB3B8"/>
    <a:srgbClr val="7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63" autoAdjust="0"/>
    <p:restoredTop sz="87282" autoAdjust="0"/>
  </p:normalViewPr>
  <p:slideViewPr>
    <p:cSldViewPr snapToGrid="0" showGuides="1">
      <p:cViewPr varScale="1">
        <p:scale>
          <a:sx n="103" d="100"/>
          <a:sy n="103" d="100"/>
        </p:scale>
        <p:origin x="100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00" d="100"/>
          <a:sy n="100" d="100"/>
        </p:scale>
        <p:origin x="428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R Workman" userId="c5d351ca-92a4-42f8-8bb3-bfbcec189e58" providerId="ADAL" clId="{B7AA8F11-B4E8-DC4F-9055-4D4636EDF33A}"/>
    <pc:docChg chg="modSld modMainMaster">
      <pc:chgData name="Sarah R Workman" userId="c5d351ca-92a4-42f8-8bb3-bfbcec189e58" providerId="ADAL" clId="{B7AA8F11-B4E8-DC4F-9055-4D4636EDF33A}" dt="2021-10-29T19:57:35.937" v="0" actId="18331"/>
      <pc:docMkLst>
        <pc:docMk/>
      </pc:docMkLst>
      <pc:sldChg chg="setBg">
        <pc:chgData name="Sarah R Workman" userId="c5d351ca-92a4-42f8-8bb3-bfbcec189e58" providerId="ADAL" clId="{B7AA8F11-B4E8-DC4F-9055-4D4636EDF33A}" dt="2021-10-29T19:57:35.937" v="0" actId="18331"/>
        <pc:sldMkLst>
          <pc:docMk/>
          <pc:sldMk cId="3862590285" sldId="265"/>
        </pc:sldMkLst>
      </pc:sldChg>
      <pc:sldChg chg="setBg">
        <pc:chgData name="Sarah R Workman" userId="c5d351ca-92a4-42f8-8bb3-bfbcec189e58" providerId="ADAL" clId="{B7AA8F11-B4E8-DC4F-9055-4D4636EDF33A}" dt="2021-10-29T19:57:35.937" v="0" actId="18331"/>
        <pc:sldMkLst>
          <pc:docMk/>
          <pc:sldMk cId="657420895" sldId="294"/>
        </pc:sldMkLst>
      </pc:sldChg>
      <pc:sldMasterChg chg="modSldLayout">
        <pc:chgData name="Sarah R Workman" userId="c5d351ca-92a4-42f8-8bb3-bfbcec189e58" providerId="ADAL" clId="{B7AA8F11-B4E8-DC4F-9055-4D4636EDF33A}" dt="2021-10-29T19:57:35.937" v="0" actId="18331"/>
        <pc:sldMasterMkLst>
          <pc:docMk/>
          <pc:sldMasterMk cId="1403059996" sldId="2147483648"/>
        </pc:sldMasterMkLst>
        <pc:sldLayoutChg chg="setBg">
          <pc:chgData name="Sarah R Workman" userId="c5d351ca-92a4-42f8-8bb3-bfbcec189e58" providerId="ADAL" clId="{B7AA8F11-B4E8-DC4F-9055-4D4636EDF33A}" dt="2021-10-29T19:57:35.937" v="0" actId="18331"/>
          <pc:sldLayoutMkLst>
            <pc:docMk/>
            <pc:sldMasterMk cId="1403059996" sldId="2147483648"/>
            <pc:sldLayoutMk cId="94999051" sldId="2147483649"/>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1607963252" sldId="2147483660"/>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1774649609" sldId="2147483661"/>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3142657699" sldId="2147483662"/>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4020620762" sldId="2147483663"/>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2172652346" sldId="2147483685"/>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1286233404" sldId="2147483691"/>
          </pc:sldLayoutMkLst>
        </pc:sldLayoutChg>
        <pc:sldLayoutChg chg="setBg">
          <pc:chgData name="Sarah R Workman" userId="c5d351ca-92a4-42f8-8bb3-bfbcec189e58" providerId="ADAL" clId="{B7AA8F11-B4E8-DC4F-9055-4D4636EDF33A}" dt="2021-10-29T19:57:35.937" v="0" actId="18331"/>
          <pc:sldLayoutMkLst>
            <pc:docMk/>
            <pc:sldMasterMk cId="1403059996" sldId="2147483648"/>
            <pc:sldLayoutMk cId="3608325415" sldId="2147483692"/>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4-14T15:14:57.503" idx="4">
    <p:pos x="6932" y="0"/>
    <p:text>This is identified as "Photo of" - as it is a real photo rather than an image. Is that still TMI, or ok? Or a style choice only?</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14T15:38:28.938" idx="5">
    <p:pos x="7200" y="949"/>
    <p:text>So websites should be embedded, correct? Unless there is a desire for the entire url to be shown for sited participants - in this case and on prior page?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4-14T15:41:56.026" idx="1">
    <p:pos x="10" y="10"/>
    <p:text>Is there a preference for, with an image like this, to have the entire image with one alt text that describes image and arrow placement? Or separate alt texts and images?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4-14T15:43:15.199" idx="2">
    <p:pos x="10" y="10"/>
    <p:text>Point for attendees - need to make a flat image, so blocked out name is now incorporated with email as a single image.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4-08T14:29:12.119" idx="1">
    <p:pos x="10" y="10"/>
    <p:text>Christina, what are you "musts" fields here?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59088EAF-6ECA-4616-85EF-35AA19C641F3}" type="datetimeFigureOut">
              <a:rPr lang="en-US"/>
              <a:t>10/29/21</a:t>
            </a:fld>
            <a:endParaRPr/>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ABD2D7A-D230-4F91-BD59-0A39C2703BA8}" type="datetimeFigureOut">
              <a:rPr lang="en-US"/>
              <a:t>10/29/21</a:t>
            </a:fld>
            <a:endParaRPr/>
          </a:p>
        </p:txBody>
      </p:sp>
      <p:sp>
        <p:nvSpPr>
          <p:cNvPr id="4" name="Slide Image Placehold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ocietyfornewmusic.or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nycorridor.net/resources/intra-corridor-travel-supplement/" TargetMode="External"/><Relationship Id="rId4" Type="http://schemas.openxmlformats.org/officeDocument/2006/relationships/hyperlink" Target="http://www.erinohara.com/about.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search.syr.edu/for-researchers/funding-your-research/#s:syracuse-university-subscription-resourc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rporationsandfoundations.syr.edu/contact-us-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facultydiversity.org/institutions/syracuse" TargetMode="External"/><Relationship Id="rId5" Type="http://schemas.openxmlformats.org/officeDocument/2006/relationships/hyperlink" Target="https://researchguides.library.syr.edu/prf.php?account_id=48746" TargetMode="External"/><Relationship Id="rId4" Type="http://schemas.openxmlformats.org/officeDocument/2006/relationships/hyperlink" Target="https://sponsoredprograms.syr.edu/abou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What structures of support exist at SU – what resources exist </a:t>
            </a:r>
          </a:p>
          <a:p>
            <a:pPr marL="17145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Why apply for funding (grants and fellowships; internal and external) </a:t>
            </a:r>
          </a:p>
          <a:p>
            <a:pPr marL="171450" indent="-171450">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What do I do, institutionally and with Creative Arts faculty </a:t>
            </a:r>
          </a:p>
        </p:txBody>
      </p:sp>
      <p:sp>
        <p:nvSpPr>
          <p:cNvPr id="4" name="Slide Number Placeholder 3"/>
          <p:cNvSpPr>
            <a:spLocks noGrp="1"/>
          </p:cNvSpPr>
          <p:nvPr>
            <p:ph type="sldNum" sz="quarter" idx="5"/>
          </p:nvPr>
        </p:nvSpPr>
        <p:spPr/>
        <p:txBody>
          <a:bodyPr/>
          <a:lstStyle/>
          <a:p>
            <a:fld id="{F93199CD-3E1B-4AE6-990F-76F925F5EA9F}" type="slidenum">
              <a:rPr lang="en-US" smtClean="0"/>
              <a:t>1</a:t>
            </a:fld>
            <a:endParaRPr lang="en-US"/>
          </a:p>
        </p:txBody>
      </p:sp>
    </p:spTree>
    <p:extLst>
      <p:ext uri="{BB962C8B-B14F-4D97-AF65-F5344CB8AC3E}">
        <p14:creationId xmlns:p14="http://schemas.microsoft.com/office/powerpoint/2010/main" val="3906800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326438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theme: Conventions; </a:t>
            </a:r>
            <a:r>
              <a:rPr lang="en-US" sz="1200" b="1" i="0" kern="1200" dirty="0">
                <a:solidFill>
                  <a:schemeClr val="tx1"/>
                </a:solidFill>
                <a:effectLst/>
                <a:latin typeface="+mn-lt"/>
                <a:ea typeface="+mn-ea"/>
                <a:cs typeface="+mn-cs"/>
              </a:rPr>
              <a:t>Erin O'Hara</a:t>
            </a:r>
            <a:r>
              <a:rPr lang="en-US" sz="1200" b="0" i="0" kern="1200" dirty="0">
                <a:solidFill>
                  <a:schemeClr val="tx1"/>
                </a:solidFill>
                <a:effectLst/>
                <a:latin typeface="+mn-lt"/>
                <a:ea typeface="+mn-ea"/>
                <a:cs typeface="+mn-cs"/>
              </a:rPr>
              <a:t> (Composer)</a:t>
            </a:r>
          </a:p>
          <a:p>
            <a:r>
              <a:rPr lang="en-US" sz="1200" b="0" i="0" u="sng" kern="1200" dirty="0">
                <a:solidFill>
                  <a:schemeClr val="tx1"/>
                </a:solidFill>
                <a:effectLst/>
                <a:latin typeface="+mn-lt"/>
                <a:ea typeface="+mn-ea"/>
                <a:cs typeface="+mn-cs"/>
                <a:hlinkClick r:id="rId3"/>
              </a:rPr>
              <a:t>Society for New Music</a:t>
            </a:r>
            <a:r>
              <a:rPr lang="en-US" sz="1200" b="0" i="0" kern="1200" dirty="0">
                <a:solidFill>
                  <a:schemeClr val="tx1"/>
                </a:solidFill>
                <a:effectLst/>
                <a:latin typeface="+mn-lt"/>
                <a:ea typeface="+mn-ea"/>
                <a:cs typeface="+mn-cs"/>
              </a:rPr>
              <a:t> and the College of Visual and Performing Arts welcomes composer </a:t>
            </a:r>
            <a:r>
              <a:rPr lang="en-US" sz="1200" b="0" i="0" u="sng" kern="1200" dirty="0">
                <a:solidFill>
                  <a:schemeClr val="tx1"/>
                </a:solidFill>
                <a:effectLst/>
                <a:latin typeface="+mn-lt"/>
                <a:ea typeface="+mn-ea"/>
                <a:cs typeface="+mn-cs"/>
                <a:hlinkClick r:id="rId4"/>
              </a:rPr>
              <a:t>Erin O’Hara</a:t>
            </a:r>
            <a:r>
              <a:rPr lang="en-US" sz="1200" b="0" i="0" kern="1200" dirty="0">
                <a:solidFill>
                  <a:schemeClr val="tx1"/>
                </a:solidFill>
                <a:effectLst/>
                <a:latin typeface="+mn-lt"/>
                <a:ea typeface="+mn-ea"/>
                <a:cs typeface="+mn-cs"/>
              </a:rPr>
              <a:t>, who combines feminist storytelling with punk music to bring the convention-breaking character “Lulu” to life in a re-scoring of the classic silent film, </a:t>
            </a:r>
            <a:r>
              <a:rPr lang="en-US" sz="1200" b="0" i="1" kern="1200" dirty="0">
                <a:solidFill>
                  <a:schemeClr val="tx1"/>
                </a:solidFill>
                <a:effectLst/>
                <a:latin typeface="+mn-lt"/>
                <a:ea typeface="+mn-ea"/>
                <a:cs typeface="+mn-cs"/>
              </a:rPr>
              <a:t>Pandora’s Box.</a:t>
            </a:r>
            <a:endParaRPr lang="en-US" sz="1200" b="0" i="0" kern="1200" dirty="0">
              <a:solidFill>
                <a:schemeClr val="tx1"/>
              </a:solidFill>
              <a:effectLst/>
              <a:latin typeface="+mn-lt"/>
              <a:ea typeface="+mn-ea"/>
              <a:cs typeface="+mn-cs"/>
            </a:endParaRPr>
          </a:p>
          <a:p>
            <a:r>
              <a:rPr lang="en-US" dirty="0"/>
              <a:t>Pixy Lao (photographer) coming in February </a:t>
            </a:r>
          </a:p>
          <a:p>
            <a:endParaRPr lang="en-US" dirty="0"/>
          </a:p>
          <a:p>
            <a:r>
              <a:rPr lang="en-US" dirty="0"/>
              <a:t>Next Year: Repair</a:t>
            </a:r>
          </a:p>
          <a:p>
            <a:endParaRPr lang="en-US" dirty="0"/>
          </a:p>
          <a:p>
            <a:r>
              <a:rPr lang="en-US" dirty="0"/>
              <a:t>Working group grants support: </a:t>
            </a:r>
          </a:p>
          <a:p>
            <a:r>
              <a:rPr lang="en-US" sz="1200" b="1" i="0" kern="1200" dirty="0">
                <a:solidFill>
                  <a:schemeClr val="tx1"/>
                </a:solidFill>
                <a:effectLst/>
                <a:latin typeface="+mn-lt"/>
                <a:ea typeface="+mn-ea"/>
                <a:cs typeface="+mn-cs"/>
              </a:rPr>
              <a:t>Honoraria</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Scholars, artists, experts, workshop or retreat facilitators, and authors (all from non-Corridor institutions) can be paid honoraria with our funds.</a:t>
            </a:r>
          </a:p>
          <a:p>
            <a:pPr lvl="1"/>
            <a:r>
              <a:rPr lang="en-US" sz="1200" b="0" i="0" kern="1200" dirty="0">
                <a:solidFill>
                  <a:schemeClr val="tx1"/>
                </a:solidFill>
                <a:effectLst/>
                <a:latin typeface="+mn-lt"/>
                <a:ea typeface="+mn-ea"/>
                <a:cs typeface="+mn-cs"/>
              </a:rPr>
              <a:t>Individuals from Corridor institutions </a:t>
            </a:r>
            <a:r>
              <a:rPr lang="en-US" sz="1200" b="0" i="1" kern="1200" dirty="0">
                <a:solidFill>
                  <a:schemeClr val="tx1"/>
                </a:solidFill>
                <a:effectLst/>
                <a:latin typeface="+mn-lt"/>
                <a:ea typeface="+mn-ea"/>
                <a:cs typeface="+mn-cs"/>
              </a:rPr>
              <a:t>cannot</a:t>
            </a:r>
            <a:r>
              <a:rPr lang="en-US" sz="1200" b="0" i="0" kern="1200" dirty="0">
                <a:solidFill>
                  <a:schemeClr val="tx1"/>
                </a:solidFill>
                <a:effectLst/>
                <a:latin typeface="+mn-lt"/>
                <a:ea typeface="+mn-ea"/>
                <a:cs typeface="+mn-cs"/>
              </a:rPr>
              <a:t> receive honoraria from our funds.</a:t>
            </a:r>
          </a:p>
          <a:p>
            <a:r>
              <a:rPr lang="en-US" sz="1200" b="1" i="0" kern="1200" dirty="0">
                <a:solidFill>
                  <a:schemeClr val="tx1"/>
                </a:solidFill>
                <a:effectLst/>
                <a:latin typeface="+mn-lt"/>
                <a:ea typeface="+mn-ea"/>
                <a:cs typeface="+mn-cs"/>
              </a:rPr>
              <a:t>Campus IT Support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Books, E-Books, or Supplies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Consultant or Vendor Fees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Catering and Meals</a:t>
            </a:r>
            <a:r>
              <a:rPr lang="en-US" sz="1200" b="0" i="0" kern="1200" dirty="0">
                <a:solidFill>
                  <a:schemeClr val="tx1"/>
                </a:solidFill>
                <a:effectLst/>
                <a:latin typeface="+mn-lt"/>
                <a:ea typeface="+mn-ea"/>
                <a:cs typeface="+mn-cs"/>
              </a:rPr>
              <a:t> (in accordance with the host campus’s public health guidelines)</a:t>
            </a:r>
          </a:p>
          <a:p>
            <a:r>
              <a:rPr lang="en-US" sz="1200" b="1" i="0" kern="1200" dirty="0">
                <a:solidFill>
                  <a:schemeClr val="tx1"/>
                </a:solidFill>
                <a:effectLst/>
                <a:latin typeface="+mn-lt"/>
                <a:ea typeface="+mn-ea"/>
                <a:cs typeface="+mn-cs"/>
              </a:rPr>
              <a:t>Accessibility Funding*</a:t>
            </a:r>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To support accessibility and inclusive format activities, complete the</a:t>
            </a:r>
            <a:r>
              <a:rPr lang="en-US" sz="1200" b="1" i="0" kern="1200" dirty="0">
                <a:solidFill>
                  <a:schemeClr val="tx1"/>
                </a:solidFill>
                <a:effectLst/>
                <a:latin typeface="+mn-lt"/>
                <a:ea typeface="+mn-ea"/>
                <a:cs typeface="+mn-cs"/>
              </a:rPr>
              <a:t> Accessibility Funding</a:t>
            </a:r>
            <a:r>
              <a:rPr lang="en-US" sz="1200" b="0" i="0" kern="1200" dirty="0">
                <a:solidFill>
                  <a:schemeClr val="tx1"/>
                </a:solidFill>
                <a:effectLst/>
                <a:latin typeface="+mn-lt"/>
                <a:ea typeface="+mn-ea"/>
                <a:cs typeface="+mn-cs"/>
              </a:rPr>
              <a:t> section on the proposal form. For online activities, this could include real-time captioning and transcription.</a:t>
            </a:r>
          </a:p>
          <a:p>
            <a:r>
              <a:rPr lang="en-US" sz="1200" b="1" i="0" kern="1200" dirty="0">
                <a:solidFill>
                  <a:schemeClr val="tx1"/>
                </a:solidFill>
                <a:effectLst/>
                <a:latin typeface="+mn-lt"/>
                <a:ea typeface="+mn-ea"/>
                <a:cs typeface="+mn-cs"/>
              </a:rPr>
              <a:t>Travel Costs</a:t>
            </a:r>
            <a:r>
              <a:rPr lang="en-US" sz="1200" b="0" i="0" kern="1200" dirty="0">
                <a:solidFill>
                  <a:schemeClr val="tx1"/>
                </a:solidFill>
                <a:effectLst/>
                <a:latin typeface="+mn-lt"/>
                <a:ea typeface="+mn-ea"/>
                <a:cs typeface="+mn-cs"/>
              </a:rPr>
              <a:t> (in accordance with the host campus’s public health guidelines)</a:t>
            </a:r>
          </a:p>
          <a:p>
            <a:pPr lvl="1"/>
            <a:r>
              <a:rPr lang="en-US" sz="1200" b="0" i="0" kern="1200" dirty="0">
                <a:solidFill>
                  <a:schemeClr val="tx1"/>
                </a:solidFill>
                <a:effectLst/>
                <a:latin typeface="+mn-lt"/>
                <a:ea typeface="+mn-ea"/>
                <a:cs typeface="+mn-cs"/>
              </a:rPr>
              <a:t>Intra-Corridor Travel Supplement* reimbursements help convene WG members from across Corridor campuses and help faculty/academic staff/graduate students attend Corridor activities (symposia, workshops, etc.) at other Corridor institutions.</a:t>
            </a:r>
          </a:p>
          <a:p>
            <a:r>
              <a:rPr lang="en-US" sz="1200" b="1" i="0" kern="1200" dirty="0">
                <a:solidFill>
                  <a:schemeClr val="tx1"/>
                </a:solidFill>
                <a:effectLst/>
                <a:latin typeface="+mn-lt"/>
                <a:ea typeface="+mn-ea"/>
                <a:cs typeface="+mn-cs"/>
              </a:rPr>
              <a:t>*Note:</a:t>
            </a:r>
            <a:r>
              <a:rPr lang="en-US" sz="1200" b="0" i="0" kern="1200" dirty="0">
                <a:solidFill>
                  <a:schemeClr val="tx1"/>
                </a:solidFill>
                <a:effectLst/>
                <a:latin typeface="+mn-lt"/>
                <a:ea typeface="+mn-ea"/>
                <a:cs typeface="+mn-cs"/>
              </a:rPr>
              <a:t> Accessibility Funding and the </a:t>
            </a:r>
            <a:r>
              <a:rPr lang="en-US" sz="1200" b="1" i="0" u="none" strike="noStrike" kern="1200" dirty="0">
                <a:solidFill>
                  <a:schemeClr val="tx1"/>
                </a:solidFill>
                <a:effectLst/>
                <a:latin typeface="+mn-lt"/>
                <a:ea typeface="+mn-ea"/>
                <a:cs typeface="+mn-cs"/>
                <a:hlinkClick r:id="rId5"/>
              </a:rPr>
              <a:t>Intra-Corridor Travel Supplement</a:t>
            </a:r>
            <a:r>
              <a:rPr lang="en-US" sz="1200" b="0" i="0" kern="1200" dirty="0">
                <a:solidFill>
                  <a:schemeClr val="tx1"/>
                </a:solidFill>
                <a:effectLst/>
                <a:latin typeface="+mn-lt"/>
                <a:ea typeface="+mn-ea"/>
                <a:cs typeface="+mn-cs"/>
              </a:rPr>
              <a:t> are both available, above and beyond amounts proposed/awarded via your Working Group Activity Budget(s).</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14</a:t>
            </a:fld>
            <a:endParaRPr lang="en-US"/>
          </a:p>
        </p:txBody>
      </p:sp>
    </p:spTree>
    <p:extLst>
      <p:ext uri="{BB962C8B-B14F-4D97-AF65-F5344CB8AC3E}">
        <p14:creationId xmlns:p14="http://schemas.microsoft.com/office/powerpoint/2010/main" val="334784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382356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 you want to do?</a:t>
            </a:r>
          </a:p>
          <a:p>
            <a:pPr marL="171450" indent="-171450">
              <a:buFont typeface="Arial" panose="020B0604020202020204" pitchFamily="34" charset="0"/>
              <a:buChar char="•"/>
            </a:pPr>
            <a:r>
              <a:rPr lang="en-US" dirty="0"/>
              <a:t>What do you need? </a:t>
            </a:r>
          </a:p>
          <a:p>
            <a:pPr marL="171450" indent="-171450">
              <a:buFont typeface="Arial" panose="020B0604020202020204" pitchFamily="34" charset="0"/>
              <a:buChar char="•"/>
            </a:pPr>
            <a:r>
              <a:rPr lang="en-US" dirty="0"/>
              <a:t>Are you geographically mobile?</a:t>
            </a:r>
          </a:p>
          <a:p>
            <a:pPr marL="628650" lvl="1" indent="-171450">
              <a:buFont typeface="Arial" panose="020B0604020202020204" pitchFamily="34" charset="0"/>
              <a:buChar char="•"/>
            </a:pPr>
            <a:r>
              <a:rPr lang="en-US" dirty="0"/>
              <a:t>There are more RESIDENTIAL than NON-RESIDENTIAL fellowships </a:t>
            </a:r>
          </a:p>
          <a:p>
            <a:pPr marL="171450" indent="-171450">
              <a:buFont typeface="Arial" panose="020B0604020202020204" pitchFamily="34" charset="0"/>
              <a:buChar char="•"/>
            </a:pPr>
            <a:r>
              <a:rPr lang="en-US" dirty="0"/>
              <a:t>How long do you want to be away?</a:t>
            </a:r>
          </a:p>
          <a:p>
            <a:pPr marL="171450" indent="-171450">
              <a:buFont typeface="Arial" panose="020B0604020202020204" pitchFamily="34" charset="0"/>
              <a:buChar char="•"/>
            </a:pPr>
            <a:r>
              <a:rPr lang="en-US" dirty="0"/>
              <a:t>What is your ideal timing for your fellowship? </a:t>
            </a:r>
          </a:p>
          <a:p>
            <a:pPr marL="628650" lvl="1" indent="-171450">
              <a:buFont typeface="Arial" panose="020B0604020202020204" pitchFamily="34" charset="0"/>
              <a:buChar char="•"/>
            </a:pPr>
            <a:r>
              <a:rPr lang="en-US" dirty="0"/>
              <a:t>No set timeline for applications; really depends. I can say that there’s usually a series of deadlines in early fall and another in mid-spring, but there are always going to be deadlines that are off-cycle, or even those that have two deadlines per year, American Philosophical Society Research grant ($6K)</a:t>
            </a:r>
          </a:p>
          <a:p>
            <a:pPr marL="171450" indent="-171450">
              <a:buFont typeface="Arial" panose="020B0604020202020204" pitchFamily="34" charset="0"/>
              <a:buChar char="•"/>
            </a:pPr>
            <a:r>
              <a:rPr lang="en-US" dirty="0"/>
              <a:t>Do you have an upcoming leave? </a:t>
            </a:r>
          </a:p>
          <a:p>
            <a:pPr marL="628650" lvl="1" indent="-171450">
              <a:buFont typeface="Arial" panose="020B0604020202020204" pitchFamily="34" charset="0"/>
              <a:buChar char="•"/>
            </a:pPr>
            <a:r>
              <a:rPr lang="en-US" dirty="0"/>
              <a:t>Big incentive to apply is that the fellowship could allow you to be away for longer than a semester with more support; CAS currently developing a policy in line with peer institutions on this, but there is precedent in both Maxwell and CAS for prestigious fellowships allowing faculty to take a year leave </a:t>
            </a:r>
          </a:p>
          <a:p>
            <a:pPr marL="628650" lvl="1" indent="-171450">
              <a:buFont typeface="Arial" panose="020B0604020202020204" pitchFamily="34" charset="0"/>
              <a:buChar char="•"/>
            </a:pPr>
            <a:r>
              <a:rPr lang="en-US" dirty="0"/>
              <a:t>Your chair should know the appropriate steps in your school/college for applying for leave; usually 1-year out </a:t>
            </a:r>
          </a:p>
        </p:txBody>
      </p:sp>
      <p:sp>
        <p:nvSpPr>
          <p:cNvPr id="4" name="Slide Number Placeholder 3"/>
          <p:cNvSpPr>
            <a:spLocks noGrp="1"/>
          </p:cNvSpPr>
          <p:nvPr>
            <p:ph type="sldNum" sz="quarter" idx="5"/>
          </p:nvPr>
        </p:nvSpPr>
        <p:spPr/>
        <p:txBody>
          <a:bodyPr/>
          <a:lstStyle/>
          <a:p>
            <a:fld id="{F93199CD-3E1B-4AE6-990F-76F925F5EA9F}" type="slidenum">
              <a:rPr lang="en-US" smtClean="0"/>
              <a:t>16</a:t>
            </a:fld>
            <a:endParaRPr lang="en-US"/>
          </a:p>
        </p:txBody>
      </p:sp>
    </p:spTree>
    <p:extLst>
      <p:ext uri="{BB962C8B-B14F-4D97-AF65-F5344CB8AC3E}">
        <p14:creationId xmlns:p14="http://schemas.microsoft.com/office/powerpoint/2010/main" val="239804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1244528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18</a:t>
            </a:fld>
            <a:endParaRPr lang="en-US"/>
          </a:p>
        </p:txBody>
      </p:sp>
    </p:spTree>
    <p:extLst>
      <p:ext uri="{BB962C8B-B14F-4D97-AF65-F5344CB8AC3E}">
        <p14:creationId xmlns:p14="http://schemas.microsoft.com/office/powerpoint/2010/main" val="161070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Curated Funding Lists: </a:t>
            </a:r>
            <a:r>
              <a:rPr lang="en-US" sz="1200" b="0" i="0" kern="1200" dirty="0">
                <a:solidFill>
                  <a:schemeClr val="tx1"/>
                </a:solidFill>
                <a:effectLst/>
                <a:latin typeface="+mn-lt"/>
                <a:ea typeface="+mn-ea"/>
                <a:cs typeface="+mn-cs"/>
              </a:rPr>
              <a:t>The searches will initially display with new opportunities from the past week. By selecting “All” in the search window, you will find opportunities added in the last 30 days. </a:t>
            </a:r>
            <a:r>
              <a:rPr lang="en-US" sz="1200" b="0" i="0" u="sng" kern="1200" dirty="0">
                <a:solidFill>
                  <a:schemeClr val="tx1"/>
                </a:solidFill>
                <a:effectLst/>
                <a:latin typeface="+mn-lt"/>
                <a:ea typeface="+mn-ea"/>
                <a:cs typeface="+mn-cs"/>
                <a:hlinkClick r:id="rId3"/>
              </a:rPr>
              <a:t>Pivot login</a:t>
            </a:r>
            <a:r>
              <a:rPr lang="en-US" sz="1200" b="0" i="0" kern="1200" dirty="0">
                <a:solidFill>
                  <a:schemeClr val="tx1"/>
                </a:solidFill>
                <a:effectLst/>
                <a:latin typeface="+mn-lt"/>
                <a:ea typeface="+mn-ea"/>
                <a:cs typeface="+mn-cs"/>
              </a:rPr>
              <a:t> required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Have to play the long game with PIVOT; set up a saved search and forget; can toggle for international scholars or those who are NOT US citizens, I know this can be a concern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Hall Center: has individual, institutional, and creative works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Professional listservs/networks are great for the smaller “boutique” fellowships; a faculty member in AMH just sent me a seed grant for ethnomusicologists research music and minorities that she learned about through her professional listserv; The big fellowships (NEH, Radcliffe, Guggenheim, etc.) are the ones everyone knows about, and since virtually anyone can apply for them, they are extremely competitive. Try to find fellowships that might be less well known or specific to your field or topic of research—Here I’m thinking of 4Cs: The Conference on College Composition &amp; Communication offers an early career research award for $10K. Reach out to your networks for this information (ask your colleagues for suggestions).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INTERNAL:</a:t>
            </a:r>
          </a:p>
          <a:p>
            <a:pPr marL="628650" lvl="1" indent="-171450">
              <a:buFont typeface="Arial" panose="020B0604020202020204" pitchFamily="34" charset="0"/>
              <a:buChar char="•"/>
            </a:pPr>
            <a:r>
              <a:rPr lang="en-US" dirty="0"/>
              <a:t>Collaboration for Unprecedented Success and Excellence </a:t>
            </a:r>
          </a:p>
        </p:txBody>
      </p:sp>
      <p:sp>
        <p:nvSpPr>
          <p:cNvPr id="4" name="Slide Number Placeholder 3"/>
          <p:cNvSpPr>
            <a:spLocks noGrp="1"/>
          </p:cNvSpPr>
          <p:nvPr>
            <p:ph type="sldNum" sz="quarter" idx="5"/>
          </p:nvPr>
        </p:nvSpPr>
        <p:spPr/>
        <p:txBody>
          <a:bodyPr/>
          <a:lstStyle/>
          <a:p>
            <a:fld id="{F93199CD-3E1B-4AE6-990F-76F925F5EA9F}" type="slidenum">
              <a:rPr lang="en-US" smtClean="0"/>
              <a:t>19</a:t>
            </a:fld>
            <a:endParaRPr lang="en-US"/>
          </a:p>
        </p:txBody>
      </p:sp>
    </p:spTree>
    <p:extLst>
      <p:ext uri="{BB962C8B-B14F-4D97-AF65-F5344CB8AC3E}">
        <p14:creationId xmlns:p14="http://schemas.microsoft.com/office/powerpoint/2010/main" val="90177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MacDowell</a:t>
            </a:r>
          </a:p>
        </p:txBody>
      </p:sp>
      <p:sp>
        <p:nvSpPr>
          <p:cNvPr id="4" name="Slide Number Placeholder 3"/>
          <p:cNvSpPr>
            <a:spLocks noGrp="1"/>
          </p:cNvSpPr>
          <p:nvPr>
            <p:ph type="sldNum" sz="quarter" idx="5"/>
          </p:nvPr>
        </p:nvSpPr>
        <p:spPr/>
        <p:txBody>
          <a:bodyPr/>
          <a:lstStyle/>
          <a:p>
            <a:fld id="{F93199CD-3E1B-4AE6-990F-76F925F5EA9F}" type="slidenum">
              <a:rPr lang="en-US" smtClean="0"/>
              <a:t>20</a:t>
            </a:fld>
            <a:endParaRPr lang="en-US"/>
          </a:p>
        </p:txBody>
      </p:sp>
    </p:spTree>
    <p:extLst>
      <p:ext uri="{BB962C8B-B14F-4D97-AF65-F5344CB8AC3E}">
        <p14:creationId xmlns:p14="http://schemas.microsoft.com/office/powerpoint/2010/main" val="59971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21</a:t>
            </a:fld>
            <a:endParaRPr lang="en-US"/>
          </a:p>
        </p:txBody>
      </p:sp>
    </p:spTree>
    <p:extLst>
      <p:ext uri="{BB962C8B-B14F-4D97-AF65-F5344CB8AC3E}">
        <p14:creationId xmlns:p14="http://schemas.microsoft.com/office/powerpoint/2010/main" val="193035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Chetna</a:t>
            </a:r>
          </a:p>
        </p:txBody>
      </p:sp>
      <p:sp>
        <p:nvSpPr>
          <p:cNvPr id="4" name="Slide Number Placeholder 3"/>
          <p:cNvSpPr>
            <a:spLocks noGrp="1"/>
          </p:cNvSpPr>
          <p:nvPr>
            <p:ph type="sldNum" sz="quarter" idx="5"/>
          </p:nvPr>
        </p:nvSpPr>
        <p:spPr/>
        <p:txBody>
          <a:bodyPr/>
          <a:lstStyle/>
          <a:p>
            <a:fld id="{9AC9CC7F-D7FD-7142-9894-9CD0A54CFBFA}" type="slidenum">
              <a:rPr lang="en-US" smtClean="0"/>
              <a:t>22</a:t>
            </a:fld>
            <a:endParaRPr lang="en-US"/>
          </a:p>
        </p:txBody>
      </p:sp>
    </p:spTree>
    <p:extLst>
      <p:ext uri="{BB962C8B-B14F-4D97-AF65-F5344CB8AC3E}">
        <p14:creationId xmlns:p14="http://schemas.microsoft.com/office/powerpoint/2010/main" val="94553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Position was new as of June 2019; PSS wasn’t even PSS until Christina Leigh </a:t>
            </a:r>
            <a:r>
              <a:rPr lang="en-US" dirty="0" err="1"/>
              <a:t>Docteur</a:t>
            </a:r>
            <a:r>
              <a:rPr lang="en-US" dirty="0"/>
              <a:t>, Director, was hired in March 2018</a:t>
            </a:r>
          </a:p>
          <a:p>
            <a:pPr marL="171450" indent="-171450">
              <a:buFontTx/>
              <a:buChar char="-"/>
            </a:pPr>
            <a:r>
              <a:rPr lang="en-US" dirty="0"/>
              <a:t>HC is third home on campus</a:t>
            </a:r>
          </a:p>
        </p:txBody>
      </p:sp>
      <p:sp>
        <p:nvSpPr>
          <p:cNvPr id="4" name="Slide Number Placeholder 3"/>
          <p:cNvSpPr>
            <a:spLocks noGrp="1"/>
          </p:cNvSpPr>
          <p:nvPr>
            <p:ph type="sldNum" sz="quarter" idx="5"/>
          </p:nvPr>
        </p:nvSpPr>
        <p:spPr/>
        <p:txBody>
          <a:bodyPr/>
          <a:lstStyle/>
          <a:p>
            <a:fld id="{F93199CD-3E1B-4AE6-990F-76F925F5EA9F}" type="slidenum">
              <a:rPr lang="en-US" smtClean="0"/>
              <a:t>4</a:t>
            </a:fld>
            <a:endParaRPr lang="en-US"/>
          </a:p>
        </p:txBody>
      </p:sp>
    </p:spTree>
    <p:extLst>
      <p:ext uri="{BB962C8B-B14F-4D97-AF65-F5344CB8AC3E}">
        <p14:creationId xmlns:p14="http://schemas.microsoft.com/office/powerpoint/2010/main" val="108369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Chetna</a:t>
            </a:r>
          </a:p>
        </p:txBody>
      </p:sp>
      <p:sp>
        <p:nvSpPr>
          <p:cNvPr id="4" name="Slide Number Placeholder 3"/>
          <p:cNvSpPr>
            <a:spLocks noGrp="1"/>
          </p:cNvSpPr>
          <p:nvPr>
            <p:ph type="sldNum" sz="quarter" idx="5"/>
          </p:nvPr>
        </p:nvSpPr>
        <p:spPr/>
        <p:txBody>
          <a:bodyPr/>
          <a:lstStyle/>
          <a:p>
            <a:fld id="{9AC9CC7F-D7FD-7142-9894-9CD0A54CFBFA}" type="slidenum">
              <a:rPr lang="en-US" smtClean="0"/>
              <a:t>23</a:t>
            </a:fld>
            <a:endParaRPr lang="en-US"/>
          </a:p>
        </p:txBody>
      </p:sp>
    </p:spTree>
    <p:extLst>
      <p:ext uri="{BB962C8B-B14F-4D97-AF65-F5344CB8AC3E}">
        <p14:creationId xmlns:p14="http://schemas.microsoft.com/office/powerpoint/2010/main" val="1493043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Chetna</a:t>
            </a:r>
          </a:p>
        </p:txBody>
      </p:sp>
      <p:sp>
        <p:nvSpPr>
          <p:cNvPr id="4" name="Slide Number Placeholder 3"/>
          <p:cNvSpPr>
            <a:spLocks noGrp="1"/>
          </p:cNvSpPr>
          <p:nvPr>
            <p:ph type="sldNum" sz="quarter" idx="5"/>
          </p:nvPr>
        </p:nvSpPr>
        <p:spPr/>
        <p:txBody>
          <a:bodyPr/>
          <a:lstStyle/>
          <a:p>
            <a:fld id="{9AC9CC7F-D7FD-7142-9894-9CD0A54CFBFA}" type="slidenum">
              <a:rPr lang="en-US" smtClean="0"/>
              <a:t>24</a:t>
            </a:fld>
            <a:endParaRPr lang="en-US"/>
          </a:p>
        </p:txBody>
      </p:sp>
    </p:spTree>
    <p:extLst>
      <p:ext uri="{BB962C8B-B14F-4D97-AF65-F5344CB8AC3E}">
        <p14:creationId xmlns:p14="http://schemas.microsoft.com/office/powerpoint/2010/main" val="2897313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Profiles: </a:t>
            </a:r>
            <a:r>
              <a:rPr lang="en-US" sz="1200" dirty="0"/>
              <a:t>From Home Page, Select “My Profile” ; Click link on top right to edit</a:t>
            </a:r>
          </a:p>
          <a:p>
            <a:pPr>
              <a:lnSpc>
                <a:spcPct val="120000"/>
              </a:lnSpc>
            </a:pPr>
            <a:r>
              <a:rPr lang="en-US" sz="1200" dirty="0"/>
              <a:t>Add in Keywords so that Pivot’s Advisor can suggest funding </a:t>
            </a:r>
            <a:r>
              <a:rPr lang="en-US" sz="1200" dirty="0" err="1"/>
              <a:t>opps</a:t>
            </a:r>
            <a:endParaRPr lang="en-US" sz="1200" dirty="0"/>
          </a:p>
          <a:p>
            <a:pPr>
              <a:lnSpc>
                <a:spcPct val="120000"/>
              </a:lnSpc>
            </a:pPr>
            <a:r>
              <a:rPr lang="en-US" sz="1200" dirty="0"/>
              <a:t>Add in your ORCID to automatically pull in your publications</a:t>
            </a:r>
          </a:p>
          <a:p>
            <a:pPr>
              <a:lnSpc>
                <a:spcPct val="120000"/>
              </a:lnSpc>
            </a:pPr>
            <a:r>
              <a:rPr lang="en-US" sz="1200" dirty="0"/>
              <a:t>Or manually add in your publications, grants, and patents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E54"/>
                </a:solidFill>
              </a:rPr>
              <a:t>Pivot will match funding opportunities based on your keywords and profile and send you weekly emails</a:t>
            </a:r>
          </a:p>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25</a:t>
            </a:fld>
            <a:endParaRPr lang="en-US"/>
          </a:p>
        </p:txBody>
      </p:sp>
    </p:spTree>
    <p:extLst>
      <p:ext uri="{BB962C8B-B14F-4D97-AF65-F5344CB8AC3E}">
        <p14:creationId xmlns:p14="http://schemas.microsoft.com/office/powerpoint/2010/main" val="3163273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 CHANGE SLIDE PICTURE AND ARROWS</a:t>
            </a:r>
          </a:p>
        </p:txBody>
      </p:sp>
      <p:sp>
        <p:nvSpPr>
          <p:cNvPr id="4" name="Slide Number Placeholder 3"/>
          <p:cNvSpPr>
            <a:spLocks noGrp="1"/>
          </p:cNvSpPr>
          <p:nvPr>
            <p:ph type="sldNum" sz="quarter" idx="5"/>
          </p:nvPr>
        </p:nvSpPr>
        <p:spPr/>
        <p:txBody>
          <a:bodyPr/>
          <a:lstStyle/>
          <a:p>
            <a:fld id="{9AC9CC7F-D7FD-7142-9894-9CD0A54CFBFA}" type="slidenum">
              <a:rPr lang="en-US" smtClean="0"/>
              <a:t>26</a:t>
            </a:fld>
            <a:endParaRPr lang="en-US"/>
          </a:p>
        </p:txBody>
      </p:sp>
    </p:spTree>
    <p:extLst>
      <p:ext uri="{BB962C8B-B14F-4D97-AF65-F5344CB8AC3E}">
        <p14:creationId xmlns:p14="http://schemas.microsoft.com/office/powerpoint/2010/main" val="208988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a:t>
            </a:r>
          </a:p>
        </p:txBody>
      </p:sp>
      <p:sp>
        <p:nvSpPr>
          <p:cNvPr id="4" name="Slide Number Placeholder 3"/>
          <p:cNvSpPr>
            <a:spLocks noGrp="1"/>
          </p:cNvSpPr>
          <p:nvPr>
            <p:ph type="sldNum" sz="quarter" idx="5"/>
          </p:nvPr>
        </p:nvSpPr>
        <p:spPr/>
        <p:txBody>
          <a:bodyPr/>
          <a:lstStyle/>
          <a:p>
            <a:fld id="{9AC9CC7F-D7FD-7142-9894-9CD0A54CFBFA}" type="slidenum">
              <a:rPr lang="en-US" smtClean="0"/>
              <a:t>27</a:t>
            </a:fld>
            <a:endParaRPr lang="en-US"/>
          </a:p>
        </p:txBody>
      </p:sp>
    </p:spTree>
    <p:extLst>
      <p:ext uri="{BB962C8B-B14F-4D97-AF65-F5344CB8AC3E}">
        <p14:creationId xmlns:p14="http://schemas.microsoft.com/office/powerpoint/2010/main" val="117002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a:t>
            </a:r>
          </a:p>
        </p:txBody>
      </p:sp>
      <p:sp>
        <p:nvSpPr>
          <p:cNvPr id="4" name="Slide Number Placeholder 3"/>
          <p:cNvSpPr>
            <a:spLocks noGrp="1"/>
          </p:cNvSpPr>
          <p:nvPr>
            <p:ph type="sldNum" sz="quarter" idx="5"/>
          </p:nvPr>
        </p:nvSpPr>
        <p:spPr/>
        <p:txBody>
          <a:bodyPr/>
          <a:lstStyle/>
          <a:p>
            <a:fld id="{9AC9CC7F-D7FD-7142-9894-9CD0A54CFBFA}" type="slidenum">
              <a:rPr lang="en-US" smtClean="0"/>
              <a:t>28</a:t>
            </a:fld>
            <a:endParaRPr lang="en-US"/>
          </a:p>
        </p:txBody>
      </p:sp>
    </p:spTree>
    <p:extLst>
      <p:ext uri="{BB962C8B-B14F-4D97-AF65-F5344CB8AC3E}">
        <p14:creationId xmlns:p14="http://schemas.microsoft.com/office/powerpoint/2010/main" val="4240890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a:t>
            </a:r>
          </a:p>
        </p:txBody>
      </p:sp>
      <p:sp>
        <p:nvSpPr>
          <p:cNvPr id="4" name="Slide Number Placeholder 3"/>
          <p:cNvSpPr>
            <a:spLocks noGrp="1"/>
          </p:cNvSpPr>
          <p:nvPr>
            <p:ph type="sldNum" sz="quarter" idx="5"/>
          </p:nvPr>
        </p:nvSpPr>
        <p:spPr/>
        <p:txBody>
          <a:bodyPr/>
          <a:lstStyle/>
          <a:p>
            <a:fld id="{9AC9CC7F-D7FD-7142-9894-9CD0A54CFBFA}" type="slidenum">
              <a:rPr lang="en-US" smtClean="0"/>
              <a:t>29</a:t>
            </a:fld>
            <a:endParaRPr lang="en-US"/>
          </a:p>
        </p:txBody>
      </p:sp>
    </p:spTree>
    <p:extLst>
      <p:ext uri="{BB962C8B-B14F-4D97-AF65-F5344CB8AC3E}">
        <p14:creationId xmlns:p14="http://schemas.microsoft.com/office/powerpoint/2010/main" val="4090826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a:t>
            </a:r>
          </a:p>
        </p:txBody>
      </p:sp>
      <p:sp>
        <p:nvSpPr>
          <p:cNvPr id="4" name="Slide Number Placeholder 3"/>
          <p:cNvSpPr>
            <a:spLocks noGrp="1"/>
          </p:cNvSpPr>
          <p:nvPr>
            <p:ph type="sldNum" sz="quarter" idx="5"/>
          </p:nvPr>
        </p:nvSpPr>
        <p:spPr/>
        <p:txBody>
          <a:bodyPr/>
          <a:lstStyle/>
          <a:p>
            <a:fld id="{9AC9CC7F-D7FD-7142-9894-9CD0A54CFBFA}" type="slidenum">
              <a:rPr lang="en-US" smtClean="0"/>
              <a:t>30</a:t>
            </a:fld>
            <a:endParaRPr lang="en-US"/>
          </a:p>
        </p:txBody>
      </p:sp>
    </p:spTree>
    <p:extLst>
      <p:ext uri="{BB962C8B-B14F-4D97-AF65-F5344CB8AC3E}">
        <p14:creationId xmlns:p14="http://schemas.microsoft.com/office/powerpoint/2010/main" val="1410794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a:t>
            </a:r>
          </a:p>
        </p:txBody>
      </p:sp>
      <p:sp>
        <p:nvSpPr>
          <p:cNvPr id="4" name="Slide Number Placeholder 3"/>
          <p:cNvSpPr>
            <a:spLocks noGrp="1"/>
          </p:cNvSpPr>
          <p:nvPr>
            <p:ph type="sldNum" sz="quarter" idx="5"/>
          </p:nvPr>
        </p:nvSpPr>
        <p:spPr/>
        <p:txBody>
          <a:bodyPr/>
          <a:lstStyle/>
          <a:p>
            <a:fld id="{9AC9CC7F-D7FD-7142-9894-9CD0A54CFBFA}" type="slidenum">
              <a:rPr lang="en-US" smtClean="0"/>
              <a:t>31</a:t>
            </a:fld>
            <a:endParaRPr lang="en-US"/>
          </a:p>
        </p:txBody>
      </p:sp>
    </p:spTree>
    <p:extLst>
      <p:ext uri="{BB962C8B-B14F-4D97-AF65-F5344CB8AC3E}">
        <p14:creationId xmlns:p14="http://schemas.microsoft.com/office/powerpoint/2010/main" val="409905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32</a:t>
            </a:fld>
            <a:endParaRPr lang="en-US"/>
          </a:p>
        </p:txBody>
      </p:sp>
    </p:spTree>
    <p:extLst>
      <p:ext uri="{BB962C8B-B14F-4D97-AF65-F5344CB8AC3E}">
        <p14:creationId xmlns:p14="http://schemas.microsoft.com/office/powerpoint/2010/main" val="211316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Worked with 23 VPA faculty to date, and this is what I’ve done</a:t>
            </a:r>
          </a:p>
          <a:p>
            <a:pPr marL="171450" indent="-171450">
              <a:buFontTx/>
              <a:buChar char="-"/>
            </a:pPr>
            <a:r>
              <a:rPr lang="en-US" dirty="0"/>
              <a:t>Campus partnerships refers to: </a:t>
            </a:r>
            <a:r>
              <a:rPr lang="en-US" sz="1200" dirty="0">
                <a:latin typeface="Sherman Sans Book" pitchFamily="50" charset="0"/>
                <a:ea typeface="Sherman Sans Book" pitchFamily="50" charset="0"/>
              </a:rPr>
              <a:t>Connecting you with institutional support from </a:t>
            </a:r>
            <a:r>
              <a:rPr lang="en-US" sz="1200" dirty="0">
                <a:latin typeface="Sherman Sans Book" pitchFamily="50" charset="0"/>
                <a:ea typeface="Sherman Sans Book" pitchFamily="50" charset="0"/>
                <a:hlinkClick r:id="rId3"/>
              </a:rPr>
              <a:t>Corporate and Foundation Relations</a:t>
            </a:r>
            <a:r>
              <a:rPr lang="en-US" sz="1200" dirty="0">
                <a:latin typeface="Sherman Sans Book" pitchFamily="50" charset="0"/>
                <a:ea typeface="Sherman Sans Book" pitchFamily="50" charset="0"/>
              </a:rPr>
              <a:t>; </a:t>
            </a:r>
            <a:r>
              <a:rPr lang="en-US" sz="1200" dirty="0">
                <a:latin typeface="Sherman Sans Book" pitchFamily="50" charset="0"/>
                <a:ea typeface="Sherman Sans Book" pitchFamily="50" charset="0"/>
                <a:hlinkClick r:id="rId4"/>
              </a:rPr>
              <a:t>Office of Sponsored Programs</a:t>
            </a:r>
            <a:r>
              <a:rPr lang="en-US" sz="1200" dirty="0">
                <a:latin typeface="Sherman Sans Book" pitchFamily="50" charset="0"/>
                <a:ea typeface="Sherman Sans Book" pitchFamily="50" charset="0"/>
              </a:rPr>
              <a:t>; </a:t>
            </a:r>
            <a:r>
              <a:rPr lang="en-US" sz="1200" dirty="0">
                <a:latin typeface="Sherman Sans Book" pitchFamily="50" charset="0"/>
                <a:ea typeface="Sherman Sans Book" pitchFamily="50" charset="0"/>
                <a:hlinkClick r:id="rId5"/>
              </a:rPr>
              <a:t>SU Librarie</a:t>
            </a:r>
            <a:endParaRPr lang="en-US" sz="1200" dirty="0">
              <a:latin typeface="Sherman Sans Book" pitchFamily="50" charset="0"/>
              <a:ea typeface="Sherman Sans Book" pitchFamily="50" charset="0"/>
            </a:endParaRPr>
          </a:p>
          <a:p>
            <a:pPr marL="171450" indent="-171450">
              <a:buFontTx/>
              <a:buChar char="-"/>
            </a:pPr>
            <a:r>
              <a:rPr lang="en-US" sz="1200" dirty="0">
                <a:latin typeface="Sherman Sans Book" pitchFamily="50" charset="0"/>
                <a:ea typeface="Sherman Sans Book" pitchFamily="50" charset="0"/>
              </a:rPr>
              <a:t>Connecting you with SU’s membership in </a:t>
            </a:r>
            <a:r>
              <a:rPr lang="en-US" sz="1200" dirty="0">
                <a:latin typeface="Sherman Sans Book" pitchFamily="50" charset="0"/>
                <a:ea typeface="Sherman Sans Book" pitchFamily="50" charset="0"/>
                <a:hlinkClick r:id="rId6"/>
              </a:rPr>
              <a:t>the National Center for Faculty Diversity and Development</a:t>
            </a:r>
            <a:endParaRPr lang="en-US" sz="1200" dirty="0">
              <a:latin typeface="Sherman Sans Book" pitchFamily="50" charset="0"/>
              <a:ea typeface="Sherman Sans Book" pitchFamily="50" charset="0"/>
            </a:endParaRPr>
          </a:p>
          <a:p>
            <a:pPr marL="171450" indent="-171450">
              <a:buFontTx/>
              <a:buChar char="-"/>
            </a:pPr>
            <a:r>
              <a:rPr lang="en-US" dirty="0"/>
              <a:t>Could also do: book proposal development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125973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Important to start with the why because supporting applications in this space is a priority especially for my CAS </a:t>
            </a:r>
            <a:r>
              <a:rPr lang="en-US" dirty="0" err="1"/>
              <a:t>hal</a:t>
            </a:r>
            <a:endParaRPr lang="en-US" dirty="0"/>
          </a:p>
          <a:p>
            <a:pPr marL="171450" indent="-171450">
              <a:buFontTx/>
              <a:buChar char="-"/>
            </a:pPr>
            <a:r>
              <a:rPr lang="en-US" sz="1200" dirty="0">
                <a:latin typeface="Sherman Sans Book" pitchFamily="2" charset="77"/>
                <a:ea typeface="Sherman Sans Book" pitchFamily="2" charset="77"/>
              </a:rPr>
              <a:t>Enhances research &amp; scholarship: </a:t>
            </a:r>
          </a:p>
          <a:p>
            <a:pPr marL="628650" lvl="1" indent="-171450">
              <a:buFontTx/>
              <a:buChar char="-"/>
            </a:pPr>
            <a:r>
              <a:rPr lang="en-US" sz="1200" dirty="0">
                <a:latin typeface="Sherman Sans Book" pitchFamily="2" charset="77"/>
                <a:ea typeface="Sherman Sans Book" pitchFamily="2" charset="77"/>
              </a:rPr>
              <a:t>buys you time for you to do your work; </a:t>
            </a:r>
          </a:p>
          <a:p>
            <a:pPr marL="171450" indent="-171450">
              <a:buFontTx/>
              <a:buChar char="-"/>
            </a:pPr>
            <a:r>
              <a:rPr lang="en-US" sz="1200" dirty="0">
                <a:latin typeface="Sherman Sans Book" pitchFamily="2" charset="77"/>
                <a:ea typeface="Sherman Sans Book" pitchFamily="2" charset="77"/>
              </a:rPr>
              <a:t>Broadens your networks, builds connections: </a:t>
            </a:r>
            <a:r>
              <a:rPr lang="en-US" sz="1200" dirty="0" err="1">
                <a:latin typeface="Sherman Sans Book" pitchFamily="2" charset="77"/>
                <a:ea typeface="Sherman Sans Book" pitchFamily="2" charset="77"/>
              </a:rPr>
              <a:t>Yaddo</a:t>
            </a:r>
            <a:r>
              <a:rPr lang="en-US" sz="1200" dirty="0">
                <a:latin typeface="Sherman Sans Book" pitchFamily="2" charset="77"/>
                <a:ea typeface="Sherman Sans Book" pitchFamily="2" charset="77"/>
              </a:rPr>
              <a:t>, MacDowell </a:t>
            </a:r>
          </a:p>
          <a:p>
            <a:pPr marL="171450" indent="-171450">
              <a:buFontTx/>
              <a:buChar char="-"/>
            </a:pPr>
            <a:r>
              <a:rPr lang="en-US" sz="1200" dirty="0">
                <a:latin typeface="Sherman Sans Book" pitchFamily="2" charset="77"/>
                <a:ea typeface="Sherman Sans Book" pitchFamily="2" charset="77"/>
              </a:rPr>
              <a:t>Contributes to your tenure &amp; promotion portfolio</a:t>
            </a:r>
          </a:p>
          <a:p>
            <a:pPr marL="171450" indent="-171450">
              <a:buFontTx/>
              <a:buChar char="-"/>
            </a:pPr>
            <a:r>
              <a:rPr lang="en-US" sz="1200" dirty="0">
                <a:latin typeface="Sherman Sans Book" pitchFamily="2" charset="77"/>
                <a:ea typeface="Sherman Sans Book" pitchFamily="2" charset="77"/>
              </a:rPr>
              <a:t>Helps define ideas for your writing and creative projects </a:t>
            </a:r>
          </a:p>
          <a:p>
            <a:pPr marL="628650" lvl="1" indent="-171450">
              <a:buFontTx/>
              <a:buChar char="-"/>
            </a:pPr>
            <a:r>
              <a:rPr lang="en-US" sz="1200" dirty="0">
                <a:latin typeface="Sherman Sans Book" pitchFamily="2" charset="77"/>
                <a:ea typeface="Sherman Sans Book" pitchFamily="2" charset="77"/>
              </a:rPr>
              <a:t>Firm believer in “writing as thinking”; The process of writing in the genre of the research proposal helps you articulate your ideas; mutually illuminates the actual research itself, and I’ve had many faculty members express this to me during the process of revision and toggling back and forth between a proposal and their journal article or book manuscript  </a:t>
            </a:r>
          </a:p>
          <a:p>
            <a:pPr marL="171450" indent="-171450">
              <a:buFontTx/>
              <a:buChar char="-"/>
            </a:pPr>
            <a:r>
              <a:rPr lang="en-US" sz="1200" dirty="0">
                <a:latin typeface="Sherman Sans Book" pitchFamily="2" charset="77"/>
                <a:ea typeface="Sherman Sans Book" pitchFamily="2" charset="77"/>
              </a:rPr>
              <a:t>Provides opportunities for mentoring and collaboration</a:t>
            </a:r>
          </a:p>
          <a:p>
            <a:pPr marL="628650" lvl="1" indent="-171450">
              <a:buFontTx/>
              <a:buChar char="-"/>
            </a:pPr>
            <a:r>
              <a:rPr lang="en-US" sz="1200" dirty="0">
                <a:latin typeface="Sherman Sans Book" pitchFamily="2" charset="77"/>
                <a:ea typeface="Sherman Sans Book" pitchFamily="2" charset="77"/>
              </a:rPr>
              <a:t>True as applicant (seeking mentorship) and recipient (mentor) </a:t>
            </a:r>
          </a:p>
          <a:p>
            <a:pPr marL="171450" indent="-171450">
              <a:buFontTx/>
              <a:buChar char="-"/>
            </a:pPr>
            <a:r>
              <a:rPr lang="en-US" sz="1200" dirty="0">
                <a:latin typeface="Sherman Sans Book" pitchFamily="2" charset="77"/>
                <a:ea typeface="Sherman Sans Book" pitchFamily="2" charset="77"/>
              </a:rPr>
              <a:t>Small successes pave the way for other opportunities</a:t>
            </a:r>
          </a:p>
          <a:p>
            <a:pPr marL="628650" lvl="1" indent="-171450">
              <a:buFontTx/>
              <a:buChar char="-"/>
            </a:pPr>
            <a:r>
              <a:rPr lang="en-US" dirty="0">
                <a:latin typeface="Sherman Sans Book" pitchFamily="2" charset="77"/>
                <a:ea typeface="Sherman Sans Book" pitchFamily="2" charset="77"/>
              </a:rPr>
              <a:t>Do not discount smaller opportunities (library fellowship or smaller grant that could be tied to a local/regional opportunities, like Humanities New York, or the CNY Humanities Corridor) as those building blocks to larger fellowships </a:t>
            </a: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185462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7</a:t>
            </a:fld>
            <a:endParaRPr lang="en-US"/>
          </a:p>
        </p:txBody>
      </p:sp>
    </p:spTree>
    <p:extLst>
      <p:ext uri="{BB962C8B-B14F-4D97-AF65-F5344CB8AC3E}">
        <p14:creationId xmlns:p14="http://schemas.microsoft.com/office/powerpoint/2010/main" val="238104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units in Office of Research: </a:t>
            </a:r>
          </a:p>
          <a:p>
            <a:pPr marL="171450" indent="-171450">
              <a:buFont typeface="Arial" panose="020B0604020202020204" pitchFamily="34" charset="0"/>
              <a:buChar char="•"/>
            </a:pPr>
            <a:r>
              <a:rPr lang="en-US" dirty="0"/>
              <a:t>PSS: Research development </a:t>
            </a:r>
          </a:p>
          <a:p>
            <a:pPr marL="171450" indent="-171450">
              <a:buFont typeface="Arial" panose="020B0604020202020204" pitchFamily="34" charset="0"/>
              <a:buChar char="•"/>
            </a:pPr>
            <a:r>
              <a:rPr lang="en-US" dirty="0"/>
              <a:t>Office of Sponsored Programs: </a:t>
            </a:r>
            <a:r>
              <a:rPr lang="en-US" sz="1200" b="0" i="0" kern="1200" dirty="0">
                <a:solidFill>
                  <a:schemeClr val="tx1"/>
                </a:solidFill>
                <a:effectLst/>
                <a:latin typeface="+mn-lt"/>
                <a:ea typeface="+mn-ea"/>
                <a:cs typeface="+mn-cs"/>
              </a:rPr>
              <a:t>assists faculty, staff and students in the preparation and submission of research proposals and the management of externally funded research and scholarly projects</a:t>
            </a:r>
            <a:endParaRPr lang="en-US" dirty="0"/>
          </a:p>
          <a:p>
            <a:pPr marL="171450" indent="-171450">
              <a:buFont typeface="Arial" panose="020B0604020202020204" pitchFamily="34" charset="0"/>
              <a:buChar char="•"/>
            </a:pPr>
            <a:r>
              <a:rPr lang="en-US" dirty="0"/>
              <a:t>ORIP (Office of Research Integrity and Protections, Tracy </a:t>
            </a:r>
            <a:r>
              <a:rPr lang="en-US" dirty="0" err="1"/>
              <a:t>Cromp</a:t>
            </a:r>
            <a:r>
              <a:rPr lang="en-US" dirty="0"/>
              <a:t>): Human subjects research, animal subjects research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Office of Technology Transfer (Jennifer Crips) University-owned intellectual property arising from the research and scholarly activity of the University community. </a:t>
            </a:r>
            <a:endParaRPr lang="en-US" dirty="0"/>
          </a:p>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8</a:t>
            </a:fld>
            <a:endParaRPr lang="en-US"/>
          </a:p>
        </p:txBody>
      </p:sp>
    </p:spTree>
    <p:extLst>
      <p:ext uri="{BB962C8B-B14F-4D97-AF65-F5344CB8AC3E}">
        <p14:creationId xmlns:p14="http://schemas.microsoft.com/office/powerpoint/2010/main" val="1857909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r>
              <a:rPr lang="en-US" dirty="0"/>
              <a:t> </a:t>
            </a:r>
          </a:p>
        </p:txBody>
      </p:sp>
      <p:sp>
        <p:nvSpPr>
          <p:cNvPr id="4" name="Slide Number Placeholder 3"/>
          <p:cNvSpPr>
            <a:spLocks noGrp="1"/>
          </p:cNvSpPr>
          <p:nvPr>
            <p:ph type="sldNum" sz="quarter" idx="5"/>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157928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Endowment for the Arts Grants for Arts Projects:  February 11 &amp; July 8 </a:t>
            </a:r>
          </a:p>
          <a:p>
            <a:endParaRPr lang="en-US" dirty="0"/>
          </a:p>
        </p:txBody>
      </p:sp>
      <p:sp>
        <p:nvSpPr>
          <p:cNvPr id="4" name="Slide Number Placeholder 3"/>
          <p:cNvSpPr>
            <a:spLocks noGrp="1"/>
          </p:cNvSpPr>
          <p:nvPr>
            <p:ph type="sldNum" sz="quarter" idx="5"/>
          </p:nvPr>
        </p:nvSpPr>
        <p:spPr/>
        <p:txBody>
          <a:bodyPr/>
          <a:lstStyle/>
          <a:p>
            <a:fld id="{9AC9CC7F-D7FD-7142-9894-9CD0A54CFBFA}" type="slidenum">
              <a:rPr lang="en-US" smtClean="0"/>
              <a:t>10</a:t>
            </a:fld>
            <a:endParaRPr lang="en-US"/>
          </a:p>
        </p:txBody>
      </p:sp>
    </p:spTree>
    <p:extLst>
      <p:ext uri="{BB962C8B-B14F-4D97-AF65-F5344CB8AC3E}">
        <p14:creationId xmlns:p14="http://schemas.microsoft.com/office/powerpoint/2010/main" val="298944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Chetna</a:t>
            </a:r>
          </a:p>
        </p:txBody>
      </p:sp>
      <p:sp>
        <p:nvSpPr>
          <p:cNvPr id="4" name="Slide Number Placeholder 3"/>
          <p:cNvSpPr>
            <a:spLocks noGrp="1"/>
          </p:cNvSpPr>
          <p:nvPr>
            <p:ph type="sldNum" sz="quarter" idx="5"/>
          </p:nvPr>
        </p:nvSpPr>
        <p:spPr/>
        <p:txBody>
          <a:bodyPr/>
          <a:lstStyle/>
          <a:p>
            <a:fld id="{9AC9CC7F-D7FD-7142-9894-9CD0A54CFBFA}" type="slidenum">
              <a:rPr lang="en-US" smtClean="0"/>
              <a:t>11</a:t>
            </a:fld>
            <a:endParaRPr lang="en-US"/>
          </a:p>
        </p:txBody>
      </p:sp>
    </p:spTree>
    <p:extLst>
      <p:ext uri="{BB962C8B-B14F-4D97-AF65-F5344CB8AC3E}">
        <p14:creationId xmlns:p14="http://schemas.microsoft.com/office/powerpoint/2010/main" val="185556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B92B6-403B-4B5E-B7AE-C8DD2DF153D5}"/>
              </a:ext>
              <a:ext uri="{C183D7F6-B498-43B3-948B-1728B52AA6E4}">
                <adec:decorative xmlns:adec="http://schemas.microsoft.com/office/drawing/2017/decorative" val="1"/>
              </a:ext>
            </a:extLst>
          </p:cNvPr>
          <p:cNvSpPr txBox="1"/>
          <p:nvPr userDrawn="1"/>
        </p:nvSpPr>
        <p:spPr>
          <a:xfrm>
            <a:off x="1866444" y="2382560"/>
            <a:ext cx="8455937" cy="2092881"/>
          </a:xfrm>
          <a:prstGeom prst="rect">
            <a:avLst/>
          </a:prstGeom>
          <a:noFill/>
        </p:spPr>
        <p:txBody>
          <a:bodyPr wrap="square" rtlCol="0">
            <a:spAutoFit/>
          </a:bodyPr>
          <a:lstStyle/>
          <a:p>
            <a:pPr algn="ctr"/>
            <a:r>
              <a:rPr lang="en-GB" sz="13000" dirty="0">
                <a:solidFill>
                  <a:schemeClr val="accent1"/>
                </a:solidFill>
                <a:latin typeface="Georgia" panose="02040502050405020303" pitchFamily="18" charset="0"/>
              </a:rPr>
              <a:t>Title Slides</a:t>
            </a:r>
          </a:p>
        </p:txBody>
      </p:sp>
    </p:spTree>
    <p:extLst>
      <p:ext uri="{BB962C8B-B14F-4D97-AF65-F5344CB8AC3E}">
        <p14:creationId xmlns:p14="http://schemas.microsoft.com/office/powerpoint/2010/main" val="212908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_3_picture">
    <p:bg bwMode="gray">
      <p:bgPr>
        <a:solidFill>
          <a:schemeClr val="bg2"/>
        </a:solidFill>
        <a:effectLst/>
      </p:bgPr>
    </p:bg>
    <p:spTree>
      <p:nvGrpSpPr>
        <p:cNvPr id="1" name=""/>
        <p:cNvGrpSpPr/>
        <p:nvPr/>
      </p:nvGrpSpPr>
      <p:grpSpPr>
        <a:xfrm>
          <a:off x="0" y="0"/>
          <a:ext cx="0" cy="0"/>
          <a:chOff x="0" y="0"/>
          <a:chExt cx="0" cy="0"/>
        </a:xfrm>
      </p:grpSpPr>
      <p:sp>
        <p:nvSpPr>
          <p:cNvPr id="2" name="Title" descr="Section Title&#10;"/>
          <p:cNvSpPr>
            <a:spLocks noGrp="1"/>
          </p:cNvSpPr>
          <p:nvPr>
            <p:ph type="ctrTitle" hasCustomPrompt="1"/>
          </p:nvPr>
        </p:nvSpPr>
        <p:spPr bwMode="white">
          <a:xfrm>
            <a:off x="723900" y="3914775"/>
            <a:ext cx="6705599" cy="1444692"/>
          </a:xfrm>
        </p:spPr>
        <p:txBody>
          <a:bodyPr anchor="b">
            <a:noAutofit/>
          </a:bodyPr>
          <a:lstStyle>
            <a:lvl1pPr>
              <a:lnSpc>
                <a:spcPct val="90000"/>
              </a:lnSpc>
              <a:defRPr sz="5000">
                <a:solidFill>
                  <a:schemeClr val="tx1"/>
                </a:solidFill>
              </a:defRPr>
            </a:lvl1pPr>
          </a:lstStyle>
          <a:p>
            <a:r>
              <a:rPr lang="en-US" dirty="0"/>
              <a:t>Section Title</a:t>
            </a:r>
            <a:endParaRPr dirty="0"/>
          </a:p>
        </p:txBody>
      </p:sp>
      <p:sp>
        <p:nvSpPr>
          <p:cNvPr id="3" name="Subtitle" descr="Section Subtitle&#10;"/>
          <p:cNvSpPr>
            <a:spLocks noGrp="1"/>
          </p:cNvSpPr>
          <p:nvPr>
            <p:ph type="subTitle" idx="1" hasCustomPrompt="1"/>
          </p:nvPr>
        </p:nvSpPr>
        <p:spPr bwMode="white">
          <a:xfrm>
            <a:off x="723900" y="5508451"/>
            <a:ext cx="6705599" cy="476424"/>
          </a:xfrm>
        </p:spPr>
        <p:txBody>
          <a:bodyPr>
            <a:noAutofit/>
          </a:bodyPr>
          <a:lstStyle>
            <a:lvl1pPr marL="0" indent="0" algn="l">
              <a:lnSpc>
                <a:spcPct val="100000"/>
              </a:lnSpc>
              <a:spcBef>
                <a:spcPts val="0"/>
              </a:spcBef>
              <a:buNone/>
              <a:defRPr sz="240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endParaRPr dirty="0"/>
          </a:p>
        </p:txBody>
      </p:sp>
      <p:sp>
        <p:nvSpPr>
          <p:cNvPr id="6" name="Picture Placeholder" descr="Picture Placeholder&#10;">
            <a:extLst>
              <a:ext uri="{FF2B5EF4-FFF2-40B4-BE49-F238E27FC236}">
                <a16:creationId xmlns:a16="http://schemas.microsoft.com/office/drawing/2014/main" id="{C76E328D-0A53-4668-8C5E-C441F8159C71}"/>
              </a:ext>
            </a:extLst>
          </p:cNvPr>
          <p:cNvSpPr>
            <a:spLocks noGrp="1"/>
          </p:cNvSpPr>
          <p:nvPr>
            <p:ph type="pic" sz="quarter" idx="10" hasCustomPrompt="1"/>
          </p:nvPr>
        </p:nvSpPr>
        <p:spPr>
          <a:xfrm>
            <a:off x="-1" y="0"/>
            <a:ext cx="12188825" cy="3581400"/>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334766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_4_picture">
    <p:bg bwMode="invGray">
      <p:bgPr>
        <a:solidFill>
          <a:schemeClr val="accent1"/>
        </a:solidFill>
        <a:effectLst/>
      </p:bgPr>
    </p:bg>
    <p:spTree>
      <p:nvGrpSpPr>
        <p:cNvPr id="1" name=""/>
        <p:cNvGrpSpPr/>
        <p:nvPr/>
      </p:nvGrpSpPr>
      <p:grpSpPr>
        <a:xfrm>
          <a:off x="0" y="0"/>
          <a:ext cx="0" cy="0"/>
          <a:chOff x="0" y="0"/>
          <a:chExt cx="0" cy="0"/>
        </a:xfrm>
      </p:grpSpPr>
      <p:sp>
        <p:nvSpPr>
          <p:cNvPr id="5" name="Title" descr="Section Title&#10;">
            <a:extLst>
              <a:ext uri="{FF2B5EF4-FFF2-40B4-BE49-F238E27FC236}">
                <a16:creationId xmlns:a16="http://schemas.microsoft.com/office/drawing/2014/main" id="{DFF1E99D-67CF-469D-B644-22052A0EA71E}"/>
              </a:ext>
            </a:extLst>
          </p:cNvPr>
          <p:cNvSpPr>
            <a:spLocks noGrp="1"/>
          </p:cNvSpPr>
          <p:nvPr>
            <p:ph type="ctrTitle" hasCustomPrompt="1"/>
          </p:nvPr>
        </p:nvSpPr>
        <p:spPr>
          <a:xfrm>
            <a:off x="723900" y="3914775"/>
            <a:ext cx="6705599" cy="1444692"/>
          </a:xfrm>
        </p:spPr>
        <p:txBody>
          <a:bodyPr anchor="b">
            <a:noAutofit/>
          </a:bodyPr>
          <a:lstStyle>
            <a:lvl1pPr>
              <a:lnSpc>
                <a:spcPct val="90000"/>
              </a:lnSpc>
              <a:defRPr sz="5000">
                <a:solidFill>
                  <a:schemeClr val="tx1"/>
                </a:solidFill>
              </a:defRPr>
            </a:lvl1pPr>
          </a:lstStyle>
          <a:p>
            <a:r>
              <a:rPr lang="en-US" dirty="0"/>
              <a:t>Section Title</a:t>
            </a:r>
            <a:endParaRPr dirty="0"/>
          </a:p>
        </p:txBody>
      </p:sp>
      <p:sp>
        <p:nvSpPr>
          <p:cNvPr id="7" name="Subtitle" descr="Section Subtitle&#10;">
            <a:extLst>
              <a:ext uri="{FF2B5EF4-FFF2-40B4-BE49-F238E27FC236}">
                <a16:creationId xmlns:a16="http://schemas.microsoft.com/office/drawing/2014/main" id="{08396D1E-B9A1-49F8-9FE3-4A64B69719CF}"/>
              </a:ext>
            </a:extLst>
          </p:cNvPr>
          <p:cNvSpPr>
            <a:spLocks noGrp="1"/>
          </p:cNvSpPr>
          <p:nvPr>
            <p:ph type="subTitle" idx="1" hasCustomPrompt="1"/>
          </p:nvPr>
        </p:nvSpPr>
        <p:spPr>
          <a:xfrm>
            <a:off x="723900" y="5508451"/>
            <a:ext cx="6705599" cy="476424"/>
          </a:xfrm>
        </p:spPr>
        <p:txBody>
          <a:bodyPr>
            <a:noAutofit/>
          </a:bodyPr>
          <a:lstStyle>
            <a:lvl1pPr marL="0" indent="0" algn="l">
              <a:lnSpc>
                <a:spcPct val="100000"/>
              </a:lnSpc>
              <a:spcBef>
                <a:spcPts val="0"/>
              </a:spcBef>
              <a:buNone/>
              <a:defRPr sz="2400" cap="none" spc="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endParaRPr dirty="0"/>
          </a:p>
        </p:txBody>
      </p:sp>
      <p:sp>
        <p:nvSpPr>
          <p:cNvPr id="6" name="Picture Placeholder" descr="Picture Placeholder&#10;">
            <a:extLst>
              <a:ext uri="{FF2B5EF4-FFF2-40B4-BE49-F238E27FC236}">
                <a16:creationId xmlns:a16="http://schemas.microsoft.com/office/drawing/2014/main" id="{C76E328D-0A53-4668-8C5E-C441F8159C71}"/>
              </a:ext>
            </a:extLst>
          </p:cNvPr>
          <p:cNvSpPr>
            <a:spLocks noGrp="1"/>
          </p:cNvSpPr>
          <p:nvPr>
            <p:ph type="pic" sz="quarter" idx="10" hasCustomPrompt="1"/>
          </p:nvPr>
        </p:nvSpPr>
        <p:spPr>
          <a:xfrm>
            <a:off x="-1" y="0"/>
            <a:ext cx="12188825" cy="3581400"/>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9292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B92B6-403B-4B5E-B7AE-C8DD2DF153D5}"/>
              </a:ext>
              <a:ext uri="{C183D7F6-B498-43B3-948B-1728B52AA6E4}">
                <adec:decorative xmlns:adec="http://schemas.microsoft.com/office/drawing/2017/decorative" val="1"/>
              </a:ext>
            </a:extLst>
          </p:cNvPr>
          <p:cNvSpPr txBox="1"/>
          <p:nvPr userDrawn="1"/>
        </p:nvSpPr>
        <p:spPr>
          <a:xfrm>
            <a:off x="365125" y="1382286"/>
            <a:ext cx="11458575" cy="4093428"/>
          </a:xfrm>
          <a:prstGeom prst="rect">
            <a:avLst/>
          </a:prstGeom>
          <a:noFill/>
        </p:spPr>
        <p:txBody>
          <a:bodyPr wrap="square" rtlCol="0">
            <a:spAutoFit/>
          </a:bodyPr>
          <a:lstStyle/>
          <a:p>
            <a:pPr algn="ctr"/>
            <a:r>
              <a:rPr lang="en-GB" sz="13000" dirty="0">
                <a:solidFill>
                  <a:schemeClr val="accent1"/>
                </a:solidFill>
                <a:latin typeface="Georgia" panose="02040502050405020303" pitchFamily="18" charset="0"/>
              </a:rPr>
              <a:t>Content </a:t>
            </a:r>
            <a:br>
              <a:rPr lang="en-GB" sz="13000" dirty="0">
                <a:solidFill>
                  <a:schemeClr val="accent1"/>
                </a:solidFill>
                <a:latin typeface="Georgia" panose="02040502050405020303" pitchFamily="18" charset="0"/>
              </a:rPr>
            </a:br>
            <a:r>
              <a:rPr lang="en-GB" sz="13000" dirty="0">
                <a:solidFill>
                  <a:schemeClr val="accent1"/>
                </a:solidFill>
                <a:latin typeface="Georgia" panose="02040502050405020303" pitchFamily="18" charset="0"/>
              </a:rPr>
              <a:t>Slides</a:t>
            </a:r>
          </a:p>
        </p:txBody>
      </p:sp>
    </p:spTree>
    <p:extLst>
      <p:ext uri="{BB962C8B-B14F-4D97-AF65-F5344CB8AC3E}">
        <p14:creationId xmlns:p14="http://schemas.microsoft.com/office/powerpoint/2010/main" val="2386969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35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descr="Slide Title&#10;"/>
          <p:cNvSpPr>
            <a:spLocks noGrp="1"/>
          </p:cNvSpPr>
          <p:nvPr>
            <p:ph type="title" hasCustomPrompt="1"/>
          </p:nvPr>
        </p:nvSpPr>
        <p:spPr/>
        <p:txBody>
          <a:bodyPr/>
          <a:lstStyle>
            <a:lvl1pPr>
              <a:defRPr/>
            </a:lvl1pPr>
          </a:lstStyle>
          <a:p>
            <a:r>
              <a:rPr lang="en-US" dirty="0"/>
              <a:t>Slide Title</a:t>
            </a:r>
            <a:endParaRPr dirty="0"/>
          </a:p>
        </p:txBody>
      </p:sp>
    </p:spTree>
    <p:extLst>
      <p:ext uri="{BB962C8B-B14F-4D97-AF65-F5344CB8AC3E}">
        <p14:creationId xmlns:p14="http://schemas.microsoft.com/office/powerpoint/2010/main" val="1626631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ment">
    <p:spTree>
      <p:nvGrpSpPr>
        <p:cNvPr id="1" name=""/>
        <p:cNvGrpSpPr/>
        <p:nvPr/>
      </p:nvGrpSpPr>
      <p:grpSpPr>
        <a:xfrm>
          <a:off x="0" y="0"/>
          <a:ext cx="0" cy="0"/>
          <a:chOff x="0" y="0"/>
          <a:chExt cx="0" cy="0"/>
        </a:xfrm>
      </p:grpSpPr>
      <p:sp>
        <p:nvSpPr>
          <p:cNvPr id="2" name="Title 1" descr="Slide Title&#10;"/>
          <p:cNvSpPr>
            <a:spLocks noGrp="1"/>
          </p:cNvSpPr>
          <p:nvPr>
            <p:ph type="title" hasCustomPrompt="1"/>
          </p:nvPr>
        </p:nvSpPr>
        <p:spPr>
          <a:xfrm>
            <a:off x="723901" y="675776"/>
            <a:ext cx="5010150" cy="876798"/>
          </a:xfrm>
        </p:spPr>
        <p:txBody>
          <a:bodyPr/>
          <a:lstStyle>
            <a:lvl1pPr>
              <a:defRPr/>
            </a:lvl1pPr>
          </a:lstStyle>
          <a:p>
            <a:r>
              <a:rPr lang="en-US" dirty="0"/>
              <a:t>Slide Title</a:t>
            </a:r>
            <a:endParaRPr dirty="0"/>
          </a:p>
        </p:txBody>
      </p:sp>
      <p:sp>
        <p:nvSpPr>
          <p:cNvPr id="4" name="Text Placeholder 3" descr="Comment Box">
            <a:extLst>
              <a:ext uri="{FF2B5EF4-FFF2-40B4-BE49-F238E27FC236}">
                <a16:creationId xmlns:a16="http://schemas.microsoft.com/office/drawing/2014/main" id="{D7AC9930-AA5E-41CE-B6C7-66556E1B99B4}"/>
              </a:ext>
            </a:extLst>
          </p:cNvPr>
          <p:cNvSpPr>
            <a:spLocks noGrp="1"/>
          </p:cNvSpPr>
          <p:nvPr>
            <p:ph type="body" sz="quarter" idx="10" hasCustomPrompt="1"/>
          </p:nvPr>
        </p:nvSpPr>
        <p:spPr>
          <a:xfrm>
            <a:off x="6094413" y="675774"/>
            <a:ext cx="5373687" cy="876799"/>
          </a:xfrm>
        </p:spPr>
        <p:txBody>
          <a:bodyPr/>
          <a:lstStyle>
            <a:lvl1pPr marL="0" indent="0">
              <a:buNone/>
              <a:defRPr sz="2200" b="1">
                <a:solidFill>
                  <a:schemeClr val="accent2"/>
                </a:solidFill>
              </a:defRPr>
            </a:lvl1pPr>
          </a:lstStyle>
          <a:p>
            <a:pPr lvl="0"/>
            <a:r>
              <a:rPr lang="en-US" dirty="0"/>
              <a:t>Comment box</a:t>
            </a:r>
            <a:endParaRPr lang="en-GB" dirty="0"/>
          </a:p>
        </p:txBody>
      </p:sp>
    </p:spTree>
    <p:extLst>
      <p:ext uri="{BB962C8B-B14F-4D97-AF65-F5344CB8AC3E}">
        <p14:creationId xmlns:p14="http://schemas.microsoft.com/office/powerpoint/2010/main" val="2074438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ment and Content">
    <p:spTree>
      <p:nvGrpSpPr>
        <p:cNvPr id="1" name=""/>
        <p:cNvGrpSpPr/>
        <p:nvPr/>
      </p:nvGrpSpPr>
      <p:grpSpPr>
        <a:xfrm>
          <a:off x="0" y="0"/>
          <a:ext cx="0" cy="0"/>
          <a:chOff x="0" y="0"/>
          <a:chExt cx="0" cy="0"/>
        </a:xfrm>
      </p:grpSpPr>
      <p:sp>
        <p:nvSpPr>
          <p:cNvPr id="2" name="Title 1" descr="Slide Title&#10;"/>
          <p:cNvSpPr>
            <a:spLocks noGrp="1"/>
          </p:cNvSpPr>
          <p:nvPr>
            <p:ph type="title" hasCustomPrompt="1"/>
          </p:nvPr>
        </p:nvSpPr>
        <p:spPr>
          <a:xfrm>
            <a:off x="723901" y="675776"/>
            <a:ext cx="5010150" cy="876798"/>
          </a:xfrm>
        </p:spPr>
        <p:txBody>
          <a:bodyPr/>
          <a:lstStyle>
            <a:lvl1pPr>
              <a:defRPr/>
            </a:lvl1pPr>
          </a:lstStyle>
          <a:p>
            <a:r>
              <a:rPr lang="en-US" dirty="0"/>
              <a:t>Slide Title</a:t>
            </a:r>
            <a:endParaRPr dirty="0"/>
          </a:p>
        </p:txBody>
      </p:sp>
      <p:sp>
        <p:nvSpPr>
          <p:cNvPr id="4" name="Text Placeholder 3" descr="Comment Box">
            <a:extLst>
              <a:ext uri="{FF2B5EF4-FFF2-40B4-BE49-F238E27FC236}">
                <a16:creationId xmlns:a16="http://schemas.microsoft.com/office/drawing/2014/main" id="{D7AC9930-AA5E-41CE-B6C7-66556E1B99B4}"/>
              </a:ext>
            </a:extLst>
          </p:cNvPr>
          <p:cNvSpPr>
            <a:spLocks noGrp="1"/>
          </p:cNvSpPr>
          <p:nvPr>
            <p:ph type="body" sz="quarter" idx="10" hasCustomPrompt="1"/>
          </p:nvPr>
        </p:nvSpPr>
        <p:spPr>
          <a:xfrm>
            <a:off x="6094413" y="675774"/>
            <a:ext cx="5373687" cy="876799"/>
          </a:xfrm>
        </p:spPr>
        <p:txBody>
          <a:bodyPr/>
          <a:lstStyle>
            <a:lvl1pPr marL="0" indent="0">
              <a:buNone/>
              <a:defRPr sz="2200" b="1">
                <a:solidFill>
                  <a:schemeClr val="accent2"/>
                </a:solidFill>
              </a:defRPr>
            </a:lvl1pPr>
          </a:lstStyle>
          <a:p>
            <a:pPr lvl="0"/>
            <a:r>
              <a:rPr lang="en-US" dirty="0"/>
              <a:t>Comment box</a:t>
            </a:r>
            <a:endParaRPr lang="en-GB" dirty="0"/>
          </a:p>
        </p:txBody>
      </p:sp>
      <p:sp>
        <p:nvSpPr>
          <p:cNvPr id="5" name="Text Placeholder 4" descr="Content Placeholder">
            <a:extLst>
              <a:ext uri="{FF2B5EF4-FFF2-40B4-BE49-F238E27FC236}">
                <a16:creationId xmlns:a16="http://schemas.microsoft.com/office/drawing/2014/main" id="{C6D5AA89-117F-4BA5-B58F-05002803D233}"/>
              </a:ext>
            </a:extLst>
          </p:cNvPr>
          <p:cNvSpPr>
            <a:spLocks noGrp="1"/>
          </p:cNvSpPr>
          <p:nvPr>
            <p:ph type="body" sz="quarter" idx="11" hasCustomPrompt="1"/>
          </p:nvPr>
        </p:nvSpPr>
        <p:spPr>
          <a:xfrm>
            <a:off x="723901" y="1916112"/>
            <a:ext cx="10744199" cy="4068763"/>
          </a:xfrm>
        </p:spPr>
        <p:txBody>
          <a:bodyPr/>
          <a:lstStyle>
            <a:lvl1pPr>
              <a:lnSpc>
                <a:spcPct val="110000"/>
              </a:lnSpc>
              <a:spcAft>
                <a:spcPts val="1200"/>
              </a:spcAft>
              <a:defRPr/>
            </a:lvl1pPr>
            <a:lvl2pPr>
              <a:lnSpc>
                <a:spcPct val="110000"/>
              </a:lnSpc>
              <a:spcAft>
                <a:spcPts val="1200"/>
              </a:spcAft>
              <a:defRPr/>
            </a:lvl2pPr>
            <a:lvl3pPr>
              <a:lnSpc>
                <a:spcPct val="110000"/>
              </a:lnSpc>
              <a:spcAft>
                <a:spcPts val="1200"/>
              </a:spcAft>
              <a:defRPr/>
            </a:lvl3pPr>
            <a:lvl4pPr>
              <a:lnSpc>
                <a:spcPct val="110000"/>
              </a:lnSpc>
              <a:spcAft>
                <a:spcPts val="1200"/>
              </a:spcAft>
              <a:defRPr/>
            </a:lvl4pPr>
            <a:lvl5pPr>
              <a:lnSpc>
                <a:spcPct val="110000"/>
              </a:lnSpc>
              <a:spcAft>
                <a:spcPts val="1200"/>
              </a:spcAft>
              <a:defRPr/>
            </a:lvl5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52055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itle" descr="Slide Title">
            <a:extLst>
              <a:ext uri="{FF2B5EF4-FFF2-40B4-BE49-F238E27FC236}">
                <a16:creationId xmlns:a16="http://schemas.microsoft.com/office/drawing/2014/main" id="{9CC5A1F3-5310-4A74-887D-8FE516307B19}"/>
              </a:ext>
            </a:extLst>
          </p:cNvPr>
          <p:cNvSpPr>
            <a:spLocks noGrp="1"/>
          </p:cNvSpPr>
          <p:nvPr>
            <p:ph type="title" hasCustomPrompt="1"/>
          </p:nvPr>
        </p:nvSpPr>
        <p:spPr>
          <a:xfrm>
            <a:off x="723900" y="675776"/>
            <a:ext cx="10744200" cy="373380"/>
          </a:xfrm>
        </p:spPr>
        <p:txBody>
          <a:bodyPr/>
          <a:lstStyle>
            <a:lvl1pPr>
              <a:defRPr/>
            </a:lvl1pPr>
          </a:lstStyle>
          <a:p>
            <a:r>
              <a:rPr lang="en-US" dirty="0"/>
              <a:t>Slide Title</a:t>
            </a:r>
            <a:endParaRPr lang="en-GB" dirty="0"/>
          </a:p>
        </p:txBody>
      </p:sp>
      <p:sp>
        <p:nvSpPr>
          <p:cNvPr id="8" name="Subtitle" descr="Subtitle&#10;">
            <a:extLst>
              <a:ext uri="{FF2B5EF4-FFF2-40B4-BE49-F238E27FC236}">
                <a16:creationId xmlns:a16="http://schemas.microsoft.com/office/drawing/2014/main" id="{A82CEF22-E654-4B2B-8C63-313F5DCEB578}"/>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Tree>
    <p:extLst>
      <p:ext uri="{BB962C8B-B14F-4D97-AF65-F5344CB8AC3E}">
        <p14:creationId xmlns:p14="http://schemas.microsoft.com/office/powerpoint/2010/main" val="3189195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Title" descr="Slide Title">
            <a:extLst>
              <a:ext uri="{FF2B5EF4-FFF2-40B4-BE49-F238E27FC236}">
                <a16:creationId xmlns:a16="http://schemas.microsoft.com/office/drawing/2014/main" id="{9CC5A1F3-5310-4A74-887D-8FE516307B19}"/>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6" name="Subtitle" descr="Subtitle&#10;">
            <a:extLst>
              <a:ext uri="{FF2B5EF4-FFF2-40B4-BE49-F238E27FC236}">
                <a16:creationId xmlns:a16="http://schemas.microsoft.com/office/drawing/2014/main" id="{61E8A6F0-77EA-4D15-85B4-AFBFA8487A86}"/>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
        <p:nvSpPr>
          <p:cNvPr id="4" name="Content placeholder" descr="Content Placeholder&#10;">
            <a:extLst>
              <a:ext uri="{FF2B5EF4-FFF2-40B4-BE49-F238E27FC236}">
                <a16:creationId xmlns:a16="http://schemas.microsoft.com/office/drawing/2014/main" id="{5191CFAE-2F45-434B-BE1D-FB60435CCDB9}"/>
              </a:ext>
            </a:extLst>
          </p:cNvPr>
          <p:cNvSpPr>
            <a:spLocks noGrp="1"/>
          </p:cNvSpPr>
          <p:nvPr>
            <p:ph idx="1" hasCustomPrompt="1"/>
          </p:nvPr>
        </p:nvSpPr>
        <p:spPr>
          <a:xfrm>
            <a:off x="723900" y="1916114"/>
            <a:ext cx="10744200" cy="4068762"/>
          </a:xfrm>
        </p:spPr>
        <p:txBody>
          <a:bodyPr/>
          <a:lstStyle>
            <a:lvl1pPr>
              <a:lnSpc>
                <a:spcPct val="110000"/>
              </a:lnSpc>
              <a:spcAft>
                <a:spcPts val="1200"/>
              </a:spcAft>
              <a:defRPr/>
            </a:lvl1pPr>
            <a:lvl2pPr>
              <a:lnSpc>
                <a:spcPct val="110000"/>
              </a:lnSpc>
              <a:spcAft>
                <a:spcPts val="1200"/>
              </a:spcAft>
              <a:defRPr/>
            </a:lvl2pPr>
            <a:lvl3pPr>
              <a:lnSpc>
                <a:spcPct val="110000"/>
              </a:lnSpc>
              <a:spcAft>
                <a:spcPts val="1200"/>
              </a:spcAft>
              <a:defRPr/>
            </a:lvl3pPr>
            <a:lvl4pPr>
              <a:lnSpc>
                <a:spcPct val="110000"/>
              </a:lnSpc>
              <a:spcAft>
                <a:spcPts val="1200"/>
              </a:spcAft>
              <a:defRPr/>
            </a:lvl4pPr>
            <a:lvl5pPr>
              <a:lnSpc>
                <a:spcPct val="110000"/>
              </a:lnSpc>
              <a:spcAft>
                <a:spcPts val="1200"/>
              </a:spcAft>
              <a:defRPr/>
            </a:lvl5pPr>
            <a:lvl6pPr>
              <a:defRPr/>
            </a:lvl6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07275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Content Placeholder" descr="Content Placeholder&#10;"/>
          <p:cNvSpPr>
            <a:spLocks noGrp="1"/>
          </p:cNvSpPr>
          <p:nvPr>
            <p:ph idx="1" hasCustomPrompt="1"/>
          </p:nvPr>
        </p:nvSpPr>
        <p:spPr/>
        <p:txBody>
          <a:bodyPr/>
          <a:lstStyle>
            <a:lvl1pPr>
              <a:lnSpc>
                <a:spcPct val="110000"/>
              </a:lnSpc>
              <a:spcAft>
                <a:spcPts val="1200"/>
              </a:spcAft>
              <a:defRPr/>
            </a:lvl1pPr>
            <a:lvl2pPr>
              <a:lnSpc>
                <a:spcPct val="110000"/>
              </a:lnSpc>
              <a:spcAft>
                <a:spcPts val="1200"/>
              </a:spcAft>
              <a:defRPr/>
            </a:lvl2pPr>
            <a:lvl3pPr>
              <a:lnSpc>
                <a:spcPct val="110000"/>
              </a:lnSpc>
              <a:spcAft>
                <a:spcPts val="1200"/>
              </a:spcAft>
              <a:defRPr/>
            </a:lvl3pPr>
            <a:lvl4pPr>
              <a:lnSpc>
                <a:spcPct val="110000"/>
              </a:lnSpc>
              <a:spcAft>
                <a:spcPts val="1200"/>
              </a:spcAft>
              <a:defRPr/>
            </a:lvl4pPr>
            <a:lvl5pPr>
              <a:lnSpc>
                <a:spcPct val="110000"/>
              </a:lnSpc>
              <a:spcAft>
                <a:spcPts val="1200"/>
              </a:spcAft>
              <a:defRPr/>
            </a:lvl5pPr>
            <a:lvl6pPr>
              <a:defRPr/>
            </a:lvl6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738254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_1">
    <p:bg bwMode="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Presentation Title&#10;"/>
          <p:cNvSpPr>
            <a:spLocks noGrp="1"/>
          </p:cNvSpPr>
          <p:nvPr>
            <p:ph type="ctrTitle" hasCustomPrompt="1"/>
          </p:nvPr>
        </p:nvSpPr>
        <p:spPr>
          <a:xfrm>
            <a:off x="723900" y="1916112"/>
            <a:ext cx="5730875" cy="2319405"/>
          </a:xfrm>
        </p:spPr>
        <p:txBody>
          <a:bodyPr anchor="b">
            <a:noAutofit/>
          </a:bodyPr>
          <a:lstStyle>
            <a:lvl1pPr>
              <a:lnSpc>
                <a:spcPct val="90000"/>
              </a:lnSpc>
              <a:defRPr sz="5000">
                <a:solidFill>
                  <a:schemeClr val="bg2"/>
                </a:solidFill>
              </a:defRPr>
            </a:lvl1pPr>
          </a:lstStyle>
          <a:p>
            <a:r>
              <a:rPr lang="en-US" dirty="0"/>
              <a:t>Presentation Title</a:t>
            </a:r>
            <a:endParaRPr dirty="0"/>
          </a:p>
        </p:txBody>
      </p:sp>
      <p:sp>
        <p:nvSpPr>
          <p:cNvPr id="3" name="Subtitle" descr="Presentation Subtitle&#10;"/>
          <p:cNvSpPr>
            <a:spLocks noGrp="1"/>
          </p:cNvSpPr>
          <p:nvPr>
            <p:ph type="subTitle" idx="1" hasCustomPrompt="1"/>
          </p:nvPr>
        </p:nvSpPr>
        <p:spPr>
          <a:xfrm>
            <a:off x="723900" y="5021982"/>
            <a:ext cx="5730875" cy="962894"/>
          </a:xfrm>
        </p:spPr>
        <p:txBody>
          <a:bodyPr>
            <a:noAutofit/>
          </a:bodyPr>
          <a:lstStyle>
            <a:lvl1pPr marL="0" indent="0" algn="l">
              <a:lnSpc>
                <a:spcPct val="100000"/>
              </a:lnSpc>
              <a:spcBef>
                <a:spcPts val="0"/>
              </a:spcBef>
              <a:buNone/>
              <a:defRPr sz="240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 or Department</a:t>
            </a:r>
            <a:endParaRPr dirty="0"/>
          </a:p>
        </p:txBody>
      </p:sp>
    </p:spTree>
    <p:extLst>
      <p:ext uri="{BB962C8B-B14F-4D97-AF65-F5344CB8AC3E}">
        <p14:creationId xmlns:p14="http://schemas.microsoft.com/office/powerpoint/2010/main" val="94999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5" name="Table Placeholder 4" descr="Table Placeholder">
            <a:extLst>
              <a:ext uri="{FF2B5EF4-FFF2-40B4-BE49-F238E27FC236}">
                <a16:creationId xmlns:a16="http://schemas.microsoft.com/office/drawing/2014/main" id="{D2E2A7A3-8339-46A1-91FC-E5CEBE49D885}"/>
              </a:ext>
            </a:extLst>
          </p:cNvPr>
          <p:cNvSpPr>
            <a:spLocks noGrp="1"/>
          </p:cNvSpPr>
          <p:nvPr>
            <p:ph type="tbl" sz="quarter" idx="10" hasCustomPrompt="1"/>
          </p:nvPr>
        </p:nvSpPr>
        <p:spPr>
          <a:xfrm>
            <a:off x="730250" y="1916114"/>
            <a:ext cx="10737850" cy="4068762"/>
          </a:xfrm>
          <a:solidFill>
            <a:schemeClr val="tx1">
              <a:lumMod val="85000"/>
            </a:schemeClr>
          </a:solidFill>
        </p:spPr>
        <p:txBody>
          <a:bodyPr/>
          <a:lstStyle>
            <a:lvl1pPr marL="0" indent="0">
              <a:buNone/>
              <a:defRPr/>
            </a:lvl1pPr>
          </a:lstStyle>
          <a:p>
            <a:r>
              <a:rPr lang="en-GB" dirty="0"/>
              <a:t>Add table</a:t>
            </a:r>
          </a:p>
        </p:txBody>
      </p:sp>
    </p:spTree>
    <p:extLst>
      <p:ext uri="{BB962C8B-B14F-4D97-AF65-F5344CB8AC3E}">
        <p14:creationId xmlns:p14="http://schemas.microsoft.com/office/powerpoint/2010/main" val="97052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Chart Placeholder 2" descr="Chart Placeholder">
            <a:extLst>
              <a:ext uri="{FF2B5EF4-FFF2-40B4-BE49-F238E27FC236}">
                <a16:creationId xmlns:a16="http://schemas.microsoft.com/office/drawing/2014/main" id="{DD1700E8-F77C-4D8A-A3A0-DDA2761C8BD4}"/>
              </a:ext>
            </a:extLst>
          </p:cNvPr>
          <p:cNvSpPr>
            <a:spLocks noGrp="1"/>
          </p:cNvSpPr>
          <p:nvPr>
            <p:ph type="chart" sz="quarter" idx="10" hasCustomPrompt="1"/>
          </p:nvPr>
        </p:nvSpPr>
        <p:spPr>
          <a:xfrm>
            <a:off x="730250" y="1916114"/>
            <a:ext cx="10737850" cy="4068762"/>
          </a:xfrm>
          <a:solidFill>
            <a:schemeClr val="bg1">
              <a:lumMod val="20000"/>
              <a:lumOff val="80000"/>
            </a:schemeClr>
          </a:solidFill>
        </p:spPr>
        <p:txBody>
          <a:bodyPr/>
          <a:lstStyle>
            <a:lvl1pPr marL="0" indent="0">
              <a:buNone/>
              <a:defRPr/>
            </a:lvl1pPr>
          </a:lstStyle>
          <a:p>
            <a:r>
              <a:rPr lang="en-GB" dirty="0"/>
              <a:t>Add chart</a:t>
            </a:r>
          </a:p>
        </p:txBody>
      </p:sp>
    </p:spTree>
    <p:extLst>
      <p:ext uri="{BB962C8B-B14F-4D97-AF65-F5344CB8AC3E}">
        <p14:creationId xmlns:p14="http://schemas.microsoft.com/office/powerpoint/2010/main" val="147921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Content Placeholder" descr="Content box&#10;"/>
          <p:cNvSpPr>
            <a:spLocks noGrp="1"/>
          </p:cNvSpPr>
          <p:nvPr>
            <p:ph idx="1" hasCustomPrompt="1"/>
          </p:nvPr>
        </p:nvSpPr>
        <p:spPr/>
        <p:txBody>
          <a:bodyPr/>
          <a:lstStyle>
            <a:lvl1pPr>
              <a:lnSpc>
                <a:spcPct val="110000"/>
              </a:lnSpc>
              <a:spcAft>
                <a:spcPts val="600"/>
              </a:spcAft>
              <a:defRPr/>
            </a:lvl1pPr>
            <a:lvl2pPr>
              <a:lnSpc>
                <a:spcPct val="110000"/>
              </a:lnSpc>
              <a:spcAft>
                <a:spcPts val="600"/>
              </a:spcAft>
              <a:defRPr/>
            </a:lvl2pPr>
            <a:lvl3pPr>
              <a:lnSpc>
                <a:spcPct val="110000"/>
              </a:lnSpc>
              <a:spcAft>
                <a:spcPts val="600"/>
              </a:spcAft>
              <a:defRPr/>
            </a:lvl3pPr>
            <a:lvl4pPr>
              <a:lnSpc>
                <a:spcPct val="110000"/>
              </a:lnSpc>
              <a:spcAft>
                <a:spcPts val="600"/>
              </a:spcAft>
              <a:defRPr/>
            </a:lvl4pPr>
            <a:lvl5pPr>
              <a:lnSpc>
                <a:spcPct val="110000"/>
              </a:lnSpc>
              <a:spcAft>
                <a:spcPts val="600"/>
              </a:spcAft>
              <a:defRPr/>
            </a:lvl5pPr>
            <a:lvl6pPr>
              <a:defRPr/>
            </a:lvl6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icture Placeholder" descr="Picture Placeholder&#10;">
            <a:extLst>
              <a:ext uri="{FF2B5EF4-FFF2-40B4-BE49-F238E27FC236}">
                <a16:creationId xmlns:a16="http://schemas.microsoft.com/office/drawing/2014/main" id="{EA58A51F-9415-47A7-B221-AE111D668D75}"/>
              </a:ext>
            </a:extLst>
          </p:cNvPr>
          <p:cNvSpPr>
            <a:spLocks noGrp="1"/>
          </p:cNvSpPr>
          <p:nvPr>
            <p:ph type="pic" sz="quarter" idx="10" hasCustomPrompt="1"/>
          </p:nvPr>
        </p:nvSpPr>
        <p:spPr>
          <a:xfrm>
            <a:off x="0" y="1916112"/>
            <a:ext cx="12188825" cy="4941887"/>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1213975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title and Picture">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Content Placeholder" descr="Content box&#10;"/>
          <p:cNvSpPr>
            <a:spLocks noGrp="1"/>
          </p:cNvSpPr>
          <p:nvPr>
            <p:ph idx="1" hasCustomPrompt="1"/>
          </p:nvPr>
        </p:nvSpPr>
        <p:spPr/>
        <p:txBody>
          <a:bodyPr/>
          <a:lstStyle>
            <a:lvl1pPr>
              <a:lnSpc>
                <a:spcPct val="110000"/>
              </a:lnSpc>
              <a:spcAft>
                <a:spcPts val="600"/>
              </a:spcAft>
              <a:defRPr/>
            </a:lvl1pPr>
            <a:lvl2pPr>
              <a:lnSpc>
                <a:spcPct val="110000"/>
              </a:lnSpc>
              <a:spcAft>
                <a:spcPts val="600"/>
              </a:spcAft>
              <a:defRPr/>
            </a:lvl2pPr>
            <a:lvl3pPr>
              <a:lnSpc>
                <a:spcPct val="110000"/>
              </a:lnSpc>
              <a:spcAft>
                <a:spcPts val="600"/>
              </a:spcAft>
              <a:defRPr/>
            </a:lvl3pPr>
            <a:lvl4pPr>
              <a:lnSpc>
                <a:spcPct val="110000"/>
              </a:lnSpc>
              <a:spcAft>
                <a:spcPts val="600"/>
              </a:spcAft>
              <a:defRPr/>
            </a:lvl4pPr>
            <a:lvl5pPr>
              <a:lnSpc>
                <a:spcPct val="110000"/>
              </a:lnSpc>
              <a:spcAft>
                <a:spcPts val="600"/>
              </a:spcAft>
              <a:defRPr/>
            </a:lvl5pPr>
            <a:lvl6pPr>
              <a:defRPr/>
            </a:lvl6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icture Placeholder" descr="Picture Placeholder&#10;">
            <a:extLst>
              <a:ext uri="{FF2B5EF4-FFF2-40B4-BE49-F238E27FC236}">
                <a16:creationId xmlns:a16="http://schemas.microsoft.com/office/drawing/2014/main" id="{EA58A51F-9415-47A7-B221-AE111D668D75}"/>
              </a:ext>
            </a:extLst>
          </p:cNvPr>
          <p:cNvSpPr>
            <a:spLocks noGrp="1"/>
          </p:cNvSpPr>
          <p:nvPr>
            <p:ph type="pic" sz="quarter" idx="10" hasCustomPrompt="1"/>
          </p:nvPr>
        </p:nvSpPr>
        <p:spPr>
          <a:xfrm>
            <a:off x="0" y="1916112"/>
            <a:ext cx="12188825" cy="4941887"/>
          </a:xfrm>
          <a:solidFill>
            <a:schemeClr val="tx1">
              <a:lumMod val="85000"/>
            </a:schemeClr>
          </a:solidFill>
        </p:spPr>
        <p:txBody>
          <a:bodyPr/>
          <a:lstStyle>
            <a:lvl1pPr marL="0" indent="0">
              <a:buNone/>
              <a:defRPr/>
            </a:lvl1pPr>
          </a:lstStyle>
          <a:p>
            <a:r>
              <a:rPr lang="en-GB" dirty="0"/>
              <a:t>Add picture</a:t>
            </a:r>
          </a:p>
        </p:txBody>
      </p:sp>
      <p:sp>
        <p:nvSpPr>
          <p:cNvPr id="5" name="Subtitle" descr="Subtitle&#10;">
            <a:extLst>
              <a:ext uri="{FF2B5EF4-FFF2-40B4-BE49-F238E27FC236}">
                <a16:creationId xmlns:a16="http://schemas.microsoft.com/office/drawing/2014/main" id="{7053DF7E-B2F5-4013-BA5D-1CA507C913E7}"/>
              </a:ext>
            </a:extLst>
          </p:cNvPr>
          <p:cNvSpPr>
            <a:spLocks noGrp="1"/>
          </p:cNvSpPr>
          <p:nvPr>
            <p:ph type="body" sz="quarter" idx="11"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Tree>
    <p:extLst>
      <p:ext uri="{BB962C8B-B14F-4D97-AF65-F5344CB8AC3E}">
        <p14:creationId xmlns:p14="http://schemas.microsoft.com/office/powerpoint/2010/main" val="1472858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a:xfrm>
            <a:off x="723900" y="675776"/>
            <a:ext cx="5010150" cy="373380"/>
          </a:xfrm>
        </p:spPr>
        <p:txBody>
          <a:bodyPr/>
          <a:lstStyle>
            <a:lvl1pPr>
              <a:defRPr/>
            </a:lvl1pPr>
          </a:lstStyle>
          <a:p>
            <a:r>
              <a:rPr lang="en-US" dirty="0"/>
              <a:t>Slide Title</a:t>
            </a:r>
            <a:endParaRPr lang="en-GB" dirty="0"/>
          </a:p>
        </p:txBody>
      </p:sp>
      <p:sp>
        <p:nvSpPr>
          <p:cNvPr id="3" name="Content Placeholder" descr="Content Placeholder&#10;"/>
          <p:cNvSpPr>
            <a:spLocks noGrp="1"/>
          </p:cNvSpPr>
          <p:nvPr>
            <p:ph idx="1" hasCustomPrompt="1"/>
          </p:nvPr>
        </p:nvSpPr>
        <p:spPr>
          <a:xfrm>
            <a:off x="723900" y="1916114"/>
            <a:ext cx="5006977" cy="4068762"/>
          </a:xfrm>
        </p:spPr>
        <p:txBody>
          <a:bodyPr/>
          <a:lstStyle>
            <a:lvl1pPr>
              <a:lnSpc>
                <a:spcPct val="110000"/>
              </a:lnSpc>
              <a:spcAft>
                <a:spcPts val="1200"/>
              </a:spcAft>
              <a:defRPr/>
            </a:lvl1pPr>
            <a:lvl2pPr>
              <a:lnSpc>
                <a:spcPct val="110000"/>
              </a:lnSpc>
              <a:spcAft>
                <a:spcPts val="1200"/>
              </a:spcAft>
              <a:defRPr/>
            </a:lvl2pPr>
            <a:lvl3pPr>
              <a:lnSpc>
                <a:spcPct val="110000"/>
              </a:lnSpc>
              <a:spcAft>
                <a:spcPts val="1200"/>
              </a:spcAft>
              <a:defRPr/>
            </a:lvl3pPr>
            <a:lvl4pPr>
              <a:lnSpc>
                <a:spcPct val="110000"/>
              </a:lnSpc>
              <a:spcAft>
                <a:spcPts val="1200"/>
              </a:spcAft>
              <a:defRPr/>
            </a:lvl4pPr>
            <a:lvl5pPr>
              <a:lnSpc>
                <a:spcPct val="110000"/>
              </a:lnSpc>
              <a:spcAft>
                <a:spcPts val="1200"/>
              </a:spcAft>
              <a:defRPr/>
            </a:lvl5pPr>
            <a:lvl6pPr>
              <a:defRPr/>
            </a:lvl6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icture Placeholder" descr="Picture Placeholder&#10;">
            <a:extLst>
              <a:ext uri="{FF2B5EF4-FFF2-40B4-BE49-F238E27FC236}">
                <a16:creationId xmlns:a16="http://schemas.microsoft.com/office/drawing/2014/main" id="{EA58A51F-9415-47A7-B221-AE111D668D75}"/>
              </a:ext>
            </a:extLst>
          </p:cNvPr>
          <p:cNvSpPr>
            <a:spLocks noGrp="1"/>
          </p:cNvSpPr>
          <p:nvPr>
            <p:ph type="pic" sz="quarter" idx="10" hasCustomPrompt="1"/>
          </p:nvPr>
        </p:nvSpPr>
        <p:spPr>
          <a:xfrm>
            <a:off x="6454776" y="723900"/>
            <a:ext cx="5010150" cy="5260976"/>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3419254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itle 1" descr="Bold Statement&#10;"/>
          <p:cNvSpPr>
            <a:spLocks noGrp="1"/>
          </p:cNvSpPr>
          <p:nvPr>
            <p:ph type="title" hasCustomPrompt="1"/>
          </p:nvPr>
        </p:nvSpPr>
        <p:spPr>
          <a:xfrm>
            <a:off x="723900" y="1916113"/>
            <a:ext cx="10744200" cy="1951037"/>
          </a:xfrm>
        </p:spPr>
        <p:txBody>
          <a:bodyPr anchor="b"/>
          <a:lstStyle>
            <a:lvl1pPr>
              <a:defRPr sz="6000" b="1"/>
            </a:lvl1pPr>
          </a:lstStyle>
          <a:p>
            <a:r>
              <a:rPr lang="en-US" dirty="0"/>
              <a:t>Bold Statement</a:t>
            </a:r>
            <a:endParaRPr dirty="0"/>
          </a:p>
        </p:txBody>
      </p:sp>
      <p:sp>
        <p:nvSpPr>
          <p:cNvPr id="6" name="Text Placeholder 5" descr="Additional Content">
            <a:extLst>
              <a:ext uri="{FF2B5EF4-FFF2-40B4-BE49-F238E27FC236}">
                <a16:creationId xmlns:a16="http://schemas.microsoft.com/office/drawing/2014/main" id="{4AB7D231-FA9B-44CD-AC11-146902774CF6}"/>
              </a:ext>
            </a:extLst>
          </p:cNvPr>
          <p:cNvSpPr>
            <a:spLocks noGrp="1"/>
          </p:cNvSpPr>
          <p:nvPr>
            <p:ph type="body" sz="quarter" idx="10" hasCustomPrompt="1"/>
          </p:nvPr>
        </p:nvSpPr>
        <p:spPr>
          <a:xfrm>
            <a:off x="723900" y="3905249"/>
            <a:ext cx="10744200" cy="1247775"/>
          </a:xfrm>
        </p:spPr>
        <p:txBody>
          <a:bodyPr/>
          <a:lstStyle>
            <a:lvl1pPr marL="0" indent="0">
              <a:buNone/>
              <a:defRPr sz="3000">
                <a:solidFill>
                  <a:schemeClr val="bg2"/>
                </a:solidFill>
              </a:defRPr>
            </a:lvl1pPr>
          </a:lstStyle>
          <a:p>
            <a:pPr lvl="0"/>
            <a:r>
              <a:rPr lang="en-US" dirty="0"/>
              <a:t>Content</a:t>
            </a:r>
            <a:endParaRPr lang="en-GB" dirty="0"/>
          </a:p>
        </p:txBody>
      </p:sp>
    </p:spTree>
    <p:extLst>
      <p:ext uri="{BB962C8B-B14F-4D97-AF65-F5344CB8AC3E}">
        <p14:creationId xmlns:p14="http://schemas.microsoft.com/office/powerpoint/2010/main" val="3237825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and 2 Content">
    <p:spTree>
      <p:nvGrpSpPr>
        <p:cNvPr id="1" name=""/>
        <p:cNvGrpSpPr/>
        <p:nvPr/>
      </p:nvGrpSpPr>
      <p:grpSpPr>
        <a:xfrm>
          <a:off x="0" y="0"/>
          <a:ext cx="0" cy="0"/>
          <a:chOff x="0" y="0"/>
          <a:chExt cx="0" cy="0"/>
        </a:xfrm>
      </p:grpSpPr>
      <p:sp>
        <p:nvSpPr>
          <p:cNvPr id="5" name="Title" descr="Slide Title">
            <a:extLst>
              <a:ext uri="{FF2B5EF4-FFF2-40B4-BE49-F238E27FC236}">
                <a16:creationId xmlns:a16="http://schemas.microsoft.com/office/drawing/2014/main" id="{F649540C-95A8-498B-8EC3-FB06ABC5ADAC}"/>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6" name="Subtitle" descr="Subtitle&#10;">
            <a:extLst>
              <a:ext uri="{FF2B5EF4-FFF2-40B4-BE49-F238E27FC236}">
                <a16:creationId xmlns:a16="http://schemas.microsoft.com/office/drawing/2014/main" id="{82E00563-FB9A-4F46-BEA1-19BACDAE93CE}"/>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
        <p:nvSpPr>
          <p:cNvPr id="3" name="Content Placeholder" descr="Content Placeholder 1"/>
          <p:cNvSpPr>
            <a:spLocks noGrp="1"/>
          </p:cNvSpPr>
          <p:nvPr>
            <p:ph sz="half" idx="1" hasCustomPrompt="1"/>
          </p:nvPr>
        </p:nvSpPr>
        <p:spPr>
          <a:xfrm>
            <a:off x="730250" y="1905000"/>
            <a:ext cx="5003800" cy="4079875"/>
          </a:xfrm>
        </p:spPr>
        <p:txBody>
          <a:bodyPr>
            <a:norm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descr="Content Placeholder 2&#10;"/>
          <p:cNvSpPr>
            <a:spLocks noGrp="1"/>
          </p:cNvSpPr>
          <p:nvPr>
            <p:ph sz="half" idx="2" hasCustomPrompt="1"/>
          </p:nvPr>
        </p:nvSpPr>
        <p:spPr>
          <a:xfrm>
            <a:off x="6454776" y="1905000"/>
            <a:ext cx="5013324" cy="4079875"/>
          </a:xfrm>
        </p:spPr>
        <p:txBody>
          <a:bodyPr>
            <a:norm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843002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5" name="Title" descr="Slide Title">
            <a:extLst>
              <a:ext uri="{FF2B5EF4-FFF2-40B4-BE49-F238E27FC236}">
                <a16:creationId xmlns:a16="http://schemas.microsoft.com/office/drawing/2014/main" id="{F649540C-95A8-498B-8EC3-FB06ABC5ADAC}"/>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Content Placeholder" descr="Content Placeholder 1"/>
          <p:cNvSpPr>
            <a:spLocks noGrp="1"/>
          </p:cNvSpPr>
          <p:nvPr>
            <p:ph sz="half" idx="1" hasCustomPrompt="1"/>
          </p:nvPr>
        </p:nvSpPr>
        <p:spPr>
          <a:xfrm>
            <a:off x="730250" y="1905000"/>
            <a:ext cx="5003800" cy="4079875"/>
          </a:xfrm>
        </p:spPr>
        <p:txBody>
          <a:bodyPr>
            <a:norm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descr="Content Placeholder 2&#10;"/>
          <p:cNvSpPr>
            <a:spLocks noGrp="1"/>
          </p:cNvSpPr>
          <p:nvPr>
            <p:ph sz="half" idx="2" hasCustomPrompt="1"/>
          </p:nvPr>
        </p:nvSpPr>
        <p:spPr>
          <a:xfrm>
            <a:off x="6454776" y="1905000"/>
            <a:ext cx="5013324" cy="4079875"/>
          </a:xfrm>
        </p:spPr>
        <p:txBody>
          <a:bodyPr>
            <a:norm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825340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Titles">
    <p:spTree>
      <p:nvGrpSpPr>
        <p:cNvPr id="1" name=""/>
        <p:cNvGrpSpPr/>
        <p:nvPr/>
      </p:nvGrpSpPr>
      <p:grpSpPr>
        <a:xfrm>
          <a:off x="0" y="0"/>
          <a:ext cx="0" cy="0"/>
          <a:chOff x="0" y="0"/>
          <a:chExt cx="0" cy="0"/>
        </a:xfrm>
      </p:grpSpPr>
      <p:sp>
        <p:nvSpPr>
          <p:cNvPr id="7" name="Title" descr="Slide Title">
            <a:extLst>
              <a:ext uri="{FF2B5EF4-FFF2-40B4-BE49-F238E27FC236}">
                <a16:creationId xmlns:a16="http://schemas.microsoft.com/office/drawing/2014/main" id="{B21F1CF4-2A67-46AF-B211-D25450CB00C3}"/>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Subtitle" descr="Subtitle 1"/>
          <p:cNvSpPr>
            <a:spLocks noGrp="1"/>
          </p:cNvSpPr>
          <p:nvPr>
            <p:ph type="body" idx="1" hasCustomPrompt="1"/>
          </p:nvPr>
        </p:nvSpPr>
        <p:spPr>
          <a:xfrm>
            <a:off x="723900" y="1905000"/>
            <a:ext cx="5010150"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descr="Content Placeholder 1&#10;"/>
          <p:cNvSpPr>
            <a:spLocks noGrp="1"/>
          </p:cNvSpPr>
          <p:nvPr>
            <p:ph sz="half" idx="2" hasCustomPrompt="1"/>
          </p:nvPr>
        </p:nvSpPr>
        <p:spPr>
          <a:xfrm>
            <a:off x="723900" y="2435291"/>
            <a:ext cx="5010150" cy="3549584"/>
          </a:xfrm>
        </p:spPr>
        <p:txBody>
          <a:bodyPr>
            <a:no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Subtitle" descr="Subtitle 2"/>
          <p:cNvSpPr>
            <a:spLocks noGrp="1"/>
          </p:cNvSpPr>
          <p:nvPr>
            <p:ph type="body" sz="quarter" idx="3" hasCustomPrompt="1"/>
          </p:nvPr>
        </p:nvSpPr>
        <p:spPr>
          <a:xfrm>
            <a:off x="6454774" y="1905000"/>
            <a:ext cx="5013325"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descr="Content Placeholder 2&#10;"/>
          <p:cNvSpPr>
            <a:spLocks noGrp="1"/>
          </p:cNvSpPr>
          <p:nvPr>
            <p:ph sz="quarter" idx="4" hasCustomPrompt="1"/>
          </p:nvPr>
        </p:nvSpPr>
        <p:spPr>
          <a:xfrm>
            <a:off x="6454774" y="2435290"/>
            <a:ext cx="5013325" cy="3549585"/>
          </a:xfrm>
        </p:spPr>
        <p:txBody>
          <a:bodyPr>
            <a:no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4208419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title and 2 Content with Titles">
    <p:spTree>
      <p:nvGrpSpPr>
        <p:cNvPr id="1" name=""/>
        <p:cNvGrpSpPr/>
        <p:nvPr/>
      </p:nvGrpSpPr>
      <p:grpSpPr>
        <a:xfrm>
          <a:off x="0" y="0"/>
          <a:ext cx="0" cy="0"/>
          <a:chOff x="0" y="0"/>
          <a:chExt cx="0" cy="0"/>
        </a:xfrm>
      </p:grpSpPr>
      <p:sp>
        <p:nvSpPr>
          <p:cNvPr id="7" name="Title" descr="Slide Title">
            <a:extLst>
              <a:ext uri="{FF2B5EF4-FFF2-40B4-BE49-F238E27FC236}">
                <a16:creationId xmlns:a16="http://schemas.microsoft.com/office/drawing/2014/main" id="{B21F1CF4-2A67-46AF-B211-D25450CB00C3}"/>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Subtitle" descr="Subtitle 1"/>
          <p:cNvSpPr>
            <a:spLocks noGrp="1"/>
          </p:cNvSpPr>
          <p:nvPr>
            <p:ph type="body" idx="1" hasCustomPrompt="1"/>
          </p:nvPr>
        </p:nvSpPr>
        <p:spPr>
          <a:xfrm>
            <a:off x="723900" y="1905000"/>
            <a:ext cx="5010150"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descr="Content Placeholder 1&#10;"/>
          <p:cNvSpPr>
            <a:spLocks noGrp="1"/>
          </p:cNvSpPr>
          <p:nvPr>
            <p:ph sz="half" idx="2" hasCustomPrompt="1"/>
          </p:nvPr>
        </p:nvSpPr>
        <p:spPr>
          <a:xfrm>
            <a:off x="723900" y="2435291"/>
            <a:ext cx="5010150" cy="3549584"/>
          </a:xfrm>
        </p:spPr>
        <p:txBody>
          <a:bodyPr>
            <a:no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Subtitle" descr="Subtitle 2"/>
          <p:cNvSpPr>
            <a:spLocks noGrp="1"/>
          </p:cNvSpPr>
          <p:nvPr>
            <p:ph type="body" sz="quarter" idx="3" hasCustomPrompt="1"/>
          </p:nvPr>
        </p:nvSpPr>
        <p:spPr>
          <a:xfrm>
            <a:off x="6454774" y="1905000"/>
            <a:ext cx="5013325"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descr="Content Placeholder 2&#10;"/>
          <p:cNvSpPr>
            <a:spLocks noGrp="1"/>
          </p:cNvSpPr>
          <p:nvPr>
            <p:ph sz="quarter" idx="4" hasCustomPrompt="1"/>
          </p:nvPr>
        </p:nvSpPr>
        <p:spPr>
          <a:xfrm>
            <a:off x="6454774" y="2435290"/>
            <a:ext cx="5013325" cy="3549585"/>
          </a:xfrm>
        </p:spPr>
        <p:txBody>
          <a:bodyPr>
            <a:noAutofit/>
          </a:bodyPr>
          <a:lstStyle>
            <a:lvl1pPr>
              <a:lnSpc>
                <a:spcPct val="110000"/>
              </a:lnSpc>
              <a:spcAft>
                <a:spcPts val="1200"/>
              </a:spcAft>
              <a:defRPr sz="1800"/>
            </a:lvl1pPr>
            <a:lvl2pPr>
              <a:lnSpc>
                <a:spcPct val="110000"/>
              </a:lnSpc>
              <a:spcAft>
                <a:spcPts val="1200"/>
              </a:spcAft>
              <a:defRPr sz="1800"/>
            </a:lvl2pPr>
            <a:lvl3pPr>
              <a:lnSpc>
                <a:spcPct val="110000"/>
              </a:lnSpc>
              <a:spcAft>
                <a:spcPts val="1200"/>
              </a:spcAft>
              <a:defRPr sz="1800"/>
            </a:lvl3pPr>
            <a:lvl4pPr>
              <a:lnSpc>
                <a:spcPct val="110000"/>
              </a:lnSpc>
              <a:spcAft>
                <a:spcPts val="1200"/>
              </a:spcAft>
              <a:defRPr sz="1800"/>
            </a:lvl4pPr>
            <a:lvl5pPr>
              <a:lnSpc>
                <a:spcPct val="110000"/>
              </a:lnSpc>
              <a:spcAft>
                <a:spcPts val="1200"/>
              </a:spcAft>
              <a:defRPr sz="1800"/>
            </a:lvl5pPr>
            <a:lvl6pPr>
              <a:defRPr sz="1600"/>
            </a:lvl6pPr>
            <a:lvl7pPr>
              <a:defRPr sz="1600"/>
            </a:lvl7pPr>
            <a:lvl8pPr>
              <a:defRPr sz="1600"/>
            </a:lvl8pPr>
            <a:lvl9pPr>
              <a:defRPr sz="1600"/>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Subtitle" descr="Subtitle&#10;">
            <a:extLst>
              <a:ext uri="{FF2B5EF4-FFF2-40B4-BE49-F238E27FC236}">
                <a16:creationId xmlns:a16="http://schemas.microsoft.com/office/drawing/2014/main" id="{FCB64F9A-C0D8-48D0-86F8-4780E21B2473}"/>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Tree>
    <p:extLst>
      <p:ext uri="{BB962C8B-B14F-4D97-AF65-F5344CB8AC3E}">
        <p14:creationId xmlns:p14="http://schemas.microsoft.com/office/powerpoint/2010/main" val="178812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_2">
    <p:bg bwMode="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Presentation Title"/>
          <p:cNvSpPr>
            <a:spLocks noGrp="1"/>
          </p:cNvSpPr>
          <p:nvPr>
            <p:ph type="ctrTitle" hasCustomPrompt="1"/>
          </p:nvPr>
        </p:nvSpPr>
        <p:spPr>
          <a:xfrm>
            <a:off x="723900" y="1916112"/>
            <a:ext cx="5730875" cy="2319405"/>
          </a:xfrm>
        </p:spPr>
        <p:txBody>
          <a:bodyPr anchor="b">
            <a:noAutofit/>
          </a:bodyPr>
          <a:lstStyle>
            <a:lvl1pPr>
              <a:lnSpc>
                <a:spcPct val="90000"/>
              </a:lnSpc>
              <a:spcBef>
                <a:spcPts val="0"/>
              </a:spcBef>
              <a:defRPr sz="5000">
                <a:solidFill>
                  <a:schemeClr val="bg2"/>
                </a:solidFill>
              </a:defRPr>
            </a:lvl1pPr>
          </a:lstStyle>
          <a:p>
            <a:r>
              <a:rPr lang="en-US" dirty="0"/>
              <a:t>Presentation Title</a:t>
            </a:r>
            <a:endParaRPr dirty="0"/>
          </a:p>
        </p:txBody>
      </p:sp>
      <p:sp>
        <p:nvSpPr>
          <p:cNvPr id="3" name="Subtitle" descr="Presentation Subtitle&#10;"/>
          <p:cNvSpPr>
            <a:spLocks noGrp="1"/>
          </p:cNvSpPr>
          <p:nvPr>
            <p:ph type="subTitle" idx="1" hasCustomPrompt="1"/>
          </p:nvPr>
        </p:nvSpPr>
        <p:spPr>
          <a:xfrm>
            <a:off x="723900" y="5021982"/>
            <a:ext cx="5730875" cy="962894"/>
          </a:xfrm>
        </p:spPr>
        <p:txBody>
          <a:bodyPr>
            <a:noAutofit/>
          </a:bodyPr>
          <a:lstStyle>
            <a:lvl1pPr marL="0" indent="0" algn="l">
              <a:lnSpc>
                <a:spcPct val="100000"/>
              </a:lnSpc>
              <a:spcBef>
                <a:spcPts val="0"/>
              </a:spcBef>
              <a:buNone/>
              <a:defRPr sz="240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 or Department</a:t>
            </a:r>
            <a:endParaRPr dirty="0"/>
          </a:p>
        </p:txBody>
      </p:sp>
    </p:spTree>
    <p:extLst>
      <p:ext uri="{BB962C8B-B14F-4D97-AF65-F5344CB8AC3E}">
        <p14:creationId xmlns:p14="http://schemas.microsoft.com/office/powerpoint/2010/main" val="1607963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B92B6-403B-4B5E-B7AE-C8DD2DF153D5}"/>
              </a:ext>
              <a:ext uri="{C183D7F6-B498-43B3-948B-1728B52AA6E4}">
                <adec:decorative xmlns:adec="http://schemas.microsoft.com/office/drawing/2017/decorative" val="1"/>
              </a:ext>
            </a:extLst>
          </p:cNvPr>
          <p:cNvSpPr txBox="1"/>
          <p:nvPr userDrawn="1"/>
        </p:nvSpPr>
        <p:spPr>
          <a:xfrm>
            <a:off x="0" y="1382286"/>
            <a:ext cx="12188825" cy="4093428"/>
          </a:xfrm>
          <a:prstGeom prst="rect">
            <a:avLst/>
          </a:prstGeom>
          <a:noFill/>
        </p:spPr>
        <p:txBody>
          <a:bodyPr wrap="square" rtlCol="0">
            <a:spAutoFit/>
          </a:bodyPr>
          <a:lstStyle/>
          <a:p>
            <a:pPr algn="ctr"/>
            <a:r>
              <a:rPr lang="en-GB" sz="13000" dirty="0">
                <a:solidFill>
                  <a:schemeClr val="accent1"/>
                </a:solidFill>
                <a:latin typeface="Georgia" panose="02040502050405020303" pitchFamily="18" charset="0"/>
              </a:rPr>
              <a:t>Content Slides (Text Only)</a:t>
            </a:r>
          </a:p>
        </p:txBody>
      </p:sp>
    </p:spTree>
    <p:extLst>
      <p:ext uri="{BB962C8B-B14F-4D97-AF65-F5344CB8AC3E}">
        <p14:creationId xmlns:p14="http://schemas.microsoft.com/office/powerpoint/2010/main" val="981609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ment &amp; Content Text Only">
    <p:spTree>
      <p:nvGrpSpPr>
        <p:cNvPr id="1" name=""/>
        <p:cNvGrpSpPr/>
        <p:nvPr/>
      </p:nvGrpSpPr>
      <p:grpSpPr>
        <a:xfrm>
          <a:off x="0" y="0"/>
          <a:ext cx="0" cy="0"/>
          <a:chOff x="0" y="0"/>
          <a:chExt cx="0" cy="0"/>
        </a:xfrm>
      </p:grpSpPr>
      <p:sp>
        <p:nvSpPr>
          <p:cNvPr id="2" name="Title 1" descr="Slide Title&#10;"/>
          <p:cNvSpPr>
            <a:spLocks noGrp="1"/>
          </p:cNvSpPr>
          <p:nvPr>
            <p:ph type="title" hasCustomPrompt="1"/>
          </p:nvPr>
        </p:nvSpPr>
        <p:spPr>
          <a:xfrm>
            <a:off x="723901" y="675776"/>
            <a:ext cx="5010150" cy="876798"/>
          </a:xfrm>
        </p:spPr>
        <p:txBody>
          <a:bodyPr/>
          <a:lstStyle>
            <a:lvl1pPr>
              <a:defRPr/>
            </a:lvl1pPr>
          </a:lstStyle>
          <a:p>
            <a:r>
              <a:rPr lang="en-US" dirty="0"/>
              <a:t>Slide Title</a:t>
            </a:r>
            <a:endParaRPr dirty="0"/>
          </a:p>
        </p:txBody>
      </p:sp>
      <p:sp>
        <p:nvSpPr>
          <p:cNvPr id="4" name="Text Placeholder 3" descr="Comment Box">
            <a:extLst>
              <a:ext uri="{FF2B5EF4-FFF2-40B4-BE49-F238E27FC236}">
                <a16:creationId xmlns:a16="http://schemas.microsoft.com/office/drawing/2014/main" id="{D7AC9930-AA5E-41CE-B6C7-66556E1B99B4}"/>
              </a:ext>
            </a:extLst>
          </p:cNvPr>
          <p:cNvSpPr>
            <a:spLocks noGrp="1"/>
          </p:cNvSpPr>
          <p:nvPr>
            <p:ph type="body" sz="quarter" idx="10" hasCustomPrompt="1"/>
          </p:nvPr>
        </p:nvSpPr>
        <p:spPr>
          <a:xfrm>
            <a:off x="6094413" y="675774"/>
            <a:ext cx="5373687" cy="876799"/>
          </a:xfrm>
        </p:spPr>
        <p:txBody>
          <a:bodyPr/>
          <a:lstStyle>
            <a:lvl1pPr marL="0" indent="0">
              <a:buNone/>
              <a:defRPr sz="2200" b="1">
                <a:solidFill>
                  <a:schemeClr val="accent2"/>
                </a:solidFill>
              </a:defRPr>
            </a:lvl1pPr>
          </a:lstStyle>
          <a:p>
            <a:pPr lvl="0"/>
            <a:r>
              <a:rPr lang="en-US" dirty="0"/>
              <a:t>Comment box</a:t>
            </a:r>
            <a:endParaRPr lang="en-GB" dirty="0"/>
          </a:p>
        </p:txBody>
      </p:sp>
      <p:sp>
        <p:nvSpPr>
          <p:cNvPr id="5" name="Text Placeholder 4" descr="Text Placeholder">
            <a:extLst>
              <a:ext uri="{FF2B5EF4-FFF2-40B4-BE49-F238E27FC236}">
                <a16:creationId xmlns:a16="http://schemas.microsoft.com/office/drawing/2014/main" id="{C6D5AA89-117F-4BA5-B58F-05002803D233}"/>
              </a:ext>
            </a:extLst>
          </p:cNvPr>
          <p:cNvSpPr>
            <a:spLocks noGrp="1"/>
          </p:cNvSpPr>
          <p:nvPr>
            <p:ph type="body" sz="quarter" idx="11" hasCustomPrompt="1"/>
          </p:nvPr>
        </p:nvSpPr>
        <p:spPr>
          <a:xfrm>
            <a:off x="723901" y="1916112"/>
            <a:ext cx="10744199" cy="4068763"/>
          </a:xfrm>
        </p:spPr>
        <p:txBody>
          <a:bodyPr/>
          <a:lstStyle>
            <a:lvl1pPr marL="0" indent="0">
              <a:lnSpc>
                <a:spcPct val="120000"/>
              </a:lnSpc>
              <a:spcAft>
                <a:spcPts val="600"/>
              </a:spcAft>
              <a:buNone/>
              <a:defRPr/>
            </a:lvl1pPr>
            <a:lvl2pPr marL="0" indent="0">
              <a:lnSpc>
                <a:spcPct val="110000"/>
              </a:lnSpc>
              <a:spcAft>
                <a:spcPts val="600"/>
              </a:spcAft>
              <a:buNone/>
              <a:defRPr/>
            </a:lvl2pPr>
            <a:lvl3pPr marL="0" indent="0">
              <a:lnSpc>
                <a:spcPct val="110000"/>
              </a:lnSpc>
              <a:spcAft>
                <a:spcPts val="600"/>
              </a:spcAft>
              <a:buNone/>
              <a:defRPr/>
            </a:lvl3pPr>
            <a:lvl4pPr marL="0" indent="0">
              <a:lnSpc>
                <a:spcPct val="110000"/>
              </a:lnSpc>
              <a:spcAft>
                <a:spcPts val="600"/>
              </a:spcAft>
              <a:buNone/>
              <a:defRPr/>
            </a:lvl4pPr>
            <a:lvl5pPr marL="0" indent="0">
              <a:lnSpc>
                <a:spcPct val="110000"/>
              </a:lnSpc>
              <a:spcAft>
                <a:spcPts val="600"/>
              </a:spcAft>
              <a:buNone/>
              <a:defRPr/>
            </a:lvl5pPr>
          </a:lstStyle>
          <a:p>
            <a:pPr lvl="0"/>
            <a:r>
              <a:rPr lang="en-US" dirty="0"/>
              <a:t>Body copy</a:t>
            </a:r>
            <a:endParaRPr lang="en-GB" dirty="0"/>
          </a:p>
        </p:txBody>
      </p:sp>
    </p:spTree>
    <p:extLst>
      <p:ext uri="{BB962C8B-B14F-4D97-AF65-F5344CB8AC3E}">
        <p14:creationId xmlns:p14="http://schemas.microsoft.com/office/powerpoint/2010/main" val="2906340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title and Content Text Only">
    <p:spTree>
      <p:nvGrpSpPr>
        <p:cNvPr id="1" name=""/>
        <p:cNvGrpSpPr/>
        <p:nvPr/>
      </p:nvGrpSpPr>
      <p:grpSpPr>
        <a:xfrm>
          <a:off x="0" y="0"/>
          <a:ext cx="0" cy="0"/>
          <a:chOff x="0" y="0"/>
          <a:chExt cx="0" cy="0"/>
        </a:xfrm>
      </p:grpSpPr>
      <p:sp>
        <p:nvSpPr>
          <p:cNvPr id="7" name="Title" descr="Slide Title">
            <a:extLst>
              <a:ext uri="{FF2B5EF4-FFF2-40B4-BE49-F238E27FC236}">
                <a16:creationId xmlns:a16="http://schemas.microsoft.com/office/drawing/2014/main" id="{9CC5A1F3-5310-4A74-887D-8FE516307B19}"/>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6" name="Subtitle" descr="Subtitle&#10;">
            <a:extLst>
              <a:ext uri="{FF2B5EF4-FFF2-40B4-BE49-F238E27FC236}">
                <a16:creationId xmlns:a16="http://schemas.microsoft.com/office/drawing/2014/main" id="{61E8A6F0-77EA-4D15-85B4-AFBFA8487A86}"/>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
        <p:nvSpPr>
          <p:cNvPr id="4" name="Content placeholder" descr="Text Placeholder&#10;">
            <a:extLst>
              <a:ext uri="{FF2B5EF4-FFF2-40B4-BE49-F238E27FC236}">
                <a16:creationId xmlns:a16="http://schemas.microsoft.com/office/drawing/2014/main" id="{5191CFAE-2F45-434B-BE1D-FB60435CCDB9}"/>
              </a:ext>
            </a:extLst>
          </p:cNvPr>
          <p:cNvSpPr>
            <a:spLocks noGrp="1"/>
          </p:cNvSpPr>
          <p:nvPr>
            <p:ph idx="1" hasCustomPrompt="1"/>
          </p:nvPr>
        </p:nvSpPr>
        <p:spPr>
          <a:xfrm>
            <a:off x="723900" y="1916114"/>
            <a:ext cx="10744200"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Tree>
    <p:extLst>
      <p:ext uri="{BB962C8B-B14F-4D97-AF65-F5344CB8AC3E}">
        <p14:creationId xmlns:p14="http://schemas.microsoft.com/office/powerpoint/2010/main" val="3946921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Text Only">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5" name="Content placeholder" descr="Content Placeholder&#10;">
            <a:extLst>
              <a:ext uri="{FF2B5EF4-FFF2-40B4-BE49-F238E27FC236}">
                <a16:creationId xmlns:a16="http://schemas.microsoft.com/office/drawing/2014/main" id="{815D66EC-DEC5-4A30-BF42-F752F345BA63}"/>
              </a:ext>
            </a:extLst>
          </p:cNvPr>
          <p:cNvSpPr>
            <a:spLocks noGrp="1"/>
          </p:cNvSpPr>
          <p:nvPr>
            <p:ph idx="1" hasCustomPrompt="1"/>
          </p:nvPr>
        </p:nvSpPr>
        <p:spPr>
          <a:xfrm>
            <a:off x="723900" y="1916114"/>
            <a:ext cx="10744200"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Tree>
    <p:extLst>
      <p:ext uri="{BB962C8B-B14F-4D97-AF65-F5344CB8AC3E}">
        <p14:creationId xmlns:p14="http://schemas.microsoft.com/office/powerpoint/2010/main" val="969124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icture Text Only">
    <p:spTree>
      <p:nvGrpSpPr>
        <p:cNvPr id="1" name=""/>
        <p:cNvGrpSpPr/>
        <p:nvPr/>
      </p:nvGrpSpPr>
      <p:grpSpPr>
        <a:xfrm>
          <a:off x="0" y="0"/>
          <a:ext cx="0" cy="0"/>
          <a:chOff x="0" y="0"/>
          <a:chExt cx="0" cy="0"/>
        </a:xfrm>
      </p:grpSpPr>
      <p:sp>
        <p:nvSpPr>
          <p:cNvPr id="4" name="Title" descr="Slide Title">
            <a:extLst>
              <a:ext uri="{FF2B5EF4-FFF2-40B4-BE49-F238E27FC236}">
                <a16:creationId xmlns:a16="http://schemas.microsoft.com/office/drawing/2014/main" id="{F0F48FF3-E59F-4EC1-BEF5-6AFE36FED56A}"/>
              </a:ext>
            </a:extLst>
          </p:cNvPr>
          <p:cNvSpPr>
            <a:spLocks noGrp="1"/>
          </p:cNvSpPr>
          <p:nvPr>
            <p:ph type="title" hasCustomPrompt="1"/>
          </p:nvPr>
        </p:nvSpPr>
        <p:spPr>
          <a:xfrm>
            <a:off x="723900" y="675776"/>
            <a:ext cx="5010150" cy="373380"/>
          </a:xfrm>
        </p:spPr>
        <p:txBody>
          <a:bodyPr/>
          <a:lstStyle>
            <a:lvl1pPr>
              <a:defRPr/>
            </a:lvl1pPr>
          </a:lstStyle>
          <a:p>
            <a:r>
              <a:rPr lang="en-US" dirty="0"/>
              <a:t>Slide Title</a:t>
            </a:r>
            <a:endParaRPr lang="en-GB" dirty="0"/>
          </a:p>
        </p:txBody>
      </p:sp>
      <p:sp>
        <p:nvSpPr>
          <p:cNvPr id="8" name="Picture Placeholder" descr="Picture Placeholder&#10;">
            <a:extLst>
              <a:ext uri="{FF2B5EF4-FFF2-40B4-BE49-F238E27FC236}">
                <a16:creationId xmlns:a16="http://schemas.microsoft.com/office/drawing/2014/main" id="{EA58A51F-9415-47A7-B221-AE111D668D75}"/>
              </a:ext>
            </a:extLst>
          </p:cNvPr>
          <p:cNvSpPr>
            <a:spLocks noGrp="1"/>
          </p:cNvSpPr>
          <p:nvPr>
            <p:ph type="pic" sz="quarter" idx="10" hasCustomPrompt="1"/>
          </p:nvPr>
        </p:nvSpPr>
        <p:spPr>
          <a:xfrm>
            <a:off x="6454776" y="723900"/>
            <a:ext cx="5010150" cy="5260976"/>
          </a:xfrm>
          <a:solidFill>
            <a:schemeClr val="tx1">
              <a:lumMod val="85000"/>
            </a:schemeClr>
          </a:solidFill>
        </p:spPr>
        <p:txBody>
          <a:bodyPr/>
          <a:lstStyle>
            <a:lvl1pPr marL="0" indent="0">
              <a:buNone/>
              <a:defRPr/>
            </a:lvl1pPr>
          </a:lstStyle>
          <a:p>
            <a:r>
              <a:rPr lang="en-GB" dirty="0"/>
              <a:t>Add picture</a:t>
            </a:r>
          </a:p>
        </p:txBody>
      </p:sp>
      <p:sp>
        <p:nvSpPr>
          <p:cNvPr id="5" name="Content placeholder" descr="Content Placeholder">
            <a:extLst>
              <a:ext uri="{FF2B5EF4-FFF2-40B4-BE49-F238E27FC236}">
                <a16:creationId xmlns:a16="http://schemas.microsoft.com/office/drawing/2014/main" id="{9E79150B-FB83-41F2-8652-BE8B674282C8}"/>
              </a:ext>
            </a:extLst>
          </p:cNvPr>
          <p:cNvSpPr>
            <a:spLocks noGrp="1"/>
          </p:cNvSpPr>
          <p:nvPr>
            <p:ph idx="1" hasCustomPrompt="1"/>
          </p:nvPr>
        </p:nvSpPr>
        <p:spPr>
          <a:xfrm>
            <a:off x="723900" y="1916114"/>
            <a:ext cx="5010149"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Tree>
    <p:extLst>
      <p:ext uri="{BB962C8B-B14F-4D97-AF65-F5344CB8AC3E}">
        <p14:creationId xmlns:p14="http://schemas.microsoft.com/office/powerpoint/2010/main" val="3051525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title and 2 Content Text Only">
    <p:spTree>
      <p:nvGrpSpPr>
        <p:cNvPr id="1" name=""/>
        <p:cNvGrpSpPr/>
        <p:nvPr/>
      </p:nvGrpSpPr>
      <p:grpSpPr>
        <a:xfrm>
          <a:off x="0" y="0"/>
          <a:ext cx="0" cy="0"/>
          <a:chOff x="0" y="0"/>
          <a:chExt cx="0" cy="0"/>
        </a:xfrm>
      </p:grpSpPr>
      <p:sp>
        <p:nvSpPr>
          <p:cNvPr id="5" name="Title" descr="Slide Title">
            <a:extLst>
              <a:ext uri="{FF2B5EF4-FFF2-40B4-BE49-F238E27FC236}">
                <a16:creationId xmlns:a16="http://schemas.microsoft.com/office/drawing/2014/main" id="{F649540C-95A8-498B-8EC3-FB06ABC5ADAC}"/>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6" name="Subtitle" descr="Subtitle&#10;">
            <a:extLst>
              <a:ext uri="{FF2B5EF4-FFF2-40B4-BE49-F238E27FC236}">
                <a16:creationId xmlns:a16="http://schemas.microsoft.com/office/drawing/2014/main" id="{82E00563-FB9A-4F46-BEA1-19BACDAE93CE}"/>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
        <p:nvSpPr>
          <p:cNvPr id="7" name="Content placeholder" descr="Content Placeholder 1&#10;">
            <a:extLst>
              <a:ext uri="{FF2B5EF4-FFF2-40B4-BE49-F238E27FC236}">
                <a16:creationId xmlns:a16="http://schemas.microsoft.com/office/drawing/2014/main" id="{D1469A39-741F-4917-8D7C-21DA0715A715}"/>
              </a:ext>
            </a:extLst>
          </p:cNvPr>
          <p:cNvSpPr>
            <a:spLocks noGrp="1"/>
          </p:cNvSpPr>
          <p:nvPr>
            <p:ph idx="1" hasCustomPrompt="1"/>
          </p:nvPr>
        </p:nvSpPr>
        <p:spPr>
          <a:xfrm>
            <a:off x="723900" y="1916114"/>
            <a:ext cx="5010150"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
        <p:nvSpPr>
          <p:cNvPr id="8" name="Content placeholder" descr="Content Placeholder 2&#10;">
            <a:extLst>
              <a:ext uri="{FF2B5EF4-FFF2-40B4-BE49-F238E27FC236}">
                <a16:creationId xmlns:a16="http://schemas.microsoft.com/office/drawing/2014/main" id="{2B668054-5E8D-4925-9642-1F64E75D6BBF}"/>
              </a:ext>
            </a:extLst>
          </p:cNvPr>
          <p:cNvSpPr>
            <a:spLocks noGrp="1"/>
          </p:cNvSpPr>
          <p:nvPr>
            <p:ph idx="11" hasCustomPrompt="1"/>
          </p:nvPr>
        </p:nvSpPr>
        <p:spPr>
          <a:xfrm>
            <a:off x="6454775" y="1916114"/>
            <a:ext cx="5010150"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Tree>
    <p:extLst>
      <p:ext uri="{BB962C8B-B14F-4D97-AF65-F5344CB8AC3E}">
        <p14:creationId xmlns:p14="http://schemas.microsoft.com/office/powerpoint/2010/main" val="203678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ntent Text Only">
    <p:spTree>
      <p:nvGrpSpPr>
        <p:cNvPr id="1" name=""/>
        <p:cNvGrpSpPr/>
        <p:nvPr/>
      </p:nvGrpSpPr>
      <p:grpSpPr>
        <a:xfrm>
          <a:off x="0" y="0"/>
          <a:ext cx="0" cy="0"/>
          <a:chOff x="0" y="0"/>
          <a:chExt cx="0" cy="0"/>
        </a:xfrm>
      </p:grpSpPr>
      <p:sp>
        <p:nvSpPr>
          <p:cNvPr id="5" name="Title" descr="Slide Title">
            <a:extLst>
              <a:ext uri="{FF2B5EF4-FFF2-40B4-BE49-F238E27FC236}">
                <a16:creationId xmlns:a16="http://schemas.microsoft.com/office/drawing/2014/main" id="{F649540C-95A8-498B-8EC3-FB06ABC5ADAC}"/>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6" name="Content placeholder" descr="Content Placeholder 1&#10;">
            <a:extLst>
              <a:ext uri="{FF2B5EF4-FFF2-40B4-BE49-F238E27FC236}">
                <a16:creationId xmlns:a16="http://schemas.microsoft.com/office/drawing/2014/main" id="{2500CC9D-2588-4F63-8F41-63780F460409}"/>
              </a:ext>
            </a:extLst>
          </p:cNvPr>
          <p:cNvSpPr>
            <a:spLocks noGrp="1"/>
          </p:cNvSpPr>
          <p:nvPr>
            <p:ph idx="1" hasCustomPrompt="1"/>
          </p:nvPr>
        </p:nvSpPr>
        <p:spPr>
          <a:xfrm>
            <a:off x="723900" y="1916114"/>
            <a:ext cx="5010150"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
        <p:nvSpPr>
          <p:cNvPr id="7" name="Content placeholder" descr="Content Placeholder 2&#10;">
            <a:extLst>
              <a:ext uri="{FF2B5EF4-FFF2-40B4-BE49-F238E27FC236}">
                <a16:creationId xmlns:a16="http://schemas.microsoft.com/office/drawing/2014/main" id="{B5B4E6AE-71F2-42FE-827B-F5B9F0694DE1}"/>
              </a:ext>
            </a:extLst>
          </p:cNvPr>
          <p:cNvSpPr>
            <a:spLocks noGrp="1"/>
          </p:cNvSpPr>
          <p:nvPr>
            <p:ph idx="11" hasCustomPrompt="1"/>
          </p:nvPr>
        </p:nvSpPr>
        <p:spPr>
          <a:xfrm>
            <a:off x="6454775" y="1916114"/>
            <a:ext cx="5010150" cy="4068762"/>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Tree>
    <p:extLst>
      <p:ext uri="{BB962C8B-B14F-4D97-AF65-F5344CB8AC3E}">
        <p14:creationId xmlns:p14="http://schemas.microsoft.com/office/powerpoint/2010/main" val="3546151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ntent with Titles Text Only">
    <p:spTree>
      <p:nvGrpSpPr>
        <p:cNvPr id="1" name=""/>
        <p:cNvGrpSpPr/>
        <p:nvPr/>
      </p:nvGrpSpPr>
      <p:grpSpPr>
        <a:xfrm>
          <a:off x="0" y="0"/>
          <a:ext cx="0" cy="0"/>
          <a:chOff x="0" y="0"/>
          <a:chExt cx="0" cy="0"/>
        </a:xfrm>
      </p:grpSpPr>
      <p:sp>
        <p:nvSpPr>
          <p:cNvPr id="8" name="Content placeholder" descr="Content placeholder 1&#10;">
            <a:extLst>
              <a:ext uri="{FF2B5EF4-FFF2-40B4-BE49-F238E27FC236}">
                <a16:creationId xmlns:a16="http://schemas.microsoft.com/office/drawing/2014/main" id="{2F09B7A3-99DA-4E51-8C3F-FF21E87D39CF}"/>
              </a:ext>
            </a:extLst>
          </p:cNvPr>
          <p:cNvSpPr>
            <a:spLocks noGrp="1"/>
          </p:cNvSpPr>
          <p:nvPr>
            <p:ph idx="10" hasCustomPrompt="1"/>
          </p:nvPr>
        </p:nvSpPr>
        <p:spPr>
          <a:xfrm>
            <a:off x="723900" y="2435270"/>
            <a:ext cx="5010150" cy="3549606"/>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
        <p:nvSpPr>
          <p:cNvPr id="9" name="Content placeholder" descr="Content Placeholder 2&#10;">
            <a:extLst>
              <a:ext uri="{FF2B5EF4-FFF2-40B4-BE49-F238E27FC236}">
                <a16:creationId xmlns:a16="http://schemas.microsoft.com/office/drawing/2014/main" id="{466CC21B-A807-410C-9860-1F5A8C41D518}"/>
              </a:ext>
            </a:extLst>
          </p:cNvPr>
          <p:cNvSpPr>
            <a:spLocks noGrp="1"/>
          </p:cNvSpPr>
          <p:nvPr>
            <p:ph idx="11" hasCustomPrompt="1"/>
          </p:nvPr>
        </p:nvSpPr>
        <p:spPr>
          <a:xfrm>
            <a:off x="6454775" y="2435270"/>
            <a:ext cx="5010150" cy="3549606"/>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
        <p:nvSpPr>
          <p:cNvPr id="7" name="Title" descr="Slide Title">
            <a:extLst>
              <a:ext uri="{FF2B5EF4-FFF2-40B4-BE49-F238E27FC236}">
                <a16:creationId xmlns:a16="http://schemas.microsoft.com/office/drawing/2014/main" id="{B21F1CF4-2A67-46AF-B211-D25450CB00C3}"/>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Subtitle" descr="Subtitle 1"/>
          <p:cNvSpPr>
            <a:spLocks noGrp="1"/>
          </p:cNvSpPr>
          <p:nvPr>
            <p:ph type="body" idx="1" hasCustomPrompt="1"/>
          </p:nvPr>
        </p:nvSpPr>
        <p:spPr>
          <a:xfrm>
            <a:off x="723900" y="1905000"/>
            <a:ext cx="5010150"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Subtitle" descr="Subtitle 2"/>
          <p:cNvSpPr>
            <a:spLocks noGrp="1"/>
          </p:cNvSpPr>
          <p:nvPr>
            <p:ph type="body" sz="quarter" idx="3" hasCustomPrompt="1"/>
          </p:nvPr>
        </p:nvSpPr>
        <p:spPr>
          <a:xfrm>
            <a:off x="6454774" y="1905000"/>
            <a:ext cx="5013325"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Tree>
    <p:extLst>
      <p:ext uri="{BB962C8B-B14F-4D97-AF65-F5344CB8AC3E}">
        <p14:creationId xmlns:p14="http://schemas.microsoft.com/office/powerpoint/2010/main" val="560477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title, 2 Content with Titles Text Only">
    <p:spTree>
      <p:nvGrpSpPr>
        <p:cNvPr id="1" name=""/>
        <p:cNvGrpSpPr/>
        <p:nvPr/>
      </p:nvGrpSpPr>
      <p:grpSpPr>
        <a:xfrm>
          <a:off x="0" y="0"/>
          <a:ext cx="0" cy="0"/>
          <a:chOff x="0" y="0"/>
          <a:chExt cx="0" cy="0"/>
        </a:xfrm>
      </p:grpSpPr>
      <p:sp>
        <p:nvSpPr>
          <p:cNvPr id="7" name="Title" descr="Slide Title">
            <a:extLst>
              <a:ext uri="{FF2B5EF4-FFF2-40B4-BE49-F238E27FC236}">
                <a16:creationId xmlns:a16="http://schemas.microsoft.com/office/drawing/2014/main" id="{B21F1CF4-2A67-46AF-B211-D25450CB00C3}"/>
              </a:ext>
            </a:extLst>
          </p:cNvPr>
          <p:cNvSpPr>
            <a:spLocks noGrp="1"/>
          </p:cNvSpPr>
          <p:nvPr>
            <p:ph type="title" hasCustomPrompt="1"/>
          </p:nvPr>
        </p:nvSpPr>
        <p:spPr/>
        <p:txBody>
          <a:bodyPr/>
          <a:lstStyle>
            <a:lvl1pPr>
              <a:defRPr/>
            </a:lvl1pPr>
          </a:lstStyle>
          <a:p>
            <a:r>
              <a:rPr lang="en-US" dirty="0"/>
              <a:t>Slide Title</a:t>
            </a:r>
            <a:endParaRPr lang="en-GB" dirty="0"/>
          </a:p>
        </p:txBody>
      </p:sp>
      <p:sp>
        <p:nvSpPr>
          <p:cNvPr id="3" name="Subtitle" descr="Subtitle 1"/>
          <p:cNvSpPr>
            <a:spLocks noGrp="1"/>
          </p:cNvSpPr>
          <p:nvPr>
            <p:ph type="body" idx="1" hasCustomPrompt="1"/>
          </p:nvPr>
        </p:nvSpPr>
        <p:spPr>
          <a:xfrm>
            <a:off x="723900" y="1905000"/>
            <a:ext cx="5010150"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Subtitle" descr="Subtitle 2"/>
          <p:cNvSpPr>
            <a:spLocks noGrp="1"/>
          </p:cNvSpPr>
          <p:nvPr>
            <p:ph type="body" sz="quarter" idx="3" hasCustomPrompt="1"/>
          </p:nvPr>
        </p:nvSpPr>
        <p:spPr>
          <a:xfrm>
            <a:off x="6454774" y="1905000"/>
            <a:ext cx="5013325" cy="373380"/>
          </a:xfrm>
        </p:spPr>
        <p:txBody>
          <a:bodyPr anchor="ctr">
            <a:noAutofit/>
          </a:bodyPr>
          <a:lstStyle>
            <a:lvl1pPr marL="0" indent="0">
              <a:spcBef>
                <a:spcPts val="0"/>
              </a:spcBef>
              <a:buNone/>
              <a:defRPr sz="2000" b="1" cap="none"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Subtitle" descr="Subtitle&#10;">
            <a:extLst>
              <a:ext uri="{FF2B5EF4-FFF2-40B4-BE49-F238E27FC236}">
                <a16:creationId xmlns:a16="http://schemas.microsoft.com/office/drawing/2014/main" id="{FCB64F9A-C0D8-48D0-86F8-4780E21B2473}"/>
              </a:ext>
            </a:extLst>
          </p:cNvPr>
          <p:cNvSpPr>
            <a:spLocks noGrp="1"/>
          </p:cNvSpPr>
          <p:nvPr>
            <p:ph type="body" sz="quarter" idx="10" hasCustomPrompt="1"/>
          </p:nvPr>
        </p:nvSpPr>
        <p:spPr>
          <a:xfrm>
            <a:off x="723900" y="1199650"/>
            <a:ext cx="10744200" cy="373380"/>
          </a:xfrm>
        </p:spPr>
        <p:txBody>
          <a:bodyPr/>
          <a:lstStyle>
            <a:lvl1pPr marL="0" indent="0">
              <a:buNone/>
              <a:defRPr sz="2000" b="1"/>
            </a:lvl1pPr>
          </a:lstStyle>
          <a:p>
            <a:pPr lvl="0"/>
            <a:r>
              <a:rPr lang="en-US" dirty="0"/>
              <a:t>Subtitle</a:t>
            </a:r>
            <a:endParaRPr lang="en-GB" dirty="0"/>
          </a:p>
        </p:txBody>
      </p:sp>
      <p:sp>
        <p:nvSpPr>
          <p:cNvPr id="11" name="Content placeholder" descr="Content Placeholder 1&#10;">
            <a:extLst>
              <a:ext uri="{FF2B5EF4-FFF2-40B4-BE49-F238E27FC236}">
                <a16:creationId xmlns:a16="http://schemas.microsoft.com/office/drawing/2014/main" id="{7E0DB8AC-8586-45D4-BE22-01411C96A32A}"/>
              </a:ext>
            </a:extLst>
          </p:cNvPr>
          <p:cNvSpPr>
            <a:spLocks noGrp="1"/>
          </p:cNvSpPr>
          <p:nvPr>
            <p:ph idx="11" hasCustomPrompt="1"/>
          </p:nvPr>
        </p:nvSpPr>
        <p:spPr>
          <a:xfrm>
            <a:off x="723900" y="2435270"/>
            <a:ext cx="5010150" cy="3549606"/>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
        <p:nvSpPr>
          <p:cNvPr id="12" name="Content placeholder" descr="Content Placeholder 2&#10;">
            <a:extLst>
              <a:ext uri="{FF2B5EF4-FFF2-40B4-BE49-F238E27FC236}">
                <a16:creationId xmlns:a16="http://schemas.microsoft.com/office/drawing/2014/main" id="{3DF5AF15-C919-4856-A1A6-950AB21215A5}"/>
              </a:ext>
            </a:extLst>
          </p:cNvPr>
          <p:cNvSpPr>
            <a:spLocks noGrp="1"/>
          </p:cNvSpPr>
          <p:nvPr>
            <p:ph idx="12" hasCustomPrompt="1"/>
          </p:nvPr>
        </p:nvSpPr>
        <p:spPr>
          <a:xfrm>
            <a:off x="6454775" y="2435270"/>
            <a:ext cx="5010150" cy="3549606"/>
          </a:xfrm>
        </p:spPr>
        <p:txBody>
          <a:bodyPr/>
          <a:lstStyle>
            <a:lvl1pPr marL="0" indent="0">
              <a:lnSpc>
                <a:spcPct val="120000"/>
              </a:lnSpc>
              <a:spcAft>
                <a:spcPts val="600"/>
              </a:spcAft>
              <a:buNone/>
              <a:defRPr/>
            </a:lvl1pPr>
            <a:lvl2pPr marL="231775" indent="0">
              <a:lnSpc>
                <a:spcPct val="110000"/>
              </a:lnSpc>
              <a:spcAft>
                <a:spcPts val="600"/>
              </a:spcAft>
              <a:buNone/>
              <a:defRPr/>
            </a:lvl2pPr>
            <a:lvl3pPr marL="463550" indent="0">
              <a:lnSpc>
                <a:spcPct val="110000"/>
              </a:lnSpc>
              <a:spcAft>
                <a:spcPts val="600"/>
              </a:spcAft>
              <a:buNone/>
              <a:defRPr/>
            </a:lvl3pPr>
            <a:lvl4pPr marL="682625" indent="0">
              <a:lnSpc>
                <a:spcPct val="110000"/>
              </a:lnSpc>
              <a:spcAft>
                <a:spcPts val="600"/>
              </a:spcAft>
              <a:buNone/>
              <a:defRPr/>
            </a:lvl4pPr>
            <a:lvl5pPr marL="857250" indent="0">
              <a:lnSpc>
                <a:spcPct val="110000"/>
              </a:lnSpc>
              <a:spcAft>
                <a:spcPts val="600"/>
              </a:spcAft>
              <a:buNone/>
              <a:defRPr/>
            </a:lvl5pPr>
            <a:lvl6pPr>
              <a:defRPr/>
            </a:lvl6pPr>
          </a:lstStyle>
          <a:p>
            <a:pPr lvl="0"/>
            <a:r>
              <a:rPr lang="en-US" dirty="0"/>
              <a:t>Body copy</a:t>
            </a:r>
            <a:endParaRPr dirty="0"/>
          </a:p>
        </p:txBody>
      </p:sp>
    </p:spTree>
    <p:extLst>
      <p:ext uri="{BB962C8B-B14F-4D97-AF65-F5344CB8AC3E}">
        <p14:creationId xmlns:p14="http://schemas.microsoft.com/office/powerpoint/2010/main" val="1181864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B92B6-403B-4B5E-B7AE-C8DD2DF153D5}"/>
              </a:ext>
              <a:ext uri="{C183D7F6-B498-43B3-948B-1728B52AA6E4}">
                <adec:decorative xmlns:adec="http://schemas.microsoft.com/office/drawing/2017/decorative" val="1"/>
              </a:ext>
            </a:extLst>
          </p:cNvPr>
          <p:cNvSpPr txBox="1"/>
          <p:nvPr userDrawn="1"/>
        </p:nvSpPr>
        <p:spPr>
          <a:xfrm>
            <a:off x="1866444" y="1382286"/>
            <a:ext cx="8455937" cy="4093428"/>
          </a:xfrm>
          <a:prstGeom prst="rect">
            <a:avLst/>
          </a:prstGeom>
          <a:noFill/>
        </p:spPr>
        <p:txBody>
          <a:bodyPr wrap="square" rtlCol="0">
            <a:spAutoFit/>
          </a:bodyPr>
          <a:lstStyle/>
          <a:p>
            <a:pPr algn="ctr"/>
            <a:r>
              <a:rPr lang="en-GB" sz="13000" dirty="0">
                <a:solidFill>
                  <a:schemeClr val="accent1"/>
                </a:solidFill>
                <a:latin typeface="Georgia" panose="02040502050405020303" pitchFamily="18" charset="0"/>
              </a:rPr>
              <a:t>Closing</a:t>
            </a:r>
          </a:p>
          <a:p>
            <a:pPr algn="ctr"/>
            <a:r>
              <a:rPr lang="en-GB" sz="13000" dirty="0">
                <a:solidFill>
                  <a:schemeClr val="accent1"/>
                </a:solidFill>
                <a:latin typeface="Georgia" panose="02040502050405020303" pitchFamily="18" charset="0"/>
              </a:rPr>
              <a:t>Slides</a:t>
            </a:r>
          </a:p>
        </p:txBody>
      </p:sp>
    </p:spTree>
    <p:extLst>
      <p:ext uri="{BB962C8B-B14F-4D97-AF65-F5344CB8AC3E}">
        <p14:creationId xmlns:p14="http://schemas.microsoft.com/office/powerpoint/2010/main" val="109248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_3">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Presentation Title&#10;"/>
          <p:cNvSpPr>
            <a:spLocks noGrp="1"/>
          </p:cNvSpPr>
          <p:nvPr>
            <p:ph type="ctrTitle" hasCustomPrompt="1"/>
          </p:nvPr>
        </p:nvSpPr>
        <p:spPr bwMode="black">
          <a:xfrm>
            <a:off x="723900" y="1916112"/>
            <a:ext cx="5730875" cy="2319405"/>
          </a:xfrm>
        </p:spPr>
        <p:txBody>
          <a:bodyPr anchor="b">
            <a:noAutofit/>
          </a:bodyPr>
          <a:lstStyle>
            <a:lvl1pPr>
              <a:lnSpc>
                <a:spcPct val="90000"/>
              </a:lnSpc>
              <a:spcBef>
                <a:spcPts val="0"/>
              </a:spcBef>
              <a:defRPr sz="5000">
                <a:solidFill>
                  <a:schemeClr val="tx1"/>
                </a:solidFill>
              </a:defRPr>
            </a:lvl1pPr>
          </a:lstStyle>
          <a:p>
            <a:r>
              <a:rPr lang="en-US" dirty="0"/>
              <a:t>Presentation Title</a:t>
            </a:r>
            <a:endParaRPr dirty="0"/>
          </a:p>
        </p:txBody>
      </p:sp>
      <p:sp>
        <p:nvSpPr>
          <p:cNvPr id="3" name="Subtitle" descr="Presentation Subtitle&#10;"/>
          <p:cNvSpPr>
            <a:spLocks noGrp="1"/>
          </p:cNvSpPr>
          <p:nvPr>
            <p:ph type="subTitle" idx="1" hasCustomPrompt="1"/>
          </p:nvPr>
        </p:nvSpPr>
        <p:spPr bwMode="black">
          <a:xfrm>
            <a:off x="723900" y="5021982"/>
            <a:ext cx="5730875" cy="962894"/>
          </a:xfrm>
        </p:spPr>
        <p:txBody>
          <a:bodyPr>
            <a:noAutofit/>
          </a:bodyPr>
          <a:lstStyle>
            <a:lvl1pPr marL="0" indent="0" algn="l">
              <a:lnSpc>
                <a:spcPct val="100000"/>
              </a:lnSpc>
              <a:spcBef>
                <a:spcPts val="0"/>
              </a:spcBef>
              <a:buNone/>
              <a:defRPr sz="240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 or Department</a:t>
            </a:r>
            <a:endParaRPr dirty="0"/>
          </a:p>
        </p:txBody>
      </p:sp>
    </p:spTree>
    <p:extLst>
      <p:ext uri="{BB962C8B-B14F-4D97-AF65-F5344CB8AC3E}">
        <p14:creationId xmlns:p14="http://schemas.microsoft.com/office/powerpoint/2010/main" val="1774649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_1">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descr="Closing Text">
            <a:extLst>
              <a:ext uri="{FF2B5EF4-FFF2-40B4-BE49-F238E27FC236}">
                <a16:creationId xmlns:a16="http://schemas.microsoft.com/office/drawing/2014/main" id="{E85F9899-BFD1-4807-8708-1E812259E5CA}"/>
              </a:ext>
            </a:extLst>
          </p:cNvPr>
          <p:cNvSpPr>
            <a:spLocks noGrp="1"/>
          </p:cNvSpPr>
          <p:nvPr>
            <p:ph type="ctrTitle" hasCustomPrompt="1"/>
          </p:nvPr>
        </p:nvSpPr>
        <p:spPr bwMode="black">
          <a:xfrm>
            <a:off x="730250" y="1761425"/>
            <a:ext cx="5730875" cy="1819576"/>
          </a:xfrm>
        </p:spPr>
        <p:txBody>
          <a:bodyPr anchor="b">
            <a:noAutofit/>
          </a:bodyPr>
          <a:lstStyle>
            <a:lvl1pPr>
              <a:lnSpc>
                <a:spcPct val="90000"/>
              </a:lnSpc>
              <a:defRPr sz="6000">
                <a:solidFill>
                  <a:schemeClr val="tx1"/>
                </a:solidFill>
              </a:defRPr>
            </a:lvl1pPr>
          </a:lstStyle>
          <a:p>
            <a:r>
              <a:rPr lang="en-US" dirty="0"/>
              <a:t>Closing Text</a:t>
            </a:r>
            <a:endParaRPr dirty="0"/>
          </a:p>
        </p:txBody>
      </p:sp>
      <p:sp>
        <p:nvSpPr>
          <p:cNvPr id="9" name="Subtitle" descr="Your name and contact details&#10;">
            <a:extLst>
              <a:ext uri="{FF2B5EF4-FFF2-40B4-BE49-F238E27FC236}">
                <a16:creationId xmlns:a16="http://schemas.microsoft.com/office/drawing/2014/main" id="{B7528459-641F-484E-9624-0D60B00D9D90}"/>
              </a:ext>
            </a:extLst>
          </p:cNvPr>
          <p:cNvSpPr>
            <a:spLocks noGrp="1"/>
          </p:cNvSpPr>
          <p:nvPr>
            <p:ph type="subTitle" idx="1" hasCustomPrompt="1"/>
          </p:nvPr>
        </p:nvSpPr>
        <p:spPr bwMode="black">
          <a:xfrm>
            <a:off x="730250" y="4184585"/>
            <a:ext cx="5730875" cy="1112119"/>
          </a:xfrm>
        </p:spPr>
        <p:txBody>
          <a:bodyPr>
            <a:noAutofit/>
          </a:bodyPr>
          <a:lstStyle>
            <a:lvl1pPr marL="0" indent="0" algn="l">
              <a:lnSpc>
                <a:spcPct val="100000"/>
              </a:lnSpc>
              <a:spcBef>
                <a:spcPts val="0"/>
              </a:spcBef>
              <a:buNone/>
              <a:defRPr sz="2000" cap="none" spc="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a:t>
            </a:r>
            <a:endParaRPr dirty="0"/>
          </a:p>
        </p:txBody>
      </p:sp>
    </p:spTree>
    <p:extLst>
      <p:ext uri="{BB962C8B-B14F-4D97-AF65-F5344CB8AC3E}">
        <p14:creationId xmlns:p14="http://schemas.microsoft.com/office/powerpoint/2010/main" val="2172652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Closing_2">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Closing Text&#10;"/>
          <p:cNvSpPr>
            <a:spLocks noGrp="1"/>
          </p:cNvSpPr>
          <p:nvPr>
            <p:ph type="ctrTitle" hasCustomPrompt="1"/>
          </p:nvPr>
        </p:nvSpPr>
        <p:spPr bwMode="black">
          <a:xfrm>
            <a:off x="730250" y="1761425"/>
            <a:ext cx="5730875" cy="1819576"/>
          </a:xfrm>
        </p:spPr>
        <p:txBody>
          <a:bodyPr anchor="b">
            <a:noAutofit/>
          </a:bodyPr>
          <a:lstStyle>
            <a:lvl1pPr>
              <a:lnSpc>
                <a:spcPct val="90000"/>
              </a:lnSpc>
              <a:defRPr sz="6000">
                <a:solidFill>
                  <a:schemeClr val="tx1"/>
                </a:solidFill>
              </a:defRPr>
            </a:lvl1pPr>
          </a:lstStyle>
          <a:p>
            <a:r>
              <a:rPr lang="en-US" dirty="0"/>
              <a:t>Closing Text</a:t>
            </a:r>
            <a:endParaRPr dirty="0"/>
          </a:p>
        </p:txBody>
      </p:sp>
      <p:sp>
        <p:nvSpPr>
          <p:cNvPr id="3" name="Subtitle" descr="Your name and contact details&#10;"/>
          <p:cNvSpPr>
            <a:spLocks noGrp="1"/>
          </p:cNvSpPr>
          <p:nvPr>
            <p:ph type="subTitle" idx="1" hasCustomPrompt="1"/>
          </p:nvPr>
        </p:nvSpPr>
        <p:spPr bwMode="black">
          <a:xfrm>
            <a:off x="730250" y="4184585"/>
            <a:ext cx="5730875" cy="1112119"/>
          </a:xfrm>
        </p:spPr>
        <p:txBody>
          <a:bodyPr>
            <a:noAutofit/>
          </a:bodyPr>
          <a:lstStyle>
            <a:lvl1pPr marL="0" indent="0" algn="l">
              <a:lnSpc>
                <a:spcPct val="100000"/>
              </a:lnSpc>
              <a:spcBef>
                <a:spcPts val="0"/>
              </a:spcBef>
              <a:buNone/>
              <a:defRPr sz="2000" cap="none" spc="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a:t>
            </a:r>
            <a:endParaRPr dirty="0"/>
          </a:p>
        </p:txBody>
      </p:sp>
    </p:spTree>
    <p:extLst>
      <p:ext uri="{BB962C8B-B14F-4D97-AF65-F5344CB8AC3E}">
        <p14:creationId xmlns:p14="http://schemas.microsoft.com/office/powerpoint/2010/main" val="1286233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Closing_3">
    <p:bg bwMode="inv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Closing Text&#10;"/>
          <p:cNvSpPr>
            <a:spLocks noGrp="1"/>
          </p:cNvSpPr>
          <p:nvPr>
            <p:ph type="ctrTitle" hasCustomPrompt="1"/>
          </p:nvPr>
        </p:nvSpPr>
        <p:spPr bwMode="black">
          <a:xfrm>
            <a:off x="730250" y="1761425"/>
            <a:ext cx="5730875" cy="1819576"/>
          </a:xfrm>
        </p:spPr>
        <p:txBody>
          <a:bodyPr anchor="b">
            <a:noAutofit/>
          </a:bodyPr>
          <a:lstStyle>
            <a:lvl1pPr>
              <a:lnSpc>
                <a:spcPct val="90000"/>
              </a:lnSpc>
              <a:defRPr sz="6000">
                <a:solidFill>
                  <a:schemeClr val="tx1"/>
                </a:solidFill>
              </a:defRPr>
            </a:lvl1pPr>
          </a:lstStyle>
          <a:p>
            <a:r>
              <a:rPr lang="en-US" dirty="0"/>
              <a:t>Closing Text</a:t>
            </a:r>
            <a:endParaRPr dirty="0"/>
          </a:p>
        </p:txBody>
      </p:sp>
      <p:sp>
        <p:nvSpPr>
          <p:cNvPr id="3" name="Subtitle" descr="Your name and contact details&#10;&#10;"/>
          <p:cNvSpPr>
            <a:spLocks noGrp="1"/>
          </p:cNvSpPr>
          <p:nvPr>
            <p:ph type="subTitle" idx="1" hasCustomPrompt="1"/>
          </p:nvPr>
        </p:nvSpPr>
        <p:spPr bwMode="black">
          <a:xfrm>
            <a:off x="730250" y="4184585"/>
            <a:ext cx="5730875" cy="1112119"/>
          </a:xfrm>
        </p:spPr>
        <p:txBody>
          <a:bodyPr>
            <a:noAutofit/>
          </a:bodyPr>
          <a:lstStyle>
            <a:lvl1pPr marL="0" indent="0" algn="l">
              <a:lnSpc>
                <a:spcPct val="100000"/>
              </a:lnSpc>
              <a:spcBef>
                <a:spcPts val="0"/>
              </a:spcBef>
              <a:buNone/>
              <a:defRPr sz="2000" cap="none" spc="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a:t>
            </a:r>
            <a:endParaRPr dirty="0"/>
          </a:p>
        </p:txBody>
      </p:sp>
    </p:spTree>
    <p:extLst>
      <p:ext uri="{BB962C8B-B14F-4D97-AF65-F5344CB8AC3E}">
        <p14:creationId xmlns:p14="http://schemas.microsoft.com/office/powerpoint/2010/main" val="3608325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BE8-57B1-984B-85C1-A3E9EEE3DDAE}"/>
              </a:ext>
            </a:extLst>
          </p:cNvPr>
          <p:cNvSpPr>
            <a:spLocks noGrp="1"/>
          </p:cNvSpPr>
          <p:nvPr>
            <p:ph type="title"/>
          </p:nvPr>
        </p:nvSpPr>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E5067853-CEB1-FC44-B005-DDF70C5D1070}"/>
              </a:ext>
            </a:extLst>
          </p:cNvPr>
          <p:cNvSpPr>
            <a:spLocks noGrp="1"/>
          </p:cNvSpPr>
          <p:nvPr>
            <p:ph idx="1"/>
          </p:nvPr>
        </p:nvSpPr>
        <p:spPr>
          <a:xfrm>
            <a:off x="837982" y="1825625"/>
            <a:ext cx="10512862" cy="4351338"/>
          </a:xfrm>
          <a:prstGeom prst="rect">
            <a:avLst/>
          </a:prstGeom>
        </p:spPr>
        <p:txBody>
          <a:bodyPr/>
          <a:lstStyle>
            <a:lvl1pPr>
              <a:defRPr sz="2799"/>
            </a:lvl1pPr>
            <a:lvl2pPr>
              <a:defRPr sz="2399"/>
            </a:lvl2pPr>
            <a:lvl3pPr>
              <a:defRPr sz="2399"/>
            </a:lvl3pPr>
            <a:lvl4pPr>
              <a:defRPr sz="1999"/>
            </a:lvl4pPr>
            <a:lvl5pPr>
              <a:defRPr sz="19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7418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07E-022E-794A-A444-D97BCE8B55BA}"/>
              </a:ext>
            </a:extLst>
          </p:cNvPr>
          <p:cNvSpPr>
            <a:spLocks noGrp="1"/>
          </p:cNvSpPr>
          <p:nvPr>
            <p:ph type="title"/>
          </p:nvPr>
        </p:nvSpPr>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5029A84-5503-7243-AB5C-33942C7CB20D}"/>
              </a:ext>
            </a:extLst>
          </p:cNvPr>
          <p:cNvSpPr>
            <a:spLocks noGrp="1"/>
          </p:cNvSpPr>
          <p:nvPr>
            <p:ph sz="half" idx="1"/>
          </p:nvPr>
        </p:nvSpPr>
        <p:spPr>
          <a:xfrm>
            <a:off x="837982" y="1825625"/>
            <a:ext cx="5180251"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8D58A4AA-3BBA-CD47-9E72-79747053069C}"/>
              </a:ext>
            </a:extLst>
          </p:cNvPr>
          <p:cNvSpPr>
            <a:spLocks noGrp="1"/>
          </p:cNvSpPr>
          <p:nvPr>
            <p:ph sz="half" idx="2"/>
          </p:nvPr>
        </p:nvSpPr>
        <p:spPr>
          <a:xfrm>
            <a:off x="6170592" y="1825625"/>
            <a:ext cx="5180251"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055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cSld name="Section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831633" y="3836988"/>
            <a:ext cx="10512862" cy="1363663"/>
          </a:xfrm>
          <a:prstGeom prst="rect">
            <a:avLst/>
          </a:prstGeom>
        </p:spPr>
        <p:txBody>
          <a:bodyPr anchor="b">
            <a:normAutofit/>
          </a:bodyPr>
          <a:lstStyle>
            <a:lvl1pPr>
              <a:defRPr sz="4799">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831633" y="5357813"/>
            <a:ext cx="10512862" cy="719454"/>
          </a:xfrm>
          <a:prstGeom prst="rect">
            <a:avLst/>
          </a:prstGeom>
        </p:spPr>
        <p:txBody>
          <a:bodyPr>
            <a:normAutofit/>
          </a:bodyPr>
          <a:lstStyle>
            <a:lvl1pPr marL="0" indent="0">
              <a:buNone/>
              <a:defRPr sz="2399">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1274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A350-A569-4D4A-A8C5-9F53139FA321}"/>
              </a:ext>
            </a:extLst>
          </p:cNvPr>
          <p:cNvSpPr>
            <a:spLocks noGrp="1"/>
          </p:cNvSpPr>
          <p:nvPr>
            <p:ph type="title"/>
          </p:nvPr>
        </p:nvSpPr>
        <p:spPr/>
        <p:txBody>
          <a:bodyPr>
            <a:normAutofit/>
          </a:bodyPr>
          <a:lstStyle>
            <a:lvl1pPr>
              <a:defRPr sz="3199"/>
            </a:lvl1pPr>
          </a:lstStyle>
          <a:p>
            <a:r>
              <a:rPr lang="en-US" dirty="0"/>
              <a:t>Click to edit Master title style</a:t>
            </a:r>
          </a:p>
        </p:txBody>
      </p:sp>
      <p:sp>
        <p:nvSpPr>
          <p:cNvPr id="5" name="Content Placeholder 2">
            <a:extLst>
              <a:ext uri="{FF2B5EF4-FFF2-40B4-BE49-F238E27FC236}">
                <a16:creationId xmlns:a16="http://schemas.microsoft.com/office/drawing/2014/main" id="{904DD360-C2B2-1A49-B668-FE02618F2B7F}"/>
              </a:ext>
            </a:extLst>
          </p:cNvPr>
          <p:cNvSpPr>
            <a:spLocks noGrp="1"/>
          </p:cNvSpPr>
          <p:nvPr>
            <p:ph idx="1"/>
          </p:nvPr>
        </p:nvSpPr>
        <p:spPr>
          <a:xfrm>
            <a:off x="837982" y="1825625"/>
            <a:ext cx="10512862" cy="4351338"/>
          </a:xfrm>
        </p:spPr>
        <p:txBody>
          <a:bodyPr/>
          <a:lstStyle>
            <a:lvl1pPr marL="0" indent="0">
              <a:buNone/>
              <a:defRPr/>
            </a:lvl1pPr>
            <a:lvl2pPr marL="9522" indent="0">
              <a:buNone/>
              <a:tabLst/>
              <a:defRPr/>
            </a:lvl2pPr>
            <a:lvl3pPr marL="9522" indent="0">
              <a:buNone/>
              <a:tabLst/>
              <a:defRPr/>
            </a:lvl3pPr>
            <a:lvl4pPr marL="9522" indent="0">
              <a:buNone/>
              <a:tabLst/>
              <a:defRPr/>
            </a:lvl4pPr>
            <a:lvl5pPr marL="9522"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725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4_picture">
    <p:bg bwMode="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Presentation Title&#10;"/>
          <p:cNvSpPr>
            <a:spLocks noGrp="1"/>
          </p:cNvSpPr>
          <p:nvPr>
            <p:ph type="ctrTitle" hasCustomPrompt="1"/>
          </p:nvPr>
        </p:nvSpPr>
        <p:spPr bwMode="white">
          <a:xfrm>
            <a:off x="723901" y="1916112"/>
            <a:ext cx="4637088" cy="2319405"/>
          </a:xfrm>
        </p:spPr>
        <p:txBody>
          <a:bodyPr anchor="b">
            <a:normAutofit/>
          </a:bodyPr>
          <a:lstStyle>
            <a:lvl1pPr>
              <a:lnSpc>
                <a:spcPct val="90000"/>
              </a:lnSpc>
              <a:spcBef>
                <a:spcPts val="0"/>
              </a:spcBef>
              <a:defRPr sz="5000">
                <a:solidFill>
                  <a:schemeClr val="tx1"/>
                </a:solidFill>
              </a:defRPr>
            </a:lvl1pPr>
          </a:lstStyle>
          <a:p>
            <a:r>
              <a:rPr lang="en-US" dirty="0"/>
              <a:t>Presentation Title</a:t>
            </a:r>
            <a:endParaRPr dirty="0"/>
          </a:p>
        </p:txBody>
      </p:sp>
      <p:sp>
        <p:nvSpPr>
          <p:cNvPr id="3" name="Subtitle" descr="Presentation Subtitle"/>
          <p:cNvSpPr>
            <a:spLocks noGrp="1"/>
          </p:cNvSpPr>
          <p:nvPr>
            <p:ph type="subTitle" idx="1" hasCustomPrompt="1"/>
          </p:nvPr>
        </p:nvSpPr>
        <p:spPr bwMode="white">
          <a:xfrm>
            <a:off x="723901" y="5021982"/>
            <a:ext cx="4637088" cy="962894"/>
          </a:xfrm>
        </p:spPr>
        <p:txBody>
          <a:bodyPr>
            <a:normAutofit/>
          </a:bodyPr>
          <a:lstStyle>
            <a:lvl1pPr marL="0" indent="0" algn="l">
              <a:lnSpc>
                <a:spcPct val="100000"/>
              </a:lnSpc>
              <a:spcBef>
                <a:spcPts val="0"/>
              </a:spcBef>
              <a:buNone/>
              <a:defRPr sz="240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 or Department</a:t>
            </a:r>
            <a:endParaRPr dirty="0"/>
          </a:p>
        </p:txBody>
      </p:sp>
      <p:sp>
        <p:nvSpPr>
          <p:cNvPr id="5" name="Picture Placeholder" descr="Picture Placeholder&#10;">
            <a:extLst>
              <a:ext uri="{FF2B5EF4-FFF2-40B4-BE49-F238E27FC236}">
                <a16:creationId xmlns:a16="http://schemas.microsoft.com/office/drawing/2014/main" id="{D2819E0F-3F31-401A-8C7B-BDAAF33EF2B2}"/>
              </a:ext>
            </a:extLst>
          </p:cNvPr>
          <p:cNvSpPr>
            <a:spLocks noGrp="1"/>
          </p:cNvSpPr>
          <p:nvPr>
            <p:ph type="pic" sz="quarter" idx="10" hasCustomPrompt="1"/>
          </p:nvPr>
        </p:nvSpPr>
        <p:spPr>
          <a:xfrm>
            <a:off x="6094413" y="0"/>
            <a:ext cx="6094412" cy="6858000"/>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314265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5_picture">
    <p:bg bwMode="inv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descr="Presentation Title&#10;"/>
          <p:cNvSpPr>
            <a:spLocks noGrp="1"/>
          </p:cNvSpPr>
          <p:nvPr>
            <p:ph type="ctrTitle" hasCustomPrompt="1"/>
          </p:nvPr>
        </p:nvSpPr>
        <p:spPr>
          <a:xfrm>
            <a:off x="723901" y="1916112"/>
            <a:ext cx="4637088" cy="2319405"/>
          </a:xfrm>
        </p:spPr>
        <p:txBody>
          <a:bodyPr anchor="b">
            <a:noAutofit/>
          </a:bodyPr>
          <a:lstStyle>
            <a:lvl1pPr>
              <a:lnSpc>
                <a:spcPct val="90000"/>
              </a:lnSpc>
              <a:spcBef>
                <a:spcPts val="0"/>
              </a:spcBef>
              <a:defRPr sz="5000">
                <a:solidFill>
                  <a:schemeClr val="tx1"/>
                </a:solidFill>
              </a:defRPr>
            </a:lvl1pPr>
          </a:lstStyle>
          <a:p>
            <a:r>
              <a:rPr lang="en-US" dirty="0"/>
              <a:t>Presentation Title</a:t>
            </a:r>
            <a:endParaRPr dirty="0"/>
          </a:p>
        </p:txBody>
      </p:sp>
      <p:sp>
        <p:nvSpPr>
          <p:cNvPr id="3" name="Subtitle" descr="Presentation Subtitle"/>
          <p:cNvSpPr>
            <a:spLocks noGrp="1"/>
          </p:cNvSpPr>
          <p:nvPr>
            <p:ph type="subTitle" idx="1" hasCustomPrompt="1"/>
          </p:nvPr>
        </p:nvSpPr>
        <p:spPr>
          <a:xfrm>
            <a:off x="723901" y="5021982"/>
            <a:ext cx="4637088" cy="962894"/>
          </a:xfrm>
        </p:spPr>
        <p:txBody>
          <a:bodyPr>
            <a:noAutofit/>
          </a:bodyPr>
          <a:lstStyle>
            <a:lvl1pPr marL="0" indent="0" algn="l">
              <a:lnSpc>
                <a:spcPct val="100000"/>
              </a:lnSpc>
              <a:spcBef>
                <a:spcPts val="0"/>
              </a:spcBef>
              <a:buNone/>
              <a:defRPr sz="2400" cap="none" spc="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Your Name or Department</a:t>
            </a:r>
            <a:endParaRPr dirty="0"/>
          </a:p>
        </p:txBody>
      </p:sp>
      <p:sp>
        <p:nvSpPr>
          <p:cNvPr id="5" name="Picture Placeholder" descr="Picture Placeholder&#10;">
            <a:extLst>
              <a:ext uri="{FF2B5EF4-FFF2-40B4-BE49-F238E27FC236}">
                <a16:creationId xmlns:a16="http://schemas.microsoft.com/office/drawing/2014/main" id="{EE780411-7796-4872-9417-AED1A3C7AAF0}"/>
              </a:ext>
            </a:extLst>
          </p:cNvPr>
          <p:cNvSpPr>
            <a:spLocks noGrp="1"/>
          </p:cNvSpPr>
          <p:nvPr>
            <p:ph type="pic" sz="quarter" idx="10" hasCustomPrompt="1"/>
          </p:nvPr>
        </p:nvSpPr>
        <p:spPr>
          <a:xfrm>
            <a:off x="6094413" y="0"/>
            <a:ext cx="6094412" cy="6858000"/>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402062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B92B6-403B-4B5E-B7AE-C8DD2DF153D5}"/>
              </a:ext>
              <a:ext uri="{C183D7F6-B498-43B3-948B-1728B52AA6E4}">
                <adec:decorative xmlns:adec="http://schemas.microsoft.com/office/drawing/2017/decorative" val="1"/>
              </a:ext>
            </a:extLst>
          </p:cNvPr>
          <p:cNvSpPr txBox="1"/>
          <p:nvPr userDrawn="1"/>
        </p:nvSpPr>
        <p:spPr>
          <a:xfrm>
            <a:off x="1866444" y="1382286"/>
            <a:ext cx="8455937" cy="4093428"/>
          </a:xfrm>
          <a:prstGeom prst="rect">
            <a:avLst/>
          </a:prstGeom>
          <a:noFill/>
        </p:spPr>
        <p:txBody>
          <a:bodyPr wrap="square" rtlCol="0">
            <a:spAutoFit/>
          </a:bodyPr>
          <a:lstStyle/>
          <a:p>
            <a:pPr algn="ctr"/>
            <a:r>
              <a:rPr lang="en-GB" sz="13000" dirty="0">
                <a:solidFill>
                  <a:schemeClr val="accent1"/>
                </a:solidFill>
                <a:latin typeface="Georgia" panose="02040502050405020303" pitchFamily="18" charset="0"/>
              </a:rPr>
              <a:t>Section</a:t>
            </a:r>
          </a:p>
          <a:p>
            <a:pPr algn="ctr"/>
            <a:r>
              <a:rPr lang="en-GB" sz="13000" dirty="0">
                <a:solidFill>
                  <a:schemeClr val="accent1"/>
                </a:solidFill>
                <a:latin typeface="Georgia" panose="02040502050405020303" pitchFamily="18" charset="0"/>
              </a:rPr>
              <a:t>Slides</a:t>
            </a:r>
          </a:p>
        </p:txBody>
      </p:sp>
    </p:spTree>
    <p:extLst>
      <p:ext uri="{BB962C8B-B14F-4D97-AF65-F5344CB8AC3E}">
        <p14:creationId xmlns:p14="http://schemas.microsoft.com/office/powerpoint/2010/main" val="48448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_1_picture">
    <p:bg bwMode="gray">
      <p:bgPr>
        <a:solidFill>
          <a:schemeClr val="bg2"/>
        </a:solidFill>
        <a:effectLst/>
      </p:bgPr>
    </p:bg>
    <p:spTree>
      <p:nvGrpSpPr>
        <p:cNvPr id="1" name=""/>
        <p:cNvGrpSpPr/>
        <p:nvPr/>
      </p:nvGrpSpPr>
      <p:grpSpPr>
        <a:xfrm>
          <a:off x="0" y="0"/>
          <a:ext cx="0" cy="0"/>
          <a:chOff x="0" y="0"/>
          <a:chExt cx="0" cy="0"/>
        </a:xfrm>
      </p:grpSpPr>
      <p:sp>
        <p:nvSpPr>
          <p:cNvPr id="2" name="Title" descr="Section Title&#10;"/>
          <p:cNvSpPr>
            <a:spLocks noGrp="1"/>
          </p:cNvSpPr>
          <p:nvPr>
            <p:ph type="ctrTitle" hasCustomPrompt="1"/>
          </p:nvPr>
        </p:nvSpPr>
        <p:spPr bwMode="white">
          <a:xfrm>
            <a:off x="723901" y="1573212"/>
            <a:ext cx="4686300" cy="2319405"/>
          </a:xfrm>
        </p:spPr>
        <p:txBody>
          <a:bodyPr anchor="b">
            <a:noAutofit/>
          </a:bodyPr>
          <a:lstStyle>
            <a:lvl1pPr>
              <a:lnSpc>
                <a:spcPct val="90000"/>
              </a:lnSpc>
              <a:defRPr sz="5000">
                <a:solidFill>
                  <a:schemeClr val="tx1"/>
                </a:solidFill>
              </a:defRPr>
            </a:lvl1pPr>
          </a:lstStyle>
          <a:p>
            <a:r>
              <a:rPr lang="en-US" dirty="0"/>
              <a:t>Section Title</a:t>
            </a:r>
            <a:endParaRPr dirty="0"/>
          </a:p>
        </p:txBody>
      </p:sp>
      <p:sp>
        <p:nvSpPr>
          <p:cNvPr id="3" name="Subtitle" descr="Section Subtitle&#10;"/>
          <p:cNvSpPr>
            <a:spLocks noGrp="1"/>
          </p:cNvSpPr>
          <p:nvPr>
            <p:ph type="subTitle" idx="1" hasCustomPrompt="1"/>
          </p:nvPr>
        </p:nvSpPr>
        <p:spPr bwMode="white">
          <a:xfrm>
            <a:off x="723901" y="4172669"/>
            <a:ext cx="4686300" cy="1112119"/>
          </a:xfrm>
        </p:spPr>
        <p:txBody>
          <a:bodyPr>
            <a:noAutofit/>
          </a:bodyPr>
          <a:lstStyle>
            <a:lvl1pPr marL="0" indent="0" algn="l">
              <a:lnSpc>
                <a:spcPct val="100000"/>
              </a:lnSpc>
              <a:spcBef>
                <a:spcPts val="0"/>
              </a:spcBef>
              <a:buNone/>
              <a:defRPr sz="2400" cap="none"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Picture Placeholder" descr="Picture Placeholder&#10;">
            <a:extLst>
              <a:ext uri="{FF2B5EF4-FFF2-40B4-BE49-F238E27FC236}">
                <a16:creationId xmlns:a16="http://schemas.microsoft.com/office/drawing/2014/main" id="{C76E328D-0A53-4668-8C5E-C441F8159C71}"/>
              </a:ext>
            </a:extLst>
          </p:cNvPr>
          <p:cNvSpPr>
            <a:spLocks noGrp="1"/>
          </p:cNvSpPr>
          <p:nvPr>
            <p:ph type="pic" sz="quarter" idx="10" hasCustomPrompt="1"/>
          </p:nvPr>
        </p:nvSpPr>
        <p:spPr>
          <a:xfrm>
            <a:off x="6094413" y="0"/>
            <a:ext cx="6094412" cy="6858000"/>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158847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2_picture">
    <p:bg bwMode="invGray">
      <p:bgPr>
        <a:solidFill>
          <a:schemeClr val="accent1"/>
        </a:solidFill>
        <a:effectLst/>
      </p:bgPr>
    </p:bg>
    <p:spTree>
      <p:nvGrpSpPr>
        <p:cNvPr id="1" name=""/>
        <p:cNvGrpSpPr/>
        <p:nvPr/>
      </p:nvGrpSpPr>
      <p:grpSpPr>
        <a:xfrm>
          <a:off x="0" y="0"/>
          <a:ext cx="0" cy="0"/>
          <a:chOff x="0" y="0"/>
          <a:chExt cx="0" cy="0"/>
        </a:xfrm>
      </p:grpSpPr>
      <p:sp>
        <p:nvSpPr>
          <p:cNvPr id="2" name="Title" descr="Section Title&#10;&#10;"/>
          <p:cNvSpPr>
            <a:spLocks noGrp="1"/>
          </p:cNvSpPr>
          <p:nvPr>
            <p:ph type="ctrTitle" hasCustomPrompt="1"/>
          </p:nvPr>
        </p:nvSpPr>
        <p:spPr>
          <a:xfrm>
            <a:off x="723901" y="1573212"/>
            <a:ext cx="4686300" cy="2319405"/>
          </a:xfrm>
        </p:spPr>
        <p:txBody>
          <a:bodyPr anchor="b">
            <a:noAutofit/>
          </a:bodyPr>
          <a:lstStyle>
            <a:lvl1pPr>
              <a:lnSpc>
                <a:spcPct val="90000"/>
              </a:lnSpc>
              <a:defRPr sz="5000">
                <a:solidFill>
                  <a:schemeClr val="tx1"/>
                </a:solidFill>
              </a:defRPr>
            </a:lvl1pPr>
          </a:lstStyle>
          <a:p>
            <a:r>
              <a:rPr lang="en-US" dirty="0"/>
              <a:t>Section Title</a:t>
            </a:r>
            <a:endParaRPr dirty="0"/>
          </a:p>
        </p:txBody>
      </p:sp>
      <p:sp>
        <p:nvSpPr>
          <p:cNvPr id="3" name="Subtitle" descr="Section Subtitle&#10;&#10;"/>
          <p:cNvSpPr>
            <a:spLocks noGrp="1"/>
          </p:cNvSpPr>
          <p:nvPr>
            <p:ph type="subTitle" idx="1" hasCustomPrompt="1"/>
          </p:nvPr>
        </p:nvSpPr>
        <p:spPr>
          <a:xfrm>
            <a:off x="723901" y="4172669"/>
            <a:ext cx="4686300" cy="1112119"/>
          </a:xfrm>
        </p:spPr>
        <p:txBody>
          <a:bodyPr>
            <a:noAutofit/>
          </a:bodyPr>
          <a:lstStyle>
            <a:lvl1pPr marL="0" indent="0" algn="l">
              <a:lnSpc>
                <a:spcPct val="100000"/>
              </a:lnSpc>
              <a:spcBef>
                <a:spcPts val="0"/>
              </a:spcBef>
              <a:buNone/>
              <a:defRPr sz="2400" cap="none" spc="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Picture Placeholder" descr="Picture Placeholder&#10;">
            <a:extLst>
              <a:ext uri="{FF2B5EF4-FFF2-40B4-BE49-F238E27FC236}">
                <a16:creationId xmlns:a16="http://schemas.microsoft.com/office/drawing/2014/main" id="{C76E328D-0A53-4668-8C5E-C441F8159C71}"/>
              </a:ext>
            </a:extLst>
          </p:cNvPr>
          <p:cNvSpPr>
            <a:spLocks noGrp="1"/>
          </p:cNvSpPr>
          <p:nvPr>
            <p:ph type="pic" sz="quarter" idx="10" hasCustomPrompt="1"/>
          </p:nvPr>
        </p:nvSpPr>
        <p:spPr>
          <a:xfrm>
            <a:off x="6094413" y="0"/>
            <a:ext cx="6094412" cy="6858000"/>
          </a:xfrm>
          <a:solidFill>
            <a:schemeClr val="tx1">
              <a:lumMod val="85000"/>
            </a:schemeClr>
          </a:solidFill>
        </p:spPr>
        <p:txBody>
          <a:bodyPr/>
          <a:lstStyle>
            <a:lvl1pPr marL="0" indent="0">
              <a:buNone/>
              <a:defRPr/>
            </a:lvl1pPr>
          </a:lstStyle>
          <a:p>
            <a:r>
              <a:rPr lang="en-GB" dirty="0"/>
              <a:t>Add picture</a:t>
            </a:r>
          </a:p>
        </p:txBody>
      </p:sp>
    </p:spTree>
    <p:extLst>
      <p:ext uri="{BB962C8B-B14F-4D97-AF65-F5344CB8AC3E}">
        <p14:creationId xmlns:p14="http://schemas.microsoft.com/office/powerpoint/2010/main" val="24915480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descr="Slide Master Title&#10;"/>
          <p:cNvSpPr>
            <a:spLocks noGrp="1"/>
          </p:cNvSpPr>
          <p:nvPr>
            <p:ph type="title"/>
          </p:nvPr>
        </p:nvSpPr>
        <p:spPr>
          <a:xfrm>
            <a:off x="723900" y="675776"/>
            <a:ext cx="10744200" cy="373380"/>
          </a:xfrm>
          <a:prstGeom prst="rect">
            <a:avLst/>
          </a:prstGeom>
        </p:spPr>
        <p:txBody>
          <a:bodyPr vert="horz" lIns="0" tIns="0" rIns="0" bIns="0" rtlCol="0" anchor="t">
            <a:noAutofit/>
          </a:bodyPr>
          <a:lstStyle/>
          <a:p>
            <a:r>
              <a:rPr lang="en-US" dirty="0"/>
              <a:t>Slide Title</a:t>
            </a:r>
            <a:endParaRPr dirty="0"/>
          </a:p>
        </p:txBody>
      </p:sp>
      <p:sp>
        <p:nvSpPr>
          <p:cNvPr id="3" name="Text Placeholder 2" descr="Slide Master Text Box&#10;"/>
          <p:cNvSpPr>
            <a:spLocks noGrp="1"/>
          </p:cNvSpPr>
          <p:nvPr>
            <p:ph type="body" idx="1"/>
          </p:nvPr>
        </p:nvSpPr>
        <p:spPr>
          <a:xfrm>
            <a:off x="723900" y="1916114"/>
            <a:ext cx="10744200" cy="4068762"/>
          </a:xfrm>
          <a:prstGeom prst="rect">
            <a:avLst/>
          </a:prstGeom>
        </p:spPr>
        <p:txBody>
          <a:bodyPr vert="horz" lIns="0" tIns="0" rIns="0" bIns="0" rtlCol="0">
            <a:noAutofit/>
          </a:body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1" name="Straight Connector 10">
            <a:extLst>
              <a:ext uri="{FF2B5EF4-FFF2-40B4-BE49-F238E27FC236}">
                <a16:creationId xmlns:a16="http://schemas.microsoft.com/office/drawing/2014/main" id="{678C7EBF-C146-4D1D-B132-4A0EAD955F02}"/>
              </a:ext>
            </a:extLst>
          </p:cNvPr>
          <p:cNvCxnSpPr>
            <a:cxnSpLocks/>
          </p:cNvCxnSpPr>
          <p:nvPr userDrawn="1"/>
        </p:nvCxnSpPr>
        <p:spPr>
          <a:xfrm>
            <a:off x="723900" y="6352753"/>
            <a:ext cx="10744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2079954-F448-40DD-9A41-5A6C6EA476A6}"/>
              </a:ext>
            </a:extLst>
          </p:cNvPr>
          <p:cNvSpPr txBox="1"/>
          <p:nvPr userDrawn="1"/>
        </p:nvSpPr>
        <p:spPr>
          <a:xfrm>
            <a:off x="723900" y="6458536"/>
            <a:ext cx="2390775" cy="246221"/>
          </a:xfrm>
          <a:prstGeom prst="rect">
            <a:avLst/>
          </a:prstGeom>
          <a:noFill/>
        </p:spPr>
        <p:txBody>
          <a:bodyPr wrap="square" lIns="0" tIns="0" rIns="0" bIns="0" rtlCol="0">
            <a:noAutofit/>
          </a:bodyPr>
          <a:lstStyle/>
          <a:p>
            <a:r>
              <a:rPr lang="en-GB" sz="1000" dirty="0">
                <a:solidFill>
                  <a:schemeClr val="bg2"/>
                </a:solidFill>
                <a:latin typeface="Georgia" panose="02040502050405020303" pitchFamily="18" charset="0"/>
              </a:rPr>
              <a:t>Syracuse University</a:t>
            </a:r>
          </a:p>
        </p:txBody>
      </p:sp>
      <p:sp>
        <p:nvSpPr>
          <p:cNvPr id="14" name="TextBox 13">
            <a:extLst>
              <a:ext uri="{FF2B5EF4-FFF2-40B4-BE49-F238E27FC236}">
                <a16:creationId xmlns:a16="http://schemas.microsoft.com/office/drawing/2014/main" id="{9D2B3798-06D0-4AE6-B226-6897C12299AB}"/>
              </a:ext>
            </a:extLst>
          </p:cNvPr>
          <p:cNvSpPr txBox="1"/>
          <p:nvPr userDrawn="1"/>
        </p:nvSpPr>
        <p:spPr>
          <a:xfrm>
            <a:off x="9077325" y="6458536"/>
            <a:ext cx="2390775" cy="246221"/>
          </a:xfrm>
          <a:prstGeom prst="rect">
            <a:avLst/>
          </a:prstGeom>
          <a:noFill/>
        </p:spPr>
        <p:txBody>
          <a:bodyPr wrap="square" lIns="0" tIns="0" rIns="0" bIns="0" rtlCol="0">
            <a:noAutofit/>
          </a:bodyPr>
          <a:lstStyle/>
          <a:p>
            <a:pPr algn="r"/>
            <a:fld id="{A2266CBC-BADA-4268-8D71-8919D9DD78FA}" type="slidenum">
              <a:rPr lang="en-GB" sz="1000" smtClean="0">
                <a:solidFill>
                  <a:schemeClr val="bg2"/>
                </a:solidFill>
                <a:latin typeface="Georgia" panose="02040502050405020303" pitchFamily="18" charset="0"/>
              </a:rPr>
              <a:t>‹#›</a:t>
            </a:fld>
            <a:endParaRPr lang="en-GB" sz="1000" dirty="0">
              <a:solidFill>
                <a:schemeClr val="bg2"/>
              </a:solidFill>
              <a:latin typeface="Georgia" panose="02040502050405020303" pitchFamily="18" charset="0"/>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78" r:id="rId1"/>
    <p:sldLayoutId id="2147483649" r:id="rId2"/>
    <p:sldLayoutId id="2147483660" r:id="rId3"/>
    <p:sldLayoutId id="2147483661" r:id="rId4"/>
    <p:sldLayoutId id="2147483662" r:id="rId5"/>
    <p:sldLayoutId id="2147483663" r:id="rId6"/>
    <p:sldLayoutId id="2147483686" r:id="rId7"/>
    <p:sldLayoutId id="2147483687" r:id="rId8"/>
    <p:sldLayoutId id="2147483688" r:id="rId9"/>
    <p:sldLayoutId id="2147483689" r:id="rId10"/>
    <p:sldLayoutId id="2147483690" r:id="rId11"/>
    <p:sldLayoutId id="2147483679" r:id="rId12"/>
    <p:sldLayoutId id="2147483680" r:id="rId13"/>
    <p:sldLayoutId id="2147483654" r:id="rId14"/>
    <p:sldLayoutId id="2147483717" r:id="rId15"/>
    <p:sldLayoutId id="2147483720" r:id="rId16"/>
    <p:sldLayoutId id="2147483681" r:id="rId17"/>
    <p:sldLayoutId id="2147483682" r:id="rId18"/>
    <p:sldLayoutId id="2147483650" r:id="rId19"/>
    <p:sldLayoutId id="2147483718" r:id="rId20"/>
    <p:sldLayoutId id="2147483719" r:id="rId21"/>
    <p:sldLayoutId id="2147483693" r:id="rId22"/>
    <p:sldLayoutId id="2147483701" r:id="rId23"/>
    <p:sldLayoutId id="2147483694" r:id="rId24"/>
    <p:sldLayoutId id="2147483703" r:id="rId25"/>
    <p:sldLayoutId id="2147483683" r:id="rId26"/>
    <p:sldLayoutId id="2147483652" r:id="rId27"/>
    <p:sldLayoutId id="2147483653" r:id="rId28"/>
    <p:sldLayoutId id="2147483702" r:id="rId29"/>
    <p:sldLayoutId id="2147483700" r:id="rId30"/>
    <p:sldLayoutId id="2147483721" r:id="rId31"/>
    <p:sldLayoutId id="2147483707" r:id="rId32"/>
    <p:sldLayoutId id="2147483708" r:id="rId33"/>
    <p:sldLayoutId id="2147483711" r:id="rId34"/>
    <p:sldLayoutId id="2147483713" r:id="rId35"/>
    <p:sldLayoutId id="2147483714" r:id="rId36"/>
    <p:sldLayoutId id="2147483715" r:id="rId37"/>
    <p:sldLayoutId id="2147483716" r:id="rId38"/>
    <p:sldLayoutId id="2147483684" r:id="rId39"/>
    <p:sldLayoutId id="2147483685" r:id="rId40"/>
    <p:sldLayoutId id="2147483691" r:id="rId41"/>
    <p:sldLayoutId id="2147483692" r:id="rId42"/>
    <p:sldLayoutId id="2147483722" r:id="rId43"/>
    <p:sldLayoutId id="2147483723" r:id="rId44"/>
    <p:sldLayoutId id="2147483724" r:id="rId45"/>
    <p:sldLayoutId id="2147483725" r:id="rId46"/>
  </p:sldLayoutIdLst>
  <p:txStyles>
    <p:titleStyle>
      <a:lvl1pPr algn="l" defTabSz="914400" rtl="0" eaLnBrk="1" latinLnBrk="0" hangingPunct="1">
        <a:lnSpc>
          <a:spcPct val="90000"/>
        </a:lnSpc>
        <a:spcBef>
          <a:spcPct val="0"/>
        </a:spcBef>
        <a:buNone/>
        <a:defRPr sz="3200" kern="1200" spc="0" baseline="0">
          <a:solidFill>
            <a:schemeClr val="bg2"/>
          </a:solidFill>
          <a:latin typeface="+mj-lt"/>
          <a:ea typeface="+mj-ea"/>
          <a:cs typeface="+mj-cs"/>
        </a:defRPr>
      </a:lvl1pPr>
    </p:titleStyle>
    <p:bodyStyle>
      <a:lvl1pPr marL="223838" indent="-223838" algn="l" defTabSz="914400" rtl="0" eaLnBrk="1" latinLnBrk="0" hangingPunct="1">
        <a:lnSpc>
          <a:spcPct val="100000"/>
        </a:lnSpc>
        <a:spcBef>
          <a:spcPts val="0"/>
        </a:spcBef>
        <a:buClr>
          <a:schemeClr val="bg2"/>
        </a:buClr>
        <a:buSzPct val="100000"/>
        <a:buFont typeface="Arial" pitchFamily="34" charset="0"/>
        <a:buChar char="•"/>
        <a:defRPr sz="1800" kern="1200">
          <a:solidFill>
            <a:schemeClr val="accent1"/>
          </a:solidFill>
          <a:latin typeface="+mn-lt"/>
          <a:ea typeface="+mn-ea"/>
          <a:cs typeface="+mn-cs"/>
        </a:defRPr>
      </a:lvl1pPr>
      <a:lvl2pPr marL="463550" indent="-231775" algn="l" defTabSz="914400" rtl="0" eaLnBrk="1" latinLnBrk="0" hangingPunct="1">
        <a:lnSpc>
          <a:spcPct val="100000"/>
        </a:lnSpc>
        <a:spcBef>
          <a:spcPts val="0"/>
        </a:spcBef>
        <a:buClr>
          <a:schemeClr val="bg2"/>
        </a:buClr>
        <a:buSzPct val="100000"/>
        <a:buFont typeface="Verdana" panose="020B0604030504040204" pitchFamily="34" charset="0"/>
        <a:buChar char="−"/>
        <a:defRPr sz="1800" kern="1200">
          <a:solidFill>
            <a:schemeClr val="accent1"/>
          </a:solidFill>
          <a:latin typeface="+mn-lt"/>
          <a:ea typeface="+mn-ea"/>
          <a:cs typeface="+mn-cs"/>
        </a:defRPr>
      </a:lvl2pPr>
      <a:lvl3pPr marL="682625" indent="-219075" algn="l" defTabSz="914400" rtl="0" eaLnBrk="1" latinLnBrk="0" hangingPunct="1">
        <a:lnSpc>
          <a:spcPct val="100000"/>
        </a:lnSpc>
        <a:spcBef>
          <a:spcPts val="0"/>
        </a:spcBef>
        <a:buClr>
          <a:schemeClr val="accent1"/>
        </a:buClr>
        <a:buSzPct val="100000"/>
        <a:buFont typeface="Wingdings" panose="05000000000000000000" pitchFamily="2" charset="2"/>
        <a:buChar char="§"/>
        <a:defRPr sz="1800" kern="1200">
          <a:solidFill>
            <a:schemeClr val="accent1"/>
          </a:solidFill>
          <a:latin typeface="+mn-lt"/>
          <a:ea typeface="+mn-ea"/>
          <a:cs typeface="+mn-cs"/>
        </a:defRPr>
      </a:lvl3pPr>
      <a:lvl4pPr marL="857250" indent="-174625" algn="l" defTabSz="914400" rtl="0" eaLnBrk="1" latinLnBrk="0" hangingPunct="1">
        <a:lnSpc>
          <a:spcPct val="100000"/>
        </a:lnSpc>
        <a:spcBef>
          <a:spcPts val="0"/>
        </a:spcBef>
        <a:buClr>
          <a:schemeClr val="accent1"/>
        </a:buClr>
        <a:buSzPct val="100000"/>
        <a:buFont typeface="Verdana" panose="020B0604030504040204" pitchFamily="34" charset="0"/>
        <a:buChar char="−"/>
        <a:defRPr sz="1800" kern="1200">
          <a:solidFill>
            <a:schemeClr val="accent1"/>
          </a:solidFill>
          <a:latin typeface="+mn-lt"/>
          <a:ea typeface="+mn-ea"/>
          <a:cs typeface="+mn-cs"/>
        </a:defRPr>
      </a:lvl4pPr>
      <a:lvl5pPr marL="1030288" indent="-173038" algn="l" defTabSz="914400" rtl="0" eaLnBrk="1" latinLnBrk="0" hangingPunct="1">
        <a:lnSpc>
          <a:spcPct val="100000"/>
        </a:lnSpc>
        <a:spcBef>
          <a:spcPts val="0"/>
        </a:spcBef>
        <a:buClr>
          <a:schemeClr val="accent1"/>
        </a:buClr>
        <a:buSzPct val="100000"/>
        <a:buFont typeface="Arial" pitchFamily="34" charset="0"/>
        <a:buChar char="•"/>
        <a:defRPr sz="1800" kern="1200">
          <a:solidFill>
            <a:schemeClr val="accent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 userDrawn="1">
          <p15:clr>
            <a:srgbClr val="F26B43"/>
          </p15:clr>
        </p15:guide>
        <p15:guide id="2" orient="horz" pos="1207" userDrawn="1">
          <p15:clr>
            <a:srgbClr val="F26B43"/>
          </p15:clr>
        </p15:guide>
        <p15:guide id="3" pos="7224" userDrawn="1">
          <p15:clr>
            <a:srgbClr val="F26B43"/>
          </p15:clr>
        </p15:guide>
        <p15:guide id="4" orient="horz" pos="3770" userDrawn="1">
          <p15:clr>
            <a:srgbClr val="F26B43"/>
          </p15:clr>
        </p15:guide>
        <p15:guide id="5" orient="horz" pos="436" userDrawn="1">
          <p15:clr>
            <a:srgbClr val="F26B43"/>
          </p15:clr>
        </p15:guide>
        <p15:guide id="6" pos="3839" userDrawn="1">
          <p15:clr>
            <a:srgbClr val="F26B43"/>
          </p15:clr>
        </p15:guide>
        <p15:guide id="7" pos="3612" userDrawn="1">
          <p15:clr>
            <a:srgbClr val="F26B43"/>
          </p15:clr>
        </p15:guide>
        <p15:guide id="8" pos="40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rworkma@syr.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comments" Target="../comments/comment2.xml"/><Relationship Id="rId4" Type="http://schemas.openxmlformats.org/officeDocument/2006/relationships/hyperlink" Target="https://research.syr.ed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research.syr.edu/proposal-support-services/trainings-and-presentations/"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mailto:nheaphy@syr.edu" TargetMode="External"/><Relationship Id="rId2" Type="http://schemas.openxmlformats.org/officeDocument/2006/relationships/hyperlink" Target="mailto:gsgirzad@syr.edu" TargetMode="External"/><Relationship Id="rId1" Type="http://schemas.openxmlformats.org/officeDocument/2006/relationships/slideLayout" Target="../slideLayouts/slideLayout33.xml"/><Relationship Id="rId5" Type="http://schemas.openxmlformats.org/officeDocument/2006/relationships/hyperlink" Target="https://sponsoredprograms.syr.edu/about/contact/" TargetMode="External"/><Relationship Id="rId4" Type="http://schemas.openxmlformats.org/officeDocument/2006/relationships/hyperlink" Target="mailto:ekhart@syr.ed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humcenter.syr.edu/fellowships.html" TargetMode="External"/><Relationship Id="rId7" Type="http://schemas.openxmlformats.org/officeDocument/2006/relationships/hyperlink" Target="http://vmmay@syr.edu"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hyperlink" Target="http://humcenter.syr.edu/forms.html" TargetMode="External"/><Relationship Id="rId5" Type="http://schemas.openxmlformats.org/officeDocument/2006/relationships/hyperlink" Target="http://humcenter.syr.edu/syracuse-symposium.html" TargetMode="External"/><Relationship Id="rId4" Type="http://schemas.openxmlformats.org/officeDocument/2006/relationships/hyperlink" Target="https://www.cnycorridor.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humcenter.syr.edu/research-support/" TargetMode="External"/><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hyperlink" Target="https://www.cnycorridor.net/" TargetMode="External"/><Relationship Id="rId4" Type="http://schemas.openxmlformats.org/officeDocument/2006/relationships/hyperlink" Target="https://research.syr.edu/proposal-support-services/internal-grant-programs/cuse-gran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esearch.syr.edu/proposal-support-services/internal-grant-programs/cuse-grants/" TargetMode="External"/><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hyperlink" Target="https://research.syr.edu/for-researchers/funding-your-research/" TargetMode="External"/><Relationship Id="rId3" Type="http://schemas.openxmlformats.org/officeDocument/2006/relationships/hyperlink" Target="https://research.syr.edu/proposal-support-services/sponsored-funding-opportunities/" TargetMode="External"/><Relationship Id="rId7" Type="http://schemas.openxmlformats.org/officeDocument/2006/relationships/hyperlink" Target="https://hallcenter.ku.edu/funding-resources" TargetMode="External"/><Relationship Id="rId12" Type="http://schemas.openxmlformats.org/officeDocument/2006/relationships/hyperlink" Target="https://www.nyfa.org/opportunities/"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hyperlink" Target="mailto:srworkma@syr.edu" TargetMode="External"/><Relationship Id="rId11" Type="http://schemas.openxmlformats.org/officeDocument/2006/relationships/hyperlink" Target="https://visitor.r20.constantcontact.com/manage/optin?v=001Bqjc9ot8k3wDDN4FHecwH9oy_0xukr7VfjywML7Qw2hrnUXhPHbUGFn2-a3XrhCwQ8iCkAaxH3pxT1h7aR9colX6IDK8amw6jRakxYiWu70%3D" TargetMode="External"/><Relationship Id="rId5" Type="http://schemas.openxmlformats.org/officeDocument/2006/relationships/hyperlink" Target="https://research.syr.edu/proposal-support-services/trainings-and-presentations/" TargetMode="External"/><Relationship Id="rId10" Type="http://schemas.openxmlformats.org/officeDocument/2006/relationships/hyperlink" Target="https://www.artworkarchive.com/blog/the-best-opportunities-for-artists-in-november-2021" TargetMode="External"/><Relationship Id="rId4" Type="http://schemas.openxmlformats.org/officeDocument/2006/relationships/hyperlink" Target="https://pivot.proquest.com/" TargetMode="External"/><Relationship Id="rId9" Type="http://schemas.openxmlformats.org/officeDocument/2006/relationships/hyperlink" Target="https://philanthropynewsdigest.org/rfp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arts.ny.gov/" TargetMode="External"/><Relationship Id="rId7" Type="http://schemas.openxmlformats.org/officeDocument/2006/relationships/hyperlink" Target="https://resartis.org/"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hyperlink" Target="https://www.arts.gov/grants/grants-for-arts-projects/program-description" TargetMode="External"/><Relationship Id="rId5" Type="http://schemas.openxmlformats.org/officeDocument/2006/relationships/hyperlink" Target="https://www.arts.gov/" TargetMode="External"/><Relationship Id="rId4" Type="http://schemas.openxmlformats.org/officeDocument/2006/relationships/hyperlink" Target="https://www.nyfa.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pivot.proquest.com/" TargetMode="External"/><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comments" Target="../comments/commen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comments" Target="../comments/commen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comments" Target="../comments/comment5.xml"/><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hyperlink" Target="mailto:srworkma@syr.edu" TargetMode="Externa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thecollege.syr.edu/research/proposal-development/"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hyperlink" Target="https://humcenter.syr.edu/research-support/proposal-development/" TargetMode="External"/><Relationship Id="rId4" Type="http://schemas.openxmlformats.org/officeDocument/2006/relationships/hyperlink" Target="https://research.syr.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8" Type="http://schemas.openxmlformats.org/officeDocument/2006/relationships/hyperlink" Target="https://research.syr.edu/proposal-support-services/" TargetMode="External"/><Relationship Id="rId3" Type="http://schemas.openxmlformats.org/officeDocument/2006/relationships/image" Target="../media/image11.png"/><Relationship Id="rId7" Type="http://schemas.openxmlformats.org/officeDocument/2006/relationships/hyperlink" Target="mailto:jtfalchi@syr.edu" TargetMode="Externa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hyperlink" Target="mailto:srworkma@syr.edu" TargetMode="External"/><Relationship Id="rId5" Type="http://schemas.openxmlformats.org/officeDocument/2006/relationships/hyperlink" Target="mailto:cchianes@syr.edu" TargetMode="External"/><Relationship Id="rId4" Type="http://schemas.openxmlformats.org/officeDocument/2006/relationships/hyperlink" Target="mailto:cdocteur@syr.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research.syr.edu/contact/"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Presentation Title">
            <a:extLst>
              <a:ext uri="{FF2B5EF4-FFF2-40B4-BE49-F238E27FC236}">
                <a16:creationId xmlns:a16="http://schemas.microsoft.com/office/drawing/2014/main" id="{24DBA3A7-62F6-4DF4-9B24-8ACD2186E051}"/>
              </a:ext>
            </a:extLst>
          </p:cNvPr>
          <p:cNvSpPr>
            <a:spLocks noGrp="1"/>
          </p:cNvSpPr>
          <p:nvPr>
            <p:ph type="ctrTitle"/>
          </p:nvPr>
        </p:nvSpPr>
        <p:spPr>
          <a:xfrm>
            <a:off x="723901" y="1255816"/>
            <a:ext cx="4927600" cy="3537566"/>
          </a:xfrm>
        </p:spPr>
        <p:txBody>
          <a:bodyPr>
            <a:normAutofit/>
          </a:bodyPr>
          <a:lstStyle/>
          <a:p>
            <a:r>
              <a:rPr lang="en-US" sz="4400" dirty="0"/>
              <a:t>Introduction to Research Development in  </a:t>
            </a:r>
            <a:br>
              <a:rPr lang="en-US" sz="4400" dirty="0"/>
            </a:br>
            <a:r>
              <a:rPr lang="en-US" sz="4400" dirty="0"/>
              <a:t>Humanities </a:t>
            </a:r>
            <a:br>
              <a:rPr lang="en-US" sz="4400" dirty="0"/>
            </a:br>
            <a:r>
              <a:rPr lang="en-US" sz="4400" dirty="0"/>
              <a:t>&amp; Creative Arts</a:t>
            </a:r>
          </a:p>
        </p:txBody>
      </p:sp>
      <p:sp>
        <p:nvSpPr>
          <p:cNvPr id="3" name="Subtitle" descr="Presentation Subtitle">
            <a:extLst>
              <a:ext uri="{FF2B5EF4-FFF2-40B4-BE49-F238E27FC236}">
                <a16:creationId xmlns:a16="http://schemas.microsoft.com/office/drawing/2014/main" id="{1C29E4A6-70FB-49A2-8C60-DC1DA4C38A2B}"/>
              </a:ext>
            </a:extLst>
          </p:cNvPr>
          <p:cNvSpPr>
            <a:spLocks noGrp="1"/>
          </p:cNvSpPr>
          <p:nvPr>
            <p:ph type="subTitle" idx="1"/>
          </p:nvPr>
        </p:nvSpPr>
        <p:spPr/>
        <p:txBody>
          <a:bodyPr>
            <a:normAutofit fontScale="62500" lnSpcReduction="20000"/>
          </a:bodyPr>
          <a:lstStyle/>
          <a:p>
            <a:r>
              <a:rPr lang="en-US" dirty="0"/>
              <a:t>Sarah Workman, Assistant Director, Research Development (Humanities) </a:t>
            </a:r>
          </a:p>
          <a:p>
            <a:r>
              <a:rPr lang="en-US" dirty="0"/>
              <a:t>Office of Research | College of Arts and Sciences</a:t>
            </a:r>
          </a:p>
          <a:p>
            <a:r>
              <a:rPr lang="en-US" dirty="0">
                <a:hlinkClick r:id="rId3"/>
              </a:rPr>
              <a:t>srworkma@syr.edu</a:t>
            </a:r>
            <a:r>
              <a:rPr lang="en-US" dirty="0"/>
              <a:t> </a:t>
            </a:r>
          </a:p>
        </p:txBody>
      </p:sp>
      <p:pic>
        <p:nvPicPr>
          <p:cNvPr id="6" name="Picture Placeholder" descr="Syracuse University Campus&#10;&#10;Aerial photo of campus buildings: Crouse, Maxwell, Eggers, and Tolley. The photo is taken in the fall. Trees are turning into yellows and browns in the background. ">
            <a:extLst>
              <a:ext uri="{FF2B5EF4-FFF2-40B4-BE49-F238E27FC236}">
                <a16:creationId xmlns:a16="http://schemas.microsoft.com/office/drawing/2014/main" id="{673149E3-6726-4ACC-B942-1D16BC9F5939}"/>
              </a:ext>
            </a:extLst>
          </p:cNvPr>
          <p:cNvPicPr>
            <a:picLocks noGrp="1" noChangeAspect="1"/>
          </p:cNvPicPr>
          <p:nvPr>
            <p:ph type="pic" sz="quarter" idx="10"/>
          </p:nvPr>
        </p:nvPicPr>
        <p:blipFill>
          <a:blip r:embed="rId4">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2590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C739-3ACE-49EA-86A2-3B352D0D4A6D}"/>
              </a:ext>
            </a:extLst>
          </p:cNvPr>
          <p:cNvSpPr>
            <a:spLocks noGrp="1"/>
          </p:cNvSpPr>
          <p:nvPr>
            <p:ph type="title"/>
          </p:nvPr>
        </p:nvSpPr>
        <p:spPr/>
        <p:txBody>
          <a:bodyPr>
            <a:normAutofit fontScale="90000"/>
          </a:bodyPr>
          <a:lstStyle/>
          <a:p>
            <a:r>
              <a:rPr lang="en-US" dirty="0"/>
              <a:t>What Does Proposal Support Services Do?</a:t>
            </a:r>
            <a:br>
              <a:rPr lang="en-US" b="1" dirty="0"/>
            </a:br>
            <a:endParaRPr lang="en-US" dirty="0"/>
          </a:p>
        </p:txBody>
      </p:sp>
      <p:pic>
        <p:nvPicPr>
          <p:cNvPr id="9" name="Picture 8" descr="Main webpage for Office of Research with dropdown showing contents of the &quot;For Researchers&quot; page, and tabs for the five subunits of the Office of Research.&#10;">
            <a:extLst>
              <a:ext uri="{FF2B5EF4-FFF2-40B4-BE49-F238E27FC236}">
                <a16:creationId xmlns:a16="http://schemas.microsoft.com/office/drawing/2014/main" id="{C2F32708-7410-4B74-B83A-DC0DF2A8C4D6}"/>
              </a:ext>
            </a:extLst>
          </p:cNvPr>
          <p:cNvPicPr>
            <a:picLocks noChangeAspect="1"/>
          </p:cNvPicPr>
          <p:nvPr/>
        </p:nvPicPr>
        <p:blipFill>
          <a:blip r:embed="rId3"/>
          <a:stretch>
            <a:fillRect/>
          </a:stretch>
        </p:blipFill>
        <p:spPr>
          <a:xfrm>
            <a:off x="837981" y="1223812"/>
            <a:ext cx="5161959" cy="5079368"/>
          </a:xfrm>
          <a:prstGeom prst="rect">
            <a:avLst/>
          </a:prstGeom>
        </p:spPr>
      </p:pic>
      <p:sp>
        <p:nvSpPr>
          <p:cNvPr id="3" name="Content Placeholder 2">
            <a:extLst>
              <a:ext uri="{FF2B5EF4-FFF2-40B4-BE49-F238E27FC236}">
                <a16:creationId xmlns:a16="http://schemas.microsoft.com/office/drawing/2014/main" id="{65467B4E-162D-4F44-9F2A-9D5421497A11}"/>
              </a:ext>
            </a:extLst>
          </p:cNvPr>
          <p:cNvSpPr>
            <a:spLocks noGrp="1"/>
          </p:cNvSpPr>
          <p:nvPr>
            <p:ph idx="1"/>
          </p:nvPr>
        </p:nvSpPr>
        <p:spPr>
          <a:xfrm>
            <a:off x="6408858" y="1468642"/>
            <a:ext cx="4941984" cy="4834537"/>
          </a:xfrm>
        </p:spPr>
        <p:txBody>
          <a:bodyPr>
            <a:noAutofit/>
          </a:bodyPr>
          <a:lstStyle/>
          <a:p>
            <a:pPr marL="466585" lvl="1" indent="-457063">
              <a:buFont typeface="Arial" panose="020B0604020202020204" pitchFamily="34" charset="0"/>
              <a:buChar char="•"/>
            </a:pPr>
            <a:r>
              <a:rPr lang="en-US" sz="1899" dirty="0"/>
              <a:t>One of the five subunits of the Office of Research </a:t>
            </a:r>
            <a:r>
              <a:rPr lang="en-US" sz="1899" dirty="0">
                <a:hlinkClick r:id="rId4"/>
              </a:rPr>
              <a:t>https://research.syr.edu</a:t>
            </a:r>
            <a:endParaRPr lang="en-US" sz="1899" dirty="0"/>
          </a:p>
          <a:p>
            <a:pPr marL="466585" lvl="1" indent="-457063">
              <a:buFont typeface="Arial" panose="020B0604020202020204" pitchFamily="34" charset="0"/>
              <a:buChar char="•"/>
            </a:pPr>
            <a:r>
              <a:rPr lang="en-US" sz="1899" dirty="0"/>
              <a:t>“Research development”</a:t>
            </a:r>
          </a:p>
          <a:p>
            <a:pPr marL="466585" lvl="1" indent="-457063">
              <a:buFont typeface="Arial" panose="020B0604020202020204" pitchFamily="34" charset="0"/>
              <a:buChar char="•"/>
            </a:pPr>
            <a:r>
              <a:rPr lang="en-US" sz="1899" dirty="0"/>
              <a:t>Institution-wide internal grant programs “CUSE Grants”</a:t>
            </a:r>
          </a:p>
          <a:p>
            <a:pPr marL="466585" lvl="1" indent="-457063">
              <a:buFont typeface="Arial" panose="020B0604020202020204" pitchFamily="34" charset="0"/>
              <a:buChar char="•"/>
            </a:pPr>
            <a:r>
              <a:rPr lang="en-US" sz="1899" dirty="0">
                <a:solidFill>
                  <a:srgbClr val="000E54"/>
                </a:solidFill>
              </a:rPr>
              <a:t>Limited</a:t>
            </a:r>
            <a:r>
              <a:rPr lang="en-US" sz="1899" dirty="0"/>
              <a:t> submission and award nomination management</a:t>
            </a:r>
          </a:p>
          <a:p>
            <a:pPr marL="466585" lvl="1" indent="-457063">
              <a:buFont typeface="Arial" panose="020B0604020202020204" pitchFamily="34" charset="0"/>
              <a:buChar char="•"/>
            </a:pPr>
            <a:r>
              <a:rPr lang="en-US" sz="1899" dirty="0"/>
              <a:t>Funding opportunity circulation and grant development for large and/or multidisciplinary projects</a:t>
            </a:r>
          </a:p>
          <a:p>
            <a:pPr marL="466585" lvl="1" indent="-457063">
              <a:buFont typeface="Arial" panose="020B0604020202020204" pitchFamily="34" charset="0"/>
              <a:buChar char="•"/>
            </a:pPr>
            <a:r>
              <a:rPr lang="en-US" sz="1899" dirty="0"/>
              <a:t>Hub of the “SURD Team”</a:t>
            </a:r>
          </a:p>
        </p:txBody>
      </p:sp>
    </p:spTree>
    <p:extLst>
      <p:ext uri="{BB962C8B-B14F-4D97-AF65-F5344CB8AC3E}">
        <p14:creationId xmlns:p14="http://schemas.microsoft.com/office/powerpoint/2010/main" val="164305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C739-3ACE-49EA-86A2-3B352D0D4A6D}"/>
              </a:ext>
            </a:extLst>
          </p:cNvPr>
          <p:cNvSpPr>
            <a:spLocks noGrp="1"/>
          </p:cNvSpPr>
          <p:nvPr>
            <p:ph type="title"/>
          </p:nvPr>
        </p:nvSpPr>
        <p:spPr/>
        <p:txBody>
          <a:bodyPr>
            <a:normAutofit fontScale="90000"/>
          </a:bodyPr>
          <a:lstStyle/>
          <a:p>
            <a:r>
              <a:rPr lang="en-US" dirty="0"/>
              <a:t>Proposal Support Services: Trainings and Presentations</a:t>
            </a:r>
          </a:p>
        </p:txBody>
      </p:sp>
      <p:sp>
        <p:nvSpPr>
          <p:cNvPr id="3" name="TextBox 2">
            <a:extLst>
              <a:ext uri="{FF2B5EF4-FFF2-40B4-BE49-F238E27FC236}">
                <a16:creationId xmlns:a16="http://schemas.microsoft.com/office/drawing/2014/main" id="{811D318A-0C3D-FF40-B280-5A72CE355599}"/>
              </a:ext>
            </a:extLst>
          </p:cNvPr>
          <p:cNvSpPr txBox="1"/>
          <p:nvPr/>
        </p:nvSpPr>
        <p:spPr>
          <a:xfrm>
            <a:off x="837981" y="1882996"/>
            <a:ext cx="3649057" cy="2307723"/>
          </a:xfrm>
          <a:prstGeom prst="rect">
            <a:avLst/>
          </a:prstGeom>
          <a:noFill/>
        </p:spPr>
        <p:txBody>
          <a:bodyPr wrap="square" rtlCol="0">
            <a:spAutoFit/>
          </a:bodyPr>
          <a:lstStyle/>
          <a:p>
            <a:r>
              <a:rPr lang="en-US" sz="2399" dirty="0">
                <a:solidFill>
                  <a:schemeClr val="accent1"/>
                </a:solidFill>
              </a:rPr>
              <a:t>PSS Trainings and Presentations are available on the Office of Research website under </a:t>
            </a:r>
            <a:r>
              <a:rPr lang="en-US" sz="2399" dirty="0">
                <a:solidFill>
                  <a:schemeClr val="accent1"/>
                </a:solidFill>
                <a:hlinkClick r:id="rId3"/>
              </a:rPr>
              <a:t>Proposal Support Services</a:t>
            </a:r>
            <a:r>
              <a:rPr lang="en-US" sz="2399" dirty="0">
                <a:solidFill>
                  <a:schemeClr val="accent1"/>
                </a:solidFill>
              </a:rPr>
              <a:t>.</a:t>
            </a:r>
            <a:r>
              <a:rPr lang="en-US" sz="2399" dirty="0"/>
              <a:t> </a:t>
            </a:r>
          </a:p>
        </p:txBody>
      </p:sp>
      <p:pic>
        <p:nvPicPr>
          <p:cNvPr id="6" name="Picture 5" descr="List of Spring 2021 Trainings from the Office of Research, including presentation titles, dates, and links to recordings and slides when available. Includes Cuse Grant Application Information Session on Jan. 1, Office of Research Awareness session on Intellectual Property and Technology on Jan. 27 2021, CUSE Grant Application Humanities Info Session on Jan. 1, Office of Research Awareness Introduction to the Office of Research Integrity and Protections on Feb. 3, Publishing Your Humanities Book: Know Your Audience, Reach Your Readers, on Feb. 19, Office of Research Awareness: Using Experts@Syracuse to Manage Researcher Profiles on March 3, and Write Winning Grant Proposals: National Science Foundation Focus on March 11/12. ">
            <a:extLst>
              <a:ext uri="{FF2B5EF4-FFF2-40B4-BE49-F238E27FC236}">
                <a16:creationId xmlns:a16="http://schemas.microsoft.com/office/drawing/2014/main" id="{A454A21D-E429-F64F-BCFA-A73B5314A9DB}"/>
              </a:ext>
            </a:extLst>
          </p:cNvPr>
          <p:cNvPicPr>
            <a:picLocks noChangeAspect="1"/>
          </p:cNvPicPr>
          <p:nvPr/>
        </p:nvPicPr>
        <p:blipFill>
          <a:blip r:embed="rId4"/>
          <a:stretch>
            <a:fillRect/>
          </a:stretch>
        </p:blipFill>
        <p:spPr>
          <a:xfrm>
            <a:off x="4851062" y="1554023"/>
            <a:ext cx="6135758" cy="4704422"/>
          </a:xfrm>
          <a:prstGeom prst="rect">
            <a:avLst/>
          </a:prstGeom>
        </p:spPr>
      </p:pic>
    </p:spTree>
    <p:extLst>
      <p:ext uri="{BB962C8B-B14F-4D97-AF65-F5344CB8AC3E}">
        <p14:creationId xmlns:p14="http://schemas.microsoft.com/office/powerpoint/2010/main" val="1404145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ection Title">
            <a:extLst>
              <a:ext uri="{FF2B5EF4-FFF2-40B4-BE49-F238E27FC236}">
                <a16:creationId xmlns:a16="http://schemas.microsoft.com/office/drawing/2014/main" id="{791703DF-0030-40F0-8FA0-A3FE4BEE0C56}"/>
              </a:ext>
            </a:extLst>
          </p:cNvPr>
          <p:cNvSpPr>
            <a:spLocks noGrp="1"/>
          </p:cNvSpPr>
          <p:nvPr>
            <p:ph type="ctrTitle"/>
          </p:nvPr>
        </p:nvSpPr>
        <p:spPr/>
        <p:txBody>
          <a:bodyPr/>
          <a:lstStyle/>
          <a:p>
            <a:r>
              <a:rPr lang="en-US" dirty="0"/>
              <a:t>Campus Partners</a:t>
            </a:r>
            <a:endParaRPr lang="en-US" dirty="0">
              <a:solidFill>
                <a:schemeClr val="bg2"/>
              </a:solidFill>
            </a:endParaRPr>
          </a:p>
        </p:txBody>
      </p:sp>
      <p:sp>
        <p:nvSpPr>
          <p:cNvPr id="5" name="Subtitle 4">
            <a:extLst>
              <a:ext uri="{FF2B5EF4-FFF2-40B4-BE49-F238E27FC236}">
                <a16:creationId xmlns:a16="http://schemas.microsoft.com/office/drawing/2014/main" id="{C969C840-774D-6F4E-996C-5106A3F8BAFE}"/>
              </a:ext>
            </a:extLst>
          </p:cNvPr>
          <p:cNvSpPr>
            <a:spLocks noGrp="1"/>
          </p:cNvSpPr>
          <p:nvPr>
            <p:ph type="subTitle" idx="1"/>
          </p:nvPr>
        </p:nvSpPr>
        <p:spPr/>
        <p:txBody>
          <a:bodyPr/>
          <a:lstStyle/>
          <a:p>
            <a:endParaRPr lang="en-US" dirty="0"/>
          </a:p>
        </p:txBody>
      </p:sp>
      <p:pic>
        <p:nvPicPr>
          <p:cNvPr id="10" name="Picture Placeholder 9">
            <a:extLst>
              <a:ext uri="{FF2B5EF4-FFF2-40B4-BE49-F238E27FC236}">
                <a16:creationId xmlns:a16="http://schemas.microsoft.com/office/drawing/2014/main" id="{F4CA5071-4E75-AF4C-B6F7-B01988CB4CDE}"/>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85571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3629C1D3-2EC0-4B1B-BDBA-EF366FAC176C}"/>
              </a:ext>
            </a:extLst>
          </p:cNvPr>
          <p:cNvSpPr>
            <a:spLocks noGrp="1"/>
          </p:cNvSpPr>
          <p:nvPr>
            <p:ph type="title"/>
          </p:nvPr>
        </p:nvSpPr>
        <p:spPr>
          <a:xfrm>
            <a:off x="723899" y="675776"/>
            <a:ext cx="10891451" cy="572111"/>
          </a:xfrm>
        </p:spPr>
        <p:txBody>
          <a:bodyPr/>
          <a:lstStyle/>
          <a:p>
            <a:r>
              <a:rPr lang="en-US" dirty="0"/>
              <a:t>Institutional Partners</a:t>
            </a:r>
          </a:p>
        </p:txBody>
      </p:sp>
      <p:sp>
        <p:nvSpPr>
          <p:cNvPr id="3" name="Content Placeholder" descr="Content">
            <a:extLst>
              <a:ext uri="{FF2B5EF4-FFF2-40B4-BE49-F238E27FC236}">
                <a16:creationId xmlns:a16="http://schemas.microsoft.com/office/drawing/2014/main" id="{9DE88822-E765-455E-A645-6AAAE50DBA42}"/>
              </a:ext>
            </a:extLst>
          </p:cNvPr>
          <p:cNvSpPr>
            <a:spLocks noGrp="1"/>
          </p:cNvSpPr>
          <p:nvPr>
            <p:ph idx="1"/>
          </p:nvPr>
        </p:nvSpPr>
        <p:spPr/>
        <p:txBody>
          <a:bodyPr/>
          <a:lstStyle/>
          <a:p>
            <a:pPr marL="285750" indent="-285750">
              <a:buFont typeface="Arial" panose="020B0604020202020204" pitchFamily="34" charset="0"/>
              <a:buChar char="•"/>
            </a:pPr>
            <a:r>
              <a:rPr lang="en-US" dirty="0"/>
              <a:t>Office of Corporate &amp; Foundation Relations – Gary </a:t>
            </a:r>
            <a:r>
              <a:rPr lang="en-US" dirty="0" err="1"/>
              <a:t>Girzadas</a:t>
            </a:r>
            <a:r>
              <a:rPr lang="en-US" dirty="0"/>
              <a:t> (</a:t>
            </a:r>
            <a:r>
              <a:rPr lang="en-US" dirty="0">
                <a:hlinkClick r:id="rId2"/>
              </a:rPr>
              <a:t>gsgirzad@syr.edu</a:t>
            </a:r>
            <a:r>
              <a:rPr lang="en-US" dirty="0"/>
              <a:t>), Executive Director; Nora </a:t>
            </a:r>
            <a:r>
              <a:rPr lang="en-US" dirty="0" err="1"/>
              <a:t>Heaphy</a:t>
            </a:r>
            <a:r>
              <a:rPr lang="en-US" dirty="0"/>
              <a:t> (</a:t>
            </a:r>
            <a:r>
              <a:rPr lang="en-US" dirty="0">
                <a:hlinkClick r:id="rId3"/>
              </a:rPr>
              <a:t>nheaphy@syr.edu</a:t>
            </a:r>
            <a:r>
              <a:rPr lang="en-US" dirty="0"/>
              <a:t>) Director, Foundation Relations</a:t>
            </a:r>
          </a:p>
          <a:p>
            <a:pPr marL="285750" indent="-285750">
              <a:buFont typeface="Arial" panose="020B0604020202020204" pitchFamily="34" charset="0"/>
              <a:buChar char="•"/>
            </a:pPr>
            <a:r>
              <a:rPr lang="en-US" dirty="0"/>
              <a:t>SU Libraries – Emily Hart (</a:t>
            </a:r>
            <a:r>
              <a:rPr lang="en-US" dirty="0">
                <a:hlinkClick r:id="rId4"/>
              </a:rPr>
              <a:t>ekhart@syr.edu</a:t>
            </a:r>
            <a:r>
              <a:rPr lang="en-US" dirty="0"/>
              <a:t>), Science Librarian, Research Impact Lead</a:t>
            </a:r>
          </a:p>
          <a:p>
            <a:pPr marL="285750" indent="-285750">
              <a:buFont typeface="Arial" panose="020B0604020202020204" pitchFamily="34" charset="0"/>
              <a:buChar char="•"/>
            </a:pPr>
            <a:r>
              <a:rPr lang="en-US" dirty="0">
                <a:hlinkClick r:id="rId5"/>
              </a:rPr>
              <a:t>Office of Sponsored Programs</a:t>
            </a:r>
            <a:r>
              <a:rPr lang="en-US" dirty="0"/>
              <a:t> (unit of the Office of Research) - Research administrators from OSP are assigned to individual schools and colleges </a:t>
            </a:r>
          </a:p>
        </p:txBody>
      </p:sp>
    </p:spTree>
    <p:extLst>
      <p:ext uri="{BB962C8B-B14F-4D97-AF65-F5344CB8AC3E}">
        <p14:creationId xmlns:p14="http://schemas.microsoft.com/office/powerpoint/2010/main" val="3322106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05523E38-23F6-4E58-8613-AEEA72D22149}"/>
              </a:ext>
            </a:extLst>
          </p:cNvPr>
          <p:cNvSpPr>
            <a:spLocks noGrp="1"/>
          </p:cNvSpPr>
          <p:nvPr>
            <p:ph type="title"/>
          </p:nvPr>
        </p:nvSpPr>
        <p:spPr/>
        <p:txBody>
          <a:bodyPr/>
          <a:lstStyle/>
          <a:p>
            <a:r>
              <a:rPr lang="en-US" dirty="0"/>
              <a:t>Syracuse University Humanities Center </a:t>
            </a:r>
          </a:p>
        </p:txBody>
      </p:sp>
      <p:sp>
        <p:nvSpPr>
          <p:cNvPr id="3" name="Content Placeholder" descr="Bullet List">
            <a:extLst>
              <a:ext uri="{FF2B5EF4-FFF2-40B4-BE49-F238E27FC236}">
                <a16:creationId xmlns:a16="http://schemas.microsoft.com/office/drawing/2014/main" id="{67CCE011-47CC-47FD-AAC7-DD458A8819B0}"/>
              </a:ext>
            </a:extLst>
          </p:cNvPr>
          <p:cNvSpPr>
            <a:spLocks noGrp="1"/>
          </p:cNvSpPr>
          <p:nvPr>
            <p:ph idx="1"/>
          </p:nvPr>
        </p:nvSpPr>
        <p:spPr/>
        <p:txBody>
          <a:bodyPr/>
          <a:lstStyle/>
          <a:p>
            <a:pPr>
              <a:spcBef>
                <a:spcPts val="1000"/>
              </a:spcBef>
            </a:pPr>
            <a:r>
              <a:rPr lang="en-US" dirty="0">
                <a:latin typeface="Verdana" panose="020B0604030504040204" pitchFamily="34" charset="0"/>
                <a:ea typeface="Verdana" panose="020B0604030504040204" pitchFamily="34" charset="0"/>
                <a:cs typeface="Verdana" panose="020B0604030504040204" pitchFamily="34" charset="0"/>
              </a:rPr>
              <a:t>SUHC facilitates partnerships and supports diverse research activities across SU and throughout the region. Their initiatives include:</a:t>
            </a:r>
          </a:p>
          <a:p>
            <a:pPr lvl="1">
              <a:spcBef>
                <a:spcPts val="1000"/>
              </a:spcBef>
            </a:pPr>
            <a:r>
              <a:rPr lang="en-US" dirty="0">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Fellowships</a:t>
            </a:r>
            <a:r>
              <a:rPr lang="en-US" dirty="0">
                <a:latin typeface="Verdana" panose="020B0604030504040204" pitchFamily="34" charset="0"/>
                <a:ea typeface="Verdana" panose="020B0604030504040204" pitchFamily="34" charset="0"/>
                <a:cs typeface="Verdana" panose="020B0604030504040204" pitchFamily="34" charset="0"/>
              </a:rPr>
              <a:t> for faculty and graduate students;</a:t>
            </a:r>
            <a:endParaRPr lang="en-US" b="1" dirty="0">
              <a:latin typeface="Verdana" panose="020B0604030504040204" pitchFamily="34" charset="0"/>
              <a:ea typeface="Verdana" panose="020B0604030504040204" pitchFamily="34" charset="0"/>
              <a:cs typeface="Verdana" panose="020B0604030504040204" pitchFamily="34" charset="0"/>
            </a:endParaRPr>
          </a:p>
          <a:p>
            <a:pPr lvl="1">
              <a:spcBef>
                <a:spcPts val="1000"/>
              </a:spcBef>
            </a:pPr>
            <a:r>
              <a:rPr lang="en-US" dirty="0">
                <a:latin typeface="Verdana" panose="020B0604030504040204" pitchFamily="34" charset="0"/>
                <a:ea typeface="Verdana" panose="020B0604030504040204" pitchFamily="34" charset="0"/>
                <a:cs typeface="Verdana" panose="020B0604030504040204" pitchFamily="34" charset="0"/>
              </a:rPr>
              <a:t>Funding for humanities collaborations via the </a:t>
            </a:r>
            <a:r>
              <a:rPr lang="en-US" dirty="0">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CNY Humanities Corridor</a:t>
            </a:r>
            <a:r>
              <a:rPr lang="en-US" i="1"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an 11-institution regional consortium housed at the Center;</a:t>
            </a:r>
          </a:p>
          <a:p>
            <a:pPr lvl="1">
              <a:spcBef>
                <a:spcPts val="1000"/>
              </a:spcBef>
            </a:pPr>
            <a:r>
              <a:rPr lang="en-US" dirty="0">
                <a:latin typeface="Verdana" panose="020B0604030504040204" pitchFamily="34" charset="0"/>
                <a:ea typeface="Verdana" panose="020B0604030504040204" pitchFamily="34" charset="0"/>
                <a:cs typeface="Verdana" panose="020B0604030504040204" pitchFamily="34" charset="0"/>
                <a:hlinkClick r:id="rId5">
                  <a:extLst>
                    <a:ext uri="{A12FA001-AC4F-418D-AE19-62706E023703}">
                      <ahyp:hlinkClr xmlns:ahyp="http://schemas.microsoft.com/office/drawing/2018/hyperlinkcolor" val="tx"/>
                    </a:ext>
                  </a:extLst>
                </a:hlinkClick>
              </a:rPr>
              <a:t>Syracuse Symposium</a:t>
            </a:r>
            <a:r>
              <a:rPr lang="en-US" dirty="0">
                <a:latin typeface="Verdana" panose="020B0604030504040204" pitchFamily="34" charset="0"/>
                <a:ea typeface="Verdana" panose="020B0604030504040204" pitchFamily="34" charset="0"/>
                <a:cs typeface="Verdana" panose="020B0604030504040204" pitchFamily="34" charset="0"/>
              </a:rPr>
              <a:t>, their thematic annual public events series;</a:t>
            </a:r>
          </a:p>
          <a:p>
            <a:pPr lvl="1">
              <a:spcBef>
                <a:spcPts val="1000"/>
              </a:spcBef>
            </a:pPr>
            <a:r>
              <a:rPr lang="en-US" dirty="0">
                <a:latin typeface="Verdana" panose="020B0604030504040204" pitchFamily="34" charset="0"/>
                <a:ea typeface="Verdana" panose="020B0604030504040204" pitchFamily="34" charset="0"/>
                <a:cs typeface="Verdana" panose="020B0604030504040204" pitchFamily="34" charset="0"/>
              </a:rPr>
              <a:t>Programming partnerships / </a:t>
            </a:r>
            <a:r>
              <a:rPr lang="en-US" dirty="0">
                <a:latin typeface="Verdana" panose="020B0604030504040204" pitchFamily="34"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rPr>
              <a:t>co-sponsorship</a:t>
            </a:r>
            <a:r>
              <a:rPr lang="en-US" dirty="0">
                <a:latin typeface="Verdana" panose="020B0604030504040204" pitchFamily="34" charset="0"/>
                <a:ea typeface="Verdana" panose="020B0604030504040204" pitchFamily="34" charset="0"/>
                <a:cs typeface="Verdana" panose="020B0604030504040204" pitchFamily="34" charset="0"/>
              </a:rPr>
              <a:t> funding;</a:t>
            </a:r>
          </a:p>
          <a:p>
            <a:pPr lvl="1">
              <a:spcBef>
                <a:spcPts val="1000"/>
              </a:spcBef>
            </a:pPr>
            <a:r>
              <a:rPr lang="en-US" dirty="0">
                <a:latin typeface="Verdana" panose="020B0604030504040204" pitchFamily="34" charset="0"/>
                <a:ea typeface="Verdana" panose="020B0604030504040204" pitchFamily="34" charset="0"/>
                <a:cs typeface="Verdana" panose="020B0604030504040204" pitchFamily="34" charset="0"/>
              </a:rPr>
              <a:t>Annual </a:t>
            </a:r>
            <a:r>
              <a:rPr lang="en-US" i="1" dirty="0">
                <a:latin typeface="Verdana" panose="020B0604030504040204" pitchFamily="34" charset="0"/>
                <a:ea typeface="Verdana" panose="020B0604030504040204" pitchFamily="34" charset="0"/>
                <a:cs typeface="Verdana" panose="020B0604030504040204" pitchFamily="34" charset="0"/>
              </a:rPr>
              <a:t>Books in the Humanities </a:t>
            </a:r>
            <a:r>
              <a:rPr lang="en-US" dirty="0">
                <a:latin typeface="Verdana" panose="020B0604030504040204" pitchFamily="34" charset="0"/>
                <a:ea typeface="Verdana" panose="020B0604030504040204" pitchFamily="34" charset="0"/>
                <a:cs typeface="Verdana" panose="020B0604030504040204" pitchFamily="34" charset="0"/>
              </a:rPr>
              <a:t>recognition, open to all SU authors.</a:t>
            </a:r>
          </a:p>
          <a:p>
            <a:endParaRPr lang="en-US" dirty="0"/>
          </a:p>
        </p:txBody>
      </p:sp>
      <p:sp>
        <p:nvSpPr>
          <p:cNvPr id="4" name="TextBox 3">
            <a:extLst>
              <a:ext uri="{FF2B5EF4-FFF2-40B4-BE49-F238E27FC236}">
                <a16:creationId xmlns:a16="http://schemas.microsoft.com/office/drawing/2014/main" id="{20FE058B-49AD-6C4D-AAC5-878356D017FE}"/>
              </a:ext>
            </a:extLst>
          </p:cNvPr>
          <p:cNvSpPr txBox="1"/>
          <p:nvPr/>
        </p:nvSpPr>
        <p:spPr>
          <a:xfrm>
            <a:off x="720725" y="1188720"/>
            <a:ext cx="9029700" cy="923330"/>
          </a:xfrm>
          <a:prstGeom prst="rect">
            <a:avLst/>
          </a:prstGeom>
          <a:noFill/>
        </p:spPr>
        <p:txBody>
          <a:bodyPr wrap="square" rtlCol="0">
            <a:spAutoFit/>
          </a:bodyPr>
          <a:lstStyle/>
          <a:p>
            <a:r>
              <a:rPr lang="en-US" dirty="0">
                <a:solidFill>
                  <a:schemeClr val="accent1">
                    <a:lumMod val="75000"/>
                  </a:schemeClr>
                </a:solidFill>
                <a:hlinkClick r:id="rId7"/>
              </a:rPr>
              <a:t>Vivian May</a:t>
            </a:r>
            <a:r>
              <a:rPr lang="en-US" dirty="0">
                <a:solidFill>
                  <a:schemeClr val="accent1">
                    <a:lumMod val="75000"/>
                  </a:schemeClr>
                </a:solidFill>
              </a:rPr>
              <a:t>, Director | PI, CNY Humanities Corridor | Professor, Women’s &amp; Gender Studies</a:t>
            </a:r>
          </a:p>
          <a:p>
            <a:pPr algn="l"/>
            <a:endParaRPr lang="en-US" dirty="0">
              <a:solidFill>
                <a:schemeClr val="accent1"/>
              </a:solidFill>
            </a:endParaRPr>
          </a:p>
        </p:txBody>
      </p:sp>
    </p:spTree>
    <p:extLst>
      <p:ext uri="{BB962C8B-B14F-4D97-AF65-F5344CB8AC3E}">
        <p14:creationId xmlns:p14="http://schemas.microsoft.com/office/powerpoint/2010/main" val="129611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ection Title">
            <a:extLst>
              <a:ext uri="{FF2B5EF4-FFF2-40B4-BE49-F238E27FC236}">
                <a16:creationId xmlns:a16="http://schemas.microsoft.com/office/drawing/2014/main" id="{791703DF-0030-40F0-8FA0-A3FE4BEE0C56}"/>
              </a:ext>
            </a:extLst>
          </p:cNvPr>
          <p:cNvSpPr>
            <a:spLocks noGrp="1"/>
          </p:cNvSpPr>
          <p:nvPr>
            <p:ph type="ctrTitle"/>
          </p:nvPr>
        </p:nvSpPr>
        <p:spPr/>
        <p:txBody>
          <a:bodyPr/>
          <a:lstStyle/>
          <a:p>
            <a:r>
              <a:rPr lang="en-US" dirty="0"/>
              <a:t>Identifying Resources</a:t>
            </a:r>
            <a:endParaRPr lang="en-US" dirty="0">
              <a:solidFill>
                <a:schemeClr val="bg2"/>
              </a:solidFill>
            </a:endParaRPr>
          </a:p>
        </p:txBody>
      </p:sp>
      <p:sp>
        <p:nvSpPr>
          <p:cNvPr id="5" name="Subtitle 4">
            <a:extLst>
              <a:ext uri="{FF2B5EF4-FFF2-40B4-BE49-F238E27FC236}">
                <a16:creationId xmlns:a16="http://schemas.microsoft.com/office/drawing/2014/main" id="{C969C840-774D-6F4E-996C-5106A3F8BAFE}"/>
              </a:ext>
            </a:extLst>
          </p:cNvPr>
          <p:cNvSpPr>
            <a:spLocks noGrp="1"/>
          </p:cNvSpPr>
          <p:nvPr>
            <p:ph type="subTitle" idx="1"/>
          </p:nvPr>
        </p:nvSpPr>
        <p:spPr/>
        <p:txBody>
          <a:bodyPr/>
          <a:lstStyle/>
          <a:p>
            <a:endParaRPr lang="en-US" dirty="0"/>
          </a:p>
        </p:txBody>
      </p:sp>
      <p:pic>
        <p:nvPicPr>
          <p:cNvPr id="2050" name="Picture 2">
            <a:extLst>
              <a:ext uri="{FF2B5EF4-FFF2-40B4-BE49-F238E27FC236}">
                <a16:creationId xmlns:a16="http://schemas.microsoft.com/office/drawing/2014/main" id="{E4B1D499-DEFF-4344-8F20-FFC515904225}"/>
              </a:ext>
              <a:ext uri="{C183D7F6-B498-43B3-948B-1728B52AA6E4}">
                <adec:decorative xmlns:adec="http://schemas.microsoft.com/office/drawing/2017/decorative" val="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18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05523E38-23F6-4E58-8613-AEEA72D22149}"/>
              </a:ext>
            </a:extLst>
          </p:cNvPr>
          <p:cNvSpPr>
            <a:spLocks noGrp="1"/>
          </p:cNvSpPr>
          <p:nvPr>
            <p:ph type="title"/>
          </p:nvPr>
        </p:nvSpPr>
        <p:spPr/>
        <p:txBody>
          <a:bodyPr/>
          <a:lstStyle/>
          <a:p>
            <a:r>
              <a:rPr lang="en-US" dirty="0"/>
              <a:t>Before you look. . . </a:t>
            </a:r>
          </a:p>
        </p:txBody>
      </p:sp>
      <p:sp>
        <p:nvSpPr>
          <p:cNvPr id="3" name="Content Placeholder" descr="Bullet List">
            <a:extLst>
              <a:ext uri="{FF2B5EF4-FFF2-40B4-BE49-F238E27FC236}">
                <a16:creationId xmlns:a16="http://schemas.microsoft.com/office/drawing/2014/main" id="{67CCE011-47CC-47FD-AAC7-DD458A8819B0}"/>
              </a:ext>
            </a:extLst>
          </p:cNvPr>
          <p:cNvSpPr>
            <a:spLocks noGrp="1"/>
          </p:cNvSpPr>
          <p:nvPr>
            <p:ph idx="1"/>
          </p:nvPr>
        </p:nvSpPr>
        <p:spPr/>
        <p:txBody>
          <a:bodyPr/>
          <a:lstStyle/>
          <a:p>
            <a:r>
              <a:rPr lang="en-US" sz="2400" dirty="0"/>
              <a:t>What do you want to do?</a:t>
            </a:r>
          </a:p>
          <a:p>
            <a:r>
              <a:rPr lang="en-US" sz="2400" dirty="0"/>
              <a:t>What do you need? </a:t>
            </a:r>
          </a:p>
          <a:p>
            <a:pPr lvl="1"/>
            <a:r>
              <a:rPr lang="en-US" sz="2400" dirty="0"/>
              <a:t> Time? Project support? Student support? </a:t>
            </a:r>
          </a:p>
          <a:p>
            <a:r>
              <a:rPr lang="en-US" sz="2400" dirty="0"/>
              <a:t>Are you geographically mobile?</a:t>
            </a:r>
          </a:p>
          <a:p>
            <a:r>
              <a:rPr lang="en-US" sz="2400" dirty="0"/>
              <a:t>What is your ideal timeline? </a:t>
            </a:r>
          </a:p>
          <a:p>
            <a:r>
              <a:rPr lang="en-US" sz="2400" dirty="0"/>
              <a:t>For fellowship support, do you have an upcoming leave? </a:t>
            </a:r>
          </a:p>
          <a:p>
            <a:pPr marL="0" indent="0">
              <a:buNone/>
            </a:pPr>
            <a:endParaRPr lang="en-US" dirty="0"/>
          </a:p>
        </p:txBody>
      </p:sp>
    </p:spTree>
    <p:extLst>
      <p:ext uri="{BB962C8B-B14F-4D97-AF65-F5344CB8AC3E}">
        <p14:creationId xmlns:p14="http://schemas.microsoft.com/office/powerpoint/2010/main" val="250997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F3C921B7-C5D2-47E1-B65E-E08E597B75FE}"/>
              </a:ext>
            </a:extLst>
          </p:cNvPr>
          <p:cNvSpPr>
            <a:spLocks noGrp="1"/>
          </p:cNvSpPr>
          <p:nvPr>
            <p:ph type="title"/>
          </p:nvPr>
        </p:nvSpPr>
        <p:spPr/>
        <p:txBody>
          <a:bodyPr/>
          <a:lstStyle/>
          <a:p>
            <a:r>
              <a:rPr lang="en-US" dirty="0"/>
              <a:t>Resources for Identifying Funding Opportunities (Internal)</a:t>
            </a:r>
          </a:p>
        </p:txBody>
      </p:sp>
      <p:sp>
        <p:nvSpPr>
          <p:cNvPr id="5" name="Subtitle 2" descr="Subtitle 2">
            <a:extLst>
              <a:ext uri="{FF2B5EF4-FFF2-40B4-BE49-F238E27FC236}">
                <a16:creationId xmlns:a16="http://schemas.microsoft.com/office/drawing/2014/main" id="{073C0A2B-1DE9-47A0-A6E9-08FAF85E07F3}"/>
              </a:ext>
            </a:extLst>
          </p:cNvPr>
          <p:cNvSpPr>
            <a:spLocks noGrp="1"/>
          </p:cNvSpPr>
          <p:nvPr>
            <p:ph type="body" sz="quarter" idx="3"/>
          </p:nvPr>
        </p:nvSpPr>
        <p:spPr>
          <a:xfrm>
            <a:off x="723900" y="1813560"/>
            <a:ext cx="5013325" cy="373380"/>
          </a:xfrm>
        </p:spPr>
        <p:txBody>
          <a:bodyPr/>
          <a:lstStyle/>
          <a:p>
            <a:r>
              <a:rPr lang="en-US" dirty="0"/>
              <a:t>Internal Funding Opportunities </a:t>
            </a:r>
          </a:p>
        </p:txBody>
      </p:sp>
      <p:sp>
        <p:nvSpPr>
          <p:cNvPr id="6" name="Content Placeholder 2" descr="Bullet List 2">
            <a:extLst>
              <a:ext uri="{FF2B5EF4-FFF2-40B4-BE49-F238E27FC236}">
                <a16:creationId xmlns:a16="http://schemas.microsoft.com/office/drawing/2014/main" id="{7F54D7AA-4926-432B-A686-D87A884A3E4B}"/>
              </a:ext>
            </a:extLst>
          </p:cNvPr>
          <p:cNvSpPr>
            <a:spLocks noGrp="1"/>
          </p:cNvSpPr>
          <p:nvPr>
            <p:ph sz="quarter" idx="4"/>
          </p:nvPr>
        </p:nvSpPr>
        <p:spPr>
          <a:xfrm>
            <a:off x="723899" y="2362200"/>
            <a:ext cx="10462261" cy="3622675"/>
          </a:xfrm>
        </p:spPr>
        <p:txBody>
          <a:bodyPr/>
          <a:lstStyle/>
          <a:p>
            <a:r>
              <a:rPr lang="en-US" dirty="0"/>
              <a:t>Under SU Humanities </a:t>
            </a:r>
            <a:r>
              <a:rPr lang="en-US" dirty="0">
                <a:hlinkClick r:id="rId3"/>
              </a:rPr>
              <a:t>Center Research Support</a:t>
            </a:r>
            <a:r>
              <a:rPr lang="en-US" dirty="0"/>
              <a:t>: On-campus fellowships and Faculty and Staff Funding for Humanists</a:t>
            </a:r>
          </a:p>
          <a:p>
            <a:r>
              <a:rPr lang="en-US" dirty="0">
                <a:hlinkClick r:id="rId4"/>
              </a:rPr>
              <a:t>Collaboration for Unprecedented Success and Excellence Grants (CUSE)</a:t>
            </a:r>
            <a:endParaRPr lang="en-US" dirty="0"/>
          </a:p>
          <a:p>
            <a:pPr marL="0" indent="0">
              <a:buNone/>
            </a:pPr>
            <a:r>
              <a:rPr lang="en-US" sz="2000" b="1" dirty="0"/>
              <a:t>Internal/External Support</a:t>
            </a:r>
          </a:p>
          <a:p>
            <a:r>
              <a:rPr lang="en-US" dirty="0">
                <a:hlinkClick r:id="rId5"/>
              </a:rPr>
              <a:t>CNY Humanities Corridor </a:t>
            </a:r>
            <a:r>
              <a:rPr lang="en-US" dirty="0"/>
              <a:t>Working Groups</a:t>
            </a:r>
          </a:p>
          <a:p>
            <a:pPr marL="0" indent="0">
              <a:buNone/>
            </a:pPr>
            <a:endParaRPr lang="en-US" dirty="0"/>
          </a:p>
        </p:txBody>
      </p:sp>
    </p:spTree>
    <p:extLst>
      <p:ext uri="{BB962C8B-B14F-4D97-AF65-F5344CB8AC3E}">
        <p14:creationId xmlns:p14="http://schemas.microsoft.com/office/powerpoint/2010/main" val="35823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F3C921B7-C5D2-47E1-B65E-E08E597B75FE}"/>
              </a:ext>
            </a:extLst>
          </p:cNvPr>
          <p:cNvSpPr>
            <a:spLocks noGrp="1"/>
          </p:cNvSpPr>
          <p:nvPr>
            <p:ph type="title"/>
          </p:nvPr>
        </p:nvSpPr>
        <p:spPr>
          <a:xfrm>
            <a:off x="723900" y="675776"/>
            <a:ext cx="11239500" cy="863464"/>
          </a:xfrm>
        </p:spPr>
        <p:txBody>
          <a:bodyPr/>
          <a:lstStyle/>
          <a:p>
            <a:r>
              <a:rPr lang="en-US" dirty="0">
                <a:hlinkClick r:id="rId3"/>
              </a:rPr>
              <a:t>Collaboration for Unprecedented Success and Excellence Grants (CUSE)</a:t>
            </a:r>
            <a:endParaRPr lang="en-US" dirty="0"/>
          </a:p>
        </p:txBody>
      </p:sp>
      <p:sp>
        <p:nvSpPr>
          <p:cNvPr id="10" name="Content Placeholder 9">
            <a:extLst>
              <a:ext uri="{FF2B5EF4-FFF2-40B4-BE49-F238E27FC236}">
                <a16:creationId xmlns:a16="http://schemas.microsoft.com/office/drawing/2014/main" id="{EB32BB56-6FBA-9946-8813-16C4C18CBB5B}"/>
              </a:ext>
            </a:extLst>
          </p:cNvPr>
          <p:cNvSpPr>
            <a:spLocks noGrp="1"/>
          </p:cNvSpPr>
          <p:nvPr>
            <p:ph sz="half" idx="2"/>
          </p:nvPr>
        </p:nvSpPr>
        <p:spPr>
          <a:xfrm>
            <a:off x="742950" y="1764730"/>
            <a:ext cx="4888924" cy="355015"/>
          </a:xfrm>
        </p:spPr>
        <p:txBody>
          <a:bodyPr/>
          <a:lstStyle/>
          <a:p>
            <a:r>
              <a:rPr lang="en-US" dirty="0"/>
              <a:t>Talk with 2021 recipients for advice </a:t>
            </a:r>
          </a:p>
          <a:p>
            <a:pPr marL="0" indent="0">
              <a:buNone/>
            </a:pPr>
            <a:r>
              <a:rPr lang="en-US" dirty="0"/>
              <a:t> </a:t>
            </a:r>
          </a:p>
          <a:p>
            <a:endParaRPr lang="en-US" dirty="0"/>
          </a:p>
        </p:txBody>
      </p:sp>
      <p:graphicFrame>
        <p:nvGraphicFramePr>
          <p:cNvPr id="17" name="Table 16" descr="Chart of 2021 CUSE PIs from VPA, which includes Heath Hanlon, Thomas Miller, Emily Vey Duke, Meri Page, Boryana Dragoeva, Sylvia Sierra, Kathleen Wrinn ">
            <a:extLst>
              <a:ext uri="{FF2B5EF4-FFF2-40B4-BE49-F238E27FC236}">
                <a16:creationId xmlns:a16="http://schemas.microsoft.com/office/drawing/2014/main" id="{51AE35EB-A9BE-E048-B80C-73FA71AB8CDC}"/>
              </a:ext>
            </a:extLst>
          </p:cNvPr>
          <p:cNvGraphicFramePr>
            <a:graphicFrameLocks noGrp="1"/>
          </p:cNvGraphicFramePr>
          <p:nvPr>
            <p:extLst>
              <p:ext uri="{D42A27DB-BD31-4B8C-83A1-F6EECF244321}">
                <p14:modId xmlns:p14="http://schemas.microsoft.com/office/powerpoint/2010/main" val="424773864"/>
              </p:ext>
            </p:extLst>
          </p:nvPr>
        </p:nvGraphicFramePr>
        <p:xfrm>
          <a:off x="742951" y="2504079"/>
          <a:ext cx="10902949" cy="3314830"/>
        </p:xfrm>
        <a:graphic>
          <a:graphicData uri="http://schemas.openxmlformats.org/drawingml/2006/table">
            <a:tbl>
              <a:tblPr firstRow="1" firstCol="1" bandRow="1">
                <a:tableStyleId>{5C22544A-7EE6-4342-B048-85BDC9FD1C3A}</a:tableStyleId>
              </a:tblPr>
              <a:tblGrid>
                <a:gridCol w="4227648">
                  <a:extLst>
                    <a:ext uri="{9D8B030D-6E8A-4147-A177-3AD203B41FA5}">
                      <a16:colId xmlns:a16="http://schemas.microsoft.com/office/drawing/2014/main" val="2395485825"/>
                    </a:ext>
                  </a:extLst>
                </a:gridCol>
                <a:gridCol w="1422180">
                  <a:extLst>
                    <a:ext uri="{9D8B030D-6E8A-4147-A177-3AD203B41FA5}">
                      <a16:colId xmlns:a16="http://schemas.microsoft.com/office/drawing/2014/main" val="1896780579"/>
                    </a:ext>
                  </a:extLst>
                </a:gridCol>
                <a:gridCol w="502365">
                  <a:extLst>
                    <a:ext uri="{9D8B030D-6E8A-4147-A177-3AD203B41FA5}">
                      <a16:colId xmlns:a16="http://schemas.microsoft.com/office/drawing/2014/main" val="4125946496"/>
                    </a:ext>
                  </a:extLst>
                </a:gridCol>
                <a:gridCol w="1342450">
                  <a:extLst>
                    <a:ext uri="{9D8B030D-6E8A-4147-A177-3AD203B41FA5}">
                      <a16:colId xmlns:a16="http://schemas.microsoft.com/office/drawing/2014/main" val="4155366115"/>
                    </a:ext>
                  </a:extLst>
                </a:gridCol>
                <a:gridCol w="1572566">
                  <a:extLst>
                    <a:ext uri="{9D8B030D-6E8A-4147-A177-3AD203B41FA5}">
                      <a16:colId xmlns:a16="http://schemas.microsoft.com/office/drawing/2014/main" val="2834453923"/>
                    </a:ext>
                  </a:extLst>
                </a:gridCol>
                <a:gridCol w="1835740">
                  <a:extLst>
                    <a:ext uri="{9D8B030D-6E8A-4147-A177-3AD203B41FA5}">
                      <a16:colId xmlns:a16="http://schemas.microsoft.com/office/drawing/2014/main" val="1088020444"/>
                    </a:ext>
                  </a:extLst>
                </a:gridCol>
              </a:tblGrid>
              <a:tr h="412790">
                <a:tc>
                  <a:txBody>
                    <a:bodyPr/>
                    <a:lstStyle/>
                    <a:p>
                      <a:pPr marL="0" marR="0" algn="ctr">
                        <a:spcBef>
                          <a:spcPts val="0"/>
                        </a:spcBef>
                        <a:spcAft>
                          <a:spcPts val="0"/>
                        </a:spcAft>
                      </a:pPr>
                      <a:r>
                        <a:rPr lang="en-US" sz="1100" dirty="0">
                          <a:effectLst/>
                        </a:rPr>
                        <a:t>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Participant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Role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School/College/Unit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Department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Program Type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4364610"/>
                  </a:ext>
                </a:extLst>
              </a:tr>
              <a:tr h="250176">
                <a:tc>
                  <a:txBody>
                    <a:bodyPr/>
                    <a:lstStyle/>
                    <a:p>
                      <a:pPr marL="0" marR="0" algn="l">
                        <a:spcBef>
                          <a:spcPts val="0"/>
                        </a:spcBef>
                        <a:spcAft>
                          <a:spcPts val="0"/>
                        </a:spcAft>
                      </a:pPr>
                      <a:r>
                        <a:rPr lang="en-US" sz="1100">
                          <a:effectLst/>
                        </a:rPr>
                        <a:t>Kairos: The Artifact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Hanlin, Heath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Transmedia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COVID-Relief Grant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05187759"/>
                  </a:ext>
                </a:extLst>
              </a:tr>
              <a:tr h="619185">
                <a:tc>
                  <a:txBody>
                    <a:bodyPr/>
                    <a:lstStyle/>
                    <a:p>
                      <a:pPr marL="0" marR="0" algn="l">
                        <a:spcBef>
                          <a:spcPts val="0"/>
                        </a:spcBef>
                        <a:spcAft>
                          <a:spcPts val="0"/>
                        </a:spcAft>
                      </a:pPr>
                      <a:r>
                        <a:rPr lang="en-US" sz="1100" dirty="0">
                          <a:effectLst/>
                        </a:rPr>
                        <a:t>Military and Veteran Family and Caregiver Virtual Art Therapy and Community Arts Engagement Pilot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Miller, Thomas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Drama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dirty="0">
                          <a:effectLst/>
                        </a:rPr>
                        <a:t>Innovative &amp; Interdisciplinary Research Grant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18830049"/>
                  </a:ext>
                </a:extLst>
              </a:tr>
              <a:tr h="619185">
                <a:tc>
                  <a:txBody>
                    <a:bodyPr/>
                    <a:lstStyle/>
                    <a:p>
                      <a:pPr marL="0" marR="0" algn="l">
                        <a:spcBef>
                          <a:spcPts val="0"/>
                        </a:spcBef>
                        <a:spcAft>
                          <a:spcPts val="0"/>
                        </a:spcAft>
                      </a:pPr>
                      <a:r>
                        <a:rPr lang="en-US" sz="1100">
                          <a:effectLst/>
                        </a:rPr>
                        <a:t>The Infernal Grove: an immersive video installation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Duke, Emily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dirty="0">
                          <a:effectLst/>
                        </a:rPr>
                        <a:t>Transmedia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Innovative &amp; Interdisciplinary Research Grant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90934228"/>
                  </a:ext>
                </a:extLst>
              </a:tr>
              <a:tr h="250176">
                <a:tc>
                  <a:txBody>
                    <a:bodyPr/>
                    <a:lstStyle/>
                    <a:p>
                      <a:pPr marL="0" marR="0" algn="l">
                        <a:spcBef>
                          <a:spcPts val="0"/>
                        </a:spcBef>
                        <a:spcAft>
                          <a:spcPts val="0"/>
                        </a:spcAft>
                      </a:pPr>
                      <a:r>
                        <a:rPr lang="en-US" sz="1100">
                          <a:effectLst/>
                        </a:rPr>
                        <a:t>Along These Waters, Lost Voices of the Erie Canal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Page, Meri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School of Design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Seed Grant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44813878"/>
                  </a:ext>
                </a:extLst>
              </a:tr>
              <a:tr h="412790">
                <a:tc>
                  <a:txBody>
                    <a:bodyPr/>
                    <a:lstStyle/>
                    <a:p>
                      <a:pPr marL="0" marR="0" algn="l">
                        <a:spcBef>
                          <a:spcPts val="0"/>
                        </a:spcBef>
                        <a:spcAft>
                          <a:spcPts val="0"/>
                        </a:spcAft>
                      </a:pPr>
                      <a:r>
                        <a:rPr lang="en-US" sz="1100">
                          <a:effectLst/>
                        </a:rPr>
                        <a:t>CHIMERA: Art and Science Exhibition Programming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Dragoeva, Boryana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Transmedia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Seed Grant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30393525"/>
                  </a:ext>
                </a:extLst>
              </a:tr>
              <a:tr h="500352">
                <a:tc>
                  <a:txBody>
                    <a:bodyPr/>
                    <a:lstStyle/>
                    <a:p>
                      <a:pPr marL="0" marR="0" algn="l">
                        <a:spcBef>
                          <a:spcPts val="0"/>
                        </a:spcBef>
                        <a:spcAft>
                          <a:spcPts val="0"/>
                        </a:spcAft>
                      </a:pPr>
                      <a:r>
                        <a:rPr lang="en-US" sz="1100">
                          <a:effectLst/>
                        </a:rPr>
                        <a:t>Gen Z appropriating media in everyday conversations before and after COVID-19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Sierra, Sylvia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Communication &amp; Rhetorical Studies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Seed Grant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04582819"/>
                  </a:ext>
                </a:extLst>
              </a:tr>
              <a:tr h="250176">
                <a:tc>
                  <a:txBody>
                    <a:bodyPr/>
                    <a:lstStyle/>
                    <a:p>
                      <a:pPr marL="0" marR="0" algn="l">
                        <a:spcBef>
                          <a:spcPts val="0"/>
                        </a:spcBef>
                        <a:spcAft>
                          <a:spcPts val="0"/>
                        </a:spcAft>
                      </a:pPr>
                      <a:r>
                        <a:rPr lang="en-US" sz="1100" dirty="0">
                          <a:effectLst/>
                        </a:rPr>
                        <a:t>New Works, New Voices Initiative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Wrinn, Kathleen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VPA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Drama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dirty="0">
                          <a:effectLst/>
                        </a:rPr>
                        <a:t>Seed Grant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04829932"/>
                  </a:ext>
                </a:extLst>
              </a:tr>
            </a:tbl>
          </a:graphicData>
        </a:graphic>
      </p:graphicFrame>
    </p:spTree>
    <p:extLst>
      <p:ext uri="{BB962C8B-B14F-4D97-AF65-F5344CB8AC3E}">
        <p14:creationId xmlns:p14="http://schemas.microsoft.com/office/powerpoint/2010/main" val="143905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F3C921B7-C5D2-47E1-B65E-E08E597B75FE}"/>
              </a:ext>
            </a:extLst>
          </p:cNvPr>
          <p:cNvSpPr>
            <a:spLocks noGrp="1"/>
          </p:cNvSpPr>
          <p:nvPr>
            <p:ph type="title"/>
          </p:nvPr>
        </p:nvSpPr>
        <p:spPr>
          <a:xfrm>
            <a:off x="723900" y="675776"/>
            <a:ext cx="10744200" cy="373380"/>
          </a:xfrm>
        </p:spPr>
        <p:txBody>
          <a:bodyPr/>
          <a:lstStyle/>
          <a:p>
            <a:r>
              <a:rPr lang="en-US" sz="2800" dirty="0"/>
              <a:t>Resources for Identifying Funding Opportunities (External) </a:t>
            </a:r>
          </a:p>
        </p:txBody>
      </p:sp>
      <p:sp>
        <p:nvSpPr>
          <p:cNvPr id="3" name="Subtitle 1" descr="Subtitle 1">
            <a:extLst>
              <a:ext uri="{FF2B5EF4-FFF2-40B4-BE49-F238E27FC236}">
                <a16:creationId xmlns:a16="http://schemas.microsoft.com/office/drawing/2014/main" id="{E358EBF7-B6E8-4BCD-8276-63C9CCEC16ED}"/>
              </a:ext>
            </a:extLst>
          </p:cNvPr>
          <p:cNvSpPr>
            <a:spLocks noGrp="1"/>
          </p:cNvSpPr>
          <p:nvPr>
            <p:ph type="body" idx="1"/>
          </p:nvPr>
        </p:nvSpPr>
        <p:spPr>
          <a:xfrm>
            <a:off x="723900" y="1416486"/>
            <a:ext cx="5010150" cy="373380"/>
          </a:xfrm>
        </p:spPr>
        <p:txBody>
          <a:bodyPr/>
          <a:lstStyle/>
          <a:p>
            <a:r>
              <a:rPr lang="en-US" dirty="0"/>
              <a:t>External Opportunities 	</a:t>
            </a:r>
          </a:p>
        </p:txBody>
      </p:sp>
      <p:sp>
        <p:nvSpPr>
          <p:cNvPr id="4" name="Content Placeholder 1" descr="Bullet List 1">
            <a:extLst>
              <a:ext uri="{FF2B5EF4-FFF2-40B4-BE49-F238E27FC236}">
                <a16:creationId xmlns:a16="http://schemas.microsoft.com/office/drawing/2014/main" id="{2792BFF4-ED32-4E9B-B5F3-7FC32D4C06F4}"/>
              </a:ext>
            </a:extLst>
          </p:cNvPr>
          <p:cNvSpPr>
            <a:spLocks noGrp="1"/>
          </p:cNvSpPr>
          <p:nvPr>
            <p:ph sz="half" idx="2"/>
          </p:nvPr>
        </p:nvSpPr>
        <p:spPr>
          <a:xfrm>
            <a:off x="723900" y="1974633"/>
            <a:ext cx="5010150" cy="3549584"/>
          </a:xfrm>
        </p:spPr>
        <p:txBody>
          <a:bodyPr/>
          <a:lstStyle/>
          <a:p>
            <a:r>
              <a:rPr lang="en-US" dirty="0"/>
              <a:t>Office of Research </a:t>
            </a:r>
            <a:r>
              <a:rPr lang="en-US" dirty="0">
                <a:hlinkClick r:id="rId3"/>
              </a:rPr>
              <a:t>Curated Funding Lists</a:t>
            </a:r>
            <a:r>
              <a:rPr lang="en-US" dirty="0"/>
              <a:t> </a:t>
            </a:r>
          </a:p>
          <a:p>
            <a:r>
              <a:rPr lang="en-US" dirty="0">
                <a:hlinkClick r:id="rId4"/>
              </a:rPr>
              <a:t>PIVOT</a:t>
            </a:r>
            <a:r>
              <a:rPr lang="en-US" dirty="0"/>
              <a:t>: an easy-to-use key-word-searchable database for finding current funding opportunities specifically tailored to research needs</a:t>
            </a:r>
          </a:p>
          <a:p>
            <a:pPr lvl="1"/>
            <a:r>
              <a:rPr lang="en-US" dirty="0">
                <a:hlinkClick r:id="rId5"/>
              </a:rPr>
              <a:t>OoR Presentation &amp; Training</a:t>
            </a:r>
            <a:r>
              <a:rPr lang="en-US" dirty="0"/>
              <a:t>: PIVOT</a:t>
            </a:r>
          </a:p>
          <a:p>
            <a:r>
              <a:rPr lang="en-US" dirty="0"/>
              <a:t>Biannual email from </a:t>
            </a:r>
            <a:r>
              <a:rPr lang="en-US" dirty="0">
                <a:hlinkClick r:id="rId6"/>
              </a:rPr>
              <a:t>srworkma@syr.edu</a:t>
            </a:r>
            <a:r>
              <a:rPr lang="en-US" dirty="0"/>
              <a:t> </a:t>
            </a:r>
          </a:p>
          <a:p>
            <a:r>
              <a:rPr lang="en-US" dirty="0"/>
              <a:t>KU The Hall Center for Humanities </a:t>
            </a:r>
            <a:r>
              <a:rPr lang="en-US" dirty="0">
                <a:hlinkClick r:id="rId7"/>
              </a:rPr>
              <a:t>lists</a:t>
            </a:r>
            <a:endParaRPr lang="en-US" dirty="0"/>
          </a:p>
          <a:p>
            <a:r>
              <a:rPr lang="en-US" dirty="0"/>
              <a:t>Professional listservs/networks</a:t>
            </a:r>
          </a:p>
          <a:p>
            <a:r>
              <a:rPr lang="en-US" dirty="0"/>
              <a:t>Colleagues/mentors</a:t>
            </a:r>
          </a:p>
          <a:p>
            <a:r>
              <a:rPr lang="en-US" dirty="0">
                <a:hlinkClick r:id="rId8"/>
              </a:rPr>
              <a:t>Foundation Directory Online  </a:t>
            </a:r>
            <a:endParaRPr lang="en-US" dirty="0"/>
          </a:p>
          <a:p>
            <a:pPr marL="0" indent="0">
              <a:buNone/>
            </a:pPr>
            <a:endParaRPr lang="en-US" dirty="0"/>
          </a:p>
        </p:txBody>
      </p:sp>
      <p:sp>
        <p:nvSpPr>
          <p:cNvPr id="5" name="Subtitle 2" descr="Subtitle 2">
            <a:extLst>
              <a:ext uri="{FF2B5EF4-FFF2-40B4-BE49-F238E27FC236}">
                <a16:creationId xmlns:a16="http://schemas.microsoft.com/office/drawing/2014/main" id="{073C0A2B-1DE9-47A0-A6E9-08FAF85E07F3}"/>
              </a:ext>
            </a:extLst>
          </p:cNvPr>
          <p:cNvSpPr>
            <a:spLocks noGrp="1"/>
          </p:cNvSpPr>
          <p:nvPr>
            <p:ph type="body" sz="quarter" idx="3"/>
          </p:nvPr>
        </p:nvSpPr>
        <p:spPr>
          <a:xfrm>
            <a:off x="6454774" y="1477778"/>
            <a:ext cx="5013325" cy="373380"/>
          </a:xfrm>
        </p:spPr>
        <p:txBody>
          <a:bodyPr/>
          <a:lstStyle/>
          <a:p>
            <a:r>
              <a:rPr lang="en-US" dirty="0"/>
              <a:t>Sign up for / check out: </a:t>
            </a:r>
          </a:p>
        </p:txBody>
      </p:sp>
      <p:sp>
        <p:nvSpPr>
          <p:cNvPr id="8" name="Content Placeholder 7">
            <a:extLst>
              <a:ext uri="{FF2B5EF4-FFF2-40B4-BE49-F238E27FC236}">
                <a16:creationId xmlns:a16="http://schemas.microsoft.com/office/drawing/2014/main" id="{6F7C460B-BFCD-754A-BF61-BD3129712E32}"/>
              </a:ext>
            </a:extLst>
          </p:cNvPr>
          <p:cNvSpPr>
            <a:spLocks noGrp="1"/>
          </p:cNvSpPr>
          <p:nvPr>
            <p:ph sz="quarter" idx="4"/>
          </p:nvPr>
        </p:nvSpPr>
        <p:spPr>
          <a:xfrm>
            <a:off x="6454774" y="1989195"/>
            <a:ext cx="4808971" cy="1439805"/>
          </a:xfrm>
        </p:spPr>
        <p:txBody>
          <a:bodyPr/>
          <a:lstStyle/>
          <a:p>
            <a:r>
              <a:rPr lang="en-US" dirty="0">
                <a:hlinkClick r:id="rId9"/>
              </a:rPr>
              <a:t>Philanthropy News Digest by Candid </a:t>
            </a:r>
            <a:r>
              <a:rPr lang="en-US" dirty="0">
                <a:sym typeface="Wingdings" pitchFamily="2" charset="2"/>
              </a:rPr>
              <a:t> RFPs  Arts/Culture  Register</a:t>
            </a:r>
          </a:p>
          <a:p>
            <a:r>
              <a:rPr lang="en-US" dirty="0">
                <a:sym typeface="Wingdings" pitchFamily="2" charset="2"/>
              </a:rPr>
              <a:t>Artist Archive  Sign up</a:t>
            </a:r>
          </a:p>
          <a:p>
            <a:pPr lvl="1"/>
            <a:r>
              <a:rPr lang="en-US" dirty="0">
                <a:sym typeface="Wingdings" pitchFamily="2" charset="2"/>
                <a:hlinkClick r:id="rId10"/>
              </a:rPr>
              <a:t>“Best Opportunities for Artists in November”</a:t>
            </a:r>
            <a:r>
              <a:rPr lang="en-US" dirty="0">
                <a:sym typeface="Wingdings" pitchFamily="2" charset="2"/>
              </a:rPr>
              <a:t>  </a:t>
            </a:r>
          </a:p>
          <a:p>
            <a:r>
              <a:rPr lang="en-US" dirty="0">
                <a:sym typeface="Wingdings" pitchFamily="2" charset="2"/>
              </a:rPr>
              <a:t>NEA Newsletter </a:t>
            </a:r>
            <a:r>
              <a:rPr lang="en-US" dirty="0">
                <a:sym typeface="Wingdings" pitchFamily="2" charset="2"/>
                <a:hlinkClick r:id="rId11"/>
              </a:rPr>
              <a:t>sign-up</a:t>
            </a:r>
            <a:endParaRPr lang="en-US" dirty="0">
              <a:sym typeface="Wingdings" pitchFamily="2" charset="2"/>
            </a:endParaRPr>
          </a:p>
          <a:p>
            <a:r>
              <a:rPr lang="en-US" dirty="0">
                <a:sym typeface="Wingdings" pitchFamily="2" charset="2"/>
                <a:hlinkClick r:id="rId12"/>
              </a:rPr>
              <a:t>NYFA Opportunities </a:t>
            </a:r>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pPr marL="0" indent="0">
              <a:buNone/>
            </a:pPr>
            <a:endParaRPr lang="en-US" dirty="0"/>
          </a:p>
        </p:txBody>
      </p:sp>
    </p:spTree>
    <p:extLst>
      <p:ext uri="{BB962C8B-B14F-4D97-AF65-F5344CB8AC3E}">
        <p14:creationId xmlns:p14="http://schemas.microsoft.com/office/powerpoint/2010/main" val="4175195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05523E38-23F6-4E58-8613-AEEA72D22149}"/>
              </a:ext>
            </a:extLst>
          </p:cNvPr>
          <p:cNvSpPr>
            <a:spLocks noGrp="1"/>
          </p:cNvSpPr>
          <p:nvPr>
            <p:ph type="title"/>
          </p:nvPr>
        </p:nvSpPr>
        <p:spPr/>
        <p:txBody>
          <a:bodyPr/>
          <a:lstStyle/>
          <a:p>
            <a:r>
              <a:rPr lang="en-US" dirty="0"/>
              <a:t>What brings you here?</a:t>
            </a:r>
          </a:p>
        </p:txBody>
      </p:sp>
      <p:sp>
        <p:nvSpPr>
          <p:cNvPr id="3" name="Content Placeholder" descr="Bullet List">
            <a:extLst>
              <a:ext uri="{FF2B5EF4-FFF2-40B4-BE49-F238E27FC236}">
                <a16:creationId xmlns:a16="http://schemas.microsoft.com/office/drawing/2014/main" id="{67CCE011-47CC-47FD-AAC7-DD458A8819B0}"/>
              </a:ext>
            </a:extLst>
          </p:cNvPr>
          <p:cNvSpPr>
            <a:spLocks noGrp="1"/>
          </p:cNvSpPr>
          <p:nvPr>
            <p:ph idx="1"/>
          </p:nvPr>
        </p:nvSpPr>
        <p:spPr/>
        <p:txBody>
          <a:bodyPr/>
          <a:lstStyle/>
          <a:p>
            <a:r>
              <a:rPr lang="en-US" dirty="0"/>
              <a:t>What brought you to the VPA Research and Creative Activities working group?</a:t>
            </a:r>
          </a:p>
          <a:p>
            <a:r>
              <a:rPr lang="en-US" dirty="0"/>
              <a:t>What questions do you have before we get started? </a:t>
            </a:r>
          </a:p>
          <a:p>
            <a:endParaRPr lang="en-US" dirty="0"/>
          </a:p>
        </p:txBody>
      </p:sp>
    </p:spTree>
    <p:extLst>
      <p:ext uri="{BB962C8B-B14F-4D97-AF65-F5344CB8AC3E}">
        <p14:creationId xmlns:p14="http://schemas.microsoft.com/office/powerpoint/2010/main" val="3561130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F3C921B7-C5D2-47E1-B65E-E08E597B75FE}"/>
              </a:ext>
            </a:extLst>
          </p:cNvPr>
          <p:cNvSpPr>
            <a:spLocks noGrp="1"/>
          </p:cNvSpPr>
          <p:nvPr>
            <p:ph type="title"/>
          </p:nvPr>
        </p:nvSpPr>
        <p:spPr>
          <a:xfrm>
            <a:off x="723900" y="675776"/>
            <a:ext cx="10744200" cy="373380"/>
          </a:xfrm>
        </p:spPr>
        <p:txBody>
          <a:bodyPr/>
          <a:lstStyle/>
          <a:p>
            <a:r>
              <a:rPr lang="en-US" dirty="0"/>
              <a:t>Key Funders (External)  </a:t>
            </a:r>
          </a:p>
        </p:txBody>
      </p:sp>
      <p:sp>
        <p:nvSpPr>
          <p:cNvPr id="3" name="Subtitle 1" descr="Subtitle 1">
            <a:extLst>
              <a:ext uri="{FF2B5EF4-FFF2-40B4-BE49-F238E27FC236}">
                <a16:creationId xmlns:a16="http://schemas.microsoft.com/office/drawing/2014/main" id="{E358EBF7-B6E8-4BCD-8276-63C9CCEC16ED}"/>
              </a:ext>
            </a:extLst>
          </p:cNvPr>
          <p:cNvSpPr>
            <a:spLocks noGrp="1"/>
          </p:cNvSpPr>
          <p:nvPr>
            <p:ph type="body" idx="1"/>
          </p:nvPr>
        </p:nvSpPr>
        <p:spPr>
          <a:xfrm>
            <a:off x="723900" y="1416486"/>
            <a:ext cx="5010150" cy="373380"/>
          </a:xfrm>
        </p:spPr>
        <p:txBody>
          <a:bodyPr/>
          <a:lstStyle/>
          <a:p>
            <a:r>
              <a:rPr lang="en-US" dirty="0"/>
              <a:t>External Opportunities 	</a:t>
            </a:r>
          </a:p>
        </p:txBody>
      </p:sp>
      <p:sp>
        <p:nvSpPr>
          <p:cNvPr id="4" name="Content Placeholder 1" descr="Bullet List 1">
            <a:extLst>
              <a:ext uri="{FF2B5EF4-FFF2-40B4-BE49-F238E27FC236}">
                <a16:creationId xmlns:a16="http://schemas.microsoft.com/office/drawing/2014/main" id="{2792BFF4-ED32-4E9B-B5F3-7FC32D4C06F4}"/>
              </a:ext>
            </a:extLst>
          </p:cNvPr>
          <p:cNvSpPr>
            <a:spLocks noGrp="1"/>
          </p:cNvSpPr>
          <p:nvPr>
            <p:ph sz="half" idx="2"/>
          </p:nvPr>
        </p:nvSpPr>
        <p:spPr>
          <a:xfrm>
            <a:off x="723899" y="2157195"/>
            <a:ext cx="5370513" cy="3827679"/>
          </a:xfrm>
        </p:spPr>
        <p:txBody>
          <a:bodyPr/>
          <a:lstStyle/>
          <a:p>
            <a:r>
              <a:rPr lang="en-US" dirty="0">
                <a:hlinkClick r:id="rId3"/>
              </a:rPr>
              <a:t>New York State Council on the Arts</a:t>
            </a:r>
            <a:r>
              <a:rPr lang="en-US" dirty="0"/>
              <a:t> (NYSCA)</a:t>
            </a:r>
          </a:p>
          <a:p>
            <a:r>
              <a:rPr lang="en-US" dirty="0">
                <a:hlinkClick r:id="rId4"/>
              </a:rPr>
              <a:t>New York State Foundation on the Arts </a:t>
            </a:r>
            <a:r>
              <a:rPr lang="en-US" dirty="0"/>
              <a:t>(NYFA)</a:t>
            </a:r>
          </a:p>
          <a:p>
            <a:r>
              <a:rPr lang="en-US" dirty="0">
                <a:hlinkClick r:id="rId5"/>
              </a:rPr>
              <a:t>National Endowment for the Arts </a:t>
            </a:r>
            <a:r>
              <a:rPr lang="en-US" dirty="0"/>
              <a:t>(NEA) </a:t>
            </a:r>
          </a:p>
          <a:p>
            <a:pPr lvl="1"/>
            <a:r>
              <a:rPr lang="en-US" dirty="0">
                <a:hlinkClick r:id="rId6"/>
              </a:rPr>
              <a:t>Grants for Arts Projects Limited Submission Competition </a:t>
            </a:r>
            <a:r>
              <a:rPr lang="en-US" dirty="0"/>
              <a:t>($10,000 - $50,000)  </a:t>
            </a:r>
          </a:p>
        </p:txBody>
      </p:sp>
      <p:sp>
        <p:nvSpPr>
          <p:cNvPr id="11" name="Subtitle 1" descr="Subtitle 1">
            <a:extLst>
              <a:ext uri="{FF2B5EF4-FFF2-40B4-BE49-F238E27FC236}">
                <a16:creationId xmlns:a16="http://schemas.microsoft.com/office/drawing/2014/main" id="{DDEDF03E-CE14-6C44-AF9A-C0CA0A1889CD}"/>
              </a:ext>
            </a:extLst>
          </p:cNvPr>
          <p:cNvSpPr txBox="1">
            <a:spLocks/>
          </p:cNvSpPr>
          <p:nvPr/>
        </p:nvSpPr>
        <p:spPr>
          <a:xfrm>
            <a:off x="6456361" y="1555533"/>
            <a:ext cx="5010150" cy="37338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buClr>
                <a:schemeClr val="bg2"/>
              </a:buClr>
              <a:buSzPct val="100000"/>
              <a:buFont typeface="Arial" pitchFamily="34" charset="0"/>
              <a:buNone/>
              <a:defRPr sz="2000" b="1" kern="1200" cap="none" spc="0" baseline="0">
                <a:solidFill>
                  <a:schemeClr val="accent1"/>
                </a:solidFill>
                <a:latin typeface="+mn-lt"/>
                <a:ea typeface="+mn-ea"/>
                <a:cs typeface="+mn-cs"/>
              </a:defRPr>
            </a:lvl1pPr>
            <a:lvl2pPr marL="457200" indent="0" algn="l" defTabSz="914400" rtl="0" eaLnBrk="1" latinLnBrk="0" hangingPunct="1">
              <a:lnSpc>
                <a:spcPct val="100000"/>
              </a:lnSpc>
              <a:spcBef>
                <a:spcPts val="0"/>
              </a:spcBef>
              <a:buClr>
                <a:schemeClr val="bg2"/>
              </a:buClr>
              <a:buSzPct val="100000"/>
              <a:buFont typeface="Verdana" panose="020B0604030504040204" pitchFamily="34" charset="0"/>
              <a:buNone/>
              <a:defRPr sz="2000" b="1" kern="1200">
                <a:solidFill>
                  <a:schemeClr val="accent1"/>
                </a:solidFill>
                <a:latin typeface="+mn-lt"/>
                <a:ea typeface="+mn-ea"/>
                <a:cs typeface="+mn-cs"/>
              </a:defRPr>
            </a:lvl2pPr>
            <a:lvl3pPr marL="914400" indent="0" algn="l" defTabSz="914400" rtl="0" eaLnBrk="1" latinLnBrk="0" hangingPunct="1">
              <a:lnSpc>
                <a:spcPct val="100000"/>
              </a:lnSpc>
              <a:spcBef>
                <a:spcPts val="0"/>
              </a:spcBef>
              <a:buClr>
                <a:schemeClr val="accent1"/>
              </a:buClr>
              <a:buSzPct val="100000"/>
              <a:buFont typeface="Wingdings" panose="05000000000000000000" pitchFamily="2" charset="2"/>
              <a:buNone/>
              <a:defRPr sz="1800" b="1" kern="1200">
                <a:solidFill>
                  <a:schemeClr val="accent1"/>
                </a:solidFill>
                <a:latin typeface="+mn-lt"/>
                <a:ea typeface="+mn-ea"/>
                <a:cs typeface="+mn-cs"/>
              </a:defRPr>
            </a:lvl3pPr>
            <a:lvl4pPr marL="1371600" indent="0" algn="l" defTabSz="914400" rtl="0" eaLnBrk="1" latinLnBrk="0" hangingPunct="1">
              <a:lnSpc>
                <a:spcPct val="100000"/>
              </a:lnSpc>
              <a:spcBef>
                <a:spcPts val="0"/>
              </a:spcBef>
              <a:buClr>
                <a:schemeClr val="accent1"/>
              </a:buClr>
              <a:buSzPct val="100000"/>
              <a:buFont typeface="Verdana" panose="020B0604030504040204" pitchFamily="34" charset="0"/>
              <a:buNone/>
              <a:defRPr sz="1600" b="1" kern="1200">
                <a:solidFill>
                  <a:schemeClr val="accent1"/>
                </a:solidFill>
                <a:latin typeface="+mn-lt"/>
                <a:ea typeface="+mn-ea"/>
                <a:cs typeface="+mn-cs"/>
              </a:defRPr>
            </a:lvl4pPr>
            <a:lvl5pPr marL="1828800" indent="0" algn="l" defTabSz="914400" rtl="0" eaLnBrk="1" latinLnBrk="0" hangingPunct="1">
              <a:lnSpc>
                <a:spcPct val="100000"/>
              </a:lnSpc>
              <a:spcBef>
                <a:spcPts val="0"/>
              </a:spcBef>
              <a:buClr>
                <a:schemeClr val="accent1"/>
              </a:buClr>
              <a:buSzPct val="100000"/>
              <a:buFont typeface="Arial" pitchFamily="34" charset="0"/>
              <a:buNone/>
              <a:defRPr sz="1600" b="1" kern="1200">
                <a:solidFill>
                  <a:schemeClr val="accent1"/>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9pPr>
          </a:lstStyle>
          <a:p>
            <a:r>
              <a:rPr lang="en-US" dirty="0"/>
              <a:t>Residencies 	</a:t>
            </a:r>
          </a:p>
        </p:txBody>
      </p:sp>
      <p:sp>
        <p:nvSpPr>
          <p:cNvPr id="10" name="Content Placeholder 9">
            <a:extLst>
              <a:ext uri="{FF2B5EF4-FFF2-40B4-BE49-F238E27FC236}">
                <a16:creationId xmlns:a16="http://schemas.microsoft.com/office/drawing/2014/main" id="{801BB9F8-5048-244F-848B-DC5D764E09BA}"/>
              </a:ext>
            </a:extLst>
          </p:cNvPr>
          <p:cNvSpPr>
            <a:spLocks noGrp="1"/>
          </p:cNvSpPr>
          <p:nvPr>
            <p:ph sz="quarter" idx="4"/>
          </p:nvPr>
        </p:nvSpPr>
        <p:spPr>
          <a:xfrm>
            <a:off x="6456361" y="2157195"/>
            <a:ext cx="5013325" cy="3549585"/>
          </a:xfrm>
        </p:spPr>
        <p:txBody>
          <a:bodyPr/>
          <a:lstStyle/>
          <a:p>
            <a:r>
              <a:rPr lang="en-US" dirty="0"/>
              <a:t>Create a PIVOT search</a:t>
            </a:r>
          </a:p>
          <a:p>
            <a:r>
              <a:rPr lang="en-US" dirty="0">
                <a:hlinkClick r:id="rId7"/>
              </a:rPr>
              <a:t>Resartis.org</a:t>
            </a:r>
            <a:r>
              <a:rPr lang="en-US" dirty="0"/>
              <a:t> (international) </a:t>
            </a:r>
          </a:p>
          <a:p>
            <a:endParaRPr lang="en-US" dirty="0"/>
          </a:p>
        </p:txBody>
      </p:sp>
    </p:spTree>
    <p:extLst>
      <p:ext uri="{BB962C8B-B14F-4D97-AF65-F5344CB8AC3E}">
        <p14:creationId xmlns:p14="http://schemas.microsoft.com/office/powerpoint/2010/main" val="4088838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ection Title">
            <a:extLst>
              <a:ext uri="{FF2B5EF4-FFF2-40B4-BE49-F238E27FC236}">
                <a16:creationId xmlns:a16="http://schemas.microsoft.com/office/drawing/2014/main" id="{791703DF-0030-40F0-8FA0-A3FE4BEE0C56}"/>
              </a:ext>
            </a:extLst>
          </p:cNvPr>
          <p:cNvSpPr>
            <a:spLocks noGrp="1"/>
          </p:cNvSpPr>
          <p:nvPr>
            <p:ph type="ctrTitle"/>
          </p:nvPr>
        </p:nvSpPr>
        <p:spPr/>
        <p:txBody>
          <a:bodyPr/>
          <a:lstStyle/>
          <a:p>
            <a:r>
              <a:rPr lang="en-US" dirty="0"/>
              <a:t>PIVOT</a:t>
            </a:r>
          </a:p>
        </p:txBody>
      </p:sp>
      <p:sp>
        <p:nvSpPr>
          <p:cNvPr id="3" name="Subtitle" descr="Section Subtitle">
            <a:extLst>
              <a:ext uri="{FF2B5EF4-FFF2-40B4-BE49-F238E27FC236}">
                <a16:creationId xmlns:a16="http://schemas.microsoft.com/office/drawing/2014/main" id="{6E0D03D4-1987-484F-9D0E-C9AA6B6A6486}"/>
              </a:ext>
            </a:extLst>
          </p:cNvPr>
          <p:cNvSpPr>
            <a:spLocks noGrp="1"/>
          </p:cNvSpPr>
          <p:nvPr>
            <p:ph type="subTitle" idx="1"/>
          </p:nvPr>
        </p:nvSpPr>
        <p:spPr/>
        <p:txBody>
          <a:bodyPr/>
          <a:lstStyle/>
          <a:p>
            <a:endParaRPr lang="en-US" dirty="0"/>
          </a:p>
        </p:txBody>
      </p:sp>
      <p:pic>
        <p:nvPicPr>
          <p:cNvPr id="11" name="Picture Placeholder 10">
            <a:extLst>
              <a:ext uri="{FF2B5EF4-FFF2-40B4-BE49-F238E27FC236}">
                <a16:creationId xmlns:a16="http://schemas.microsoft.com/office/drawing/2014/main" id="{38DBF9AB-4D97-0941-B69C-070774A33B2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715817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a:xfrm>
            <a:off x="701828" y="404823"/>
            <a:ext cx="10512862" cy="1325218"/>
          </a:xfrm>
        </p:spPr>
        <p:txBody>
          <a:bodyPr>
            <a:normAutofit/>
          </a:bodyPr>
          <a:lstStyle/>
          <a:p>
            <a:r>
              <a:rPr lang="en-US" dirty="0"/>
              <a:t>Navigating PIVOT</a:t>
            </a:r>
            <a:endParaRPr lang="en-US" sz="1600" dirty="0"/>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a:xfrm>
            <a:off x="236078" y="1372137"/>
            <a:ext cx="5580602" cy="4950898"/>
          </a:xfrm>
        </p:spPr>
        <p:txBody>
          <a:bodyPr>
            <a:normAutofit/>
          </a:bodyPr>
          <a:lstStyle/>
          <a:p>
            <a:pPr marL="457063" lvl="1" indent="0">
              <a:buNone/>
            </a:pPr>
            <a:endParaRPr lang="en-US" sz="1100" dirty="0"/>
          </a:p>
          <a:p>
            <a:pPr marL="457063" lvl="1" indent="0">
              <a:buNone/>
            </a:pPr>
            <a:r>
              <a:rPr lang="en-US" sz="2999" b="1" dirty="0"/>
              <a:t>What is Pivot? </a:t>
            </a:r>
            <a:r>
              <a:rPr lang="en-US" sz="2999" dirty="0"/>
              <a:t> </a:t>
            </a:r>
          </a:p>
          <a:p>
            <a:pPr marL="457063" lvl="1" indent="0">
              <a:buNone/>
            </a:pPr>
            <a:r>
              <a:rPr lang="en-US" u="sng" dirty="0">
                <a:hlinkClick r:id="rId3"/>
              </a:rPr>
              <a:t>https://pivot.proquest.com/</a:t>
            </a:r>
            <a:r>
              <a:rPr lang="en-US" u="sng" dirty="0"/>
              <a:t> </a:t>
            </a:r>
          </a:p>
          <a:p>
            <a:pPr marL="457063" lvl="1" indent="0">
              <a:buNone/>
            </a:pPr>
            <a:r>
              <a:rPr lang="en-US" dirty="0"/>
              <a:t>Pivot is a database containing active funding opportunities for all disciplines and project types.</a:t>
            </a:r>
          </a:p>
          <a:p>
            <a:pPr marL="457063" lvl="1" indent="0">
              <a:buNone/>
            </a:pPr>
            <a:endParaRPr lang="en-US" dirty="0"/>
          </a:p>
          <a:p>
            <a:pPr marL="457063" lvl="1" indent="0">
              <a:buNone/>
            </a:pPr>
            <a:r>
              <a:rPr lang="en-US" dirty="0"/>
              <a:t>It includes a wide variety of funding types, including federal U.S. government, private foundations, and corporate and international funding opportunities. </a:t>
            </a:r>
          </a:p>
          <a:p>
            <a:pPr marL="457063" lvl="1" indent="0">
              <a:buNone/>
            </a:pPr>
            <a:endParaRPr lang="en-US" dirty="0"/>
          </a:p>
          <a:p>
            <a:pPr marL="457063" lvl="1" indent="0">
              <a:buNone/>
            </a:pPr>
            <a:endParaRPr lang="en-US" dirty="0"/>
          </a:p>
        </p:txBody>
      </p:sp>
      <p:pic>
        <p:nvPicPr>
          <p:cNvPr id="7" name="Picture 6" descr="Funding page for Syracuse University's PIVOT database, showing the search box and a colorful wheel-like image with center stating &quot;$72.97B of funding available&quot; ">
            <a:extLst>
              <a:ext uri="{C183D7F6-B498-43B3-948B-1728B52AA6E4}">
                <adec:decorative xmlns:adec="http://schemas.microsoft.com/office/drawing/2017/decorative" val="0"/>
              </a:ext>
            </a:extLst>
          </p:cNvPr>
          <p:cNvPicPr>
            <a:picLocks noChangeAspect="1"/>
          </p:cNvPicPr>
          <p:nvPr/>
        </p:nvPicPr>
        <p:blipFill>
          <a:blip r:embed="rId4"/>
          <a:srcRect/>
          <a:stretch/>
        </p:blipFill>
        <p:spPr>
          <a:xfrm>
            <a:off x="5816680" y="1316064"/>
            <a:ext cx="6136066" cy="4225872"/>
          </a:xfrm>
          <a:prstGeom prst="rect">
            <a:avLst/>
          </a:prstGeom>
        </p:spPr>
      </p:pic>
    </p:spTree>
    <p:extLst>
      <p:ext uri="{BB962C8B-B14F-4D97-AF65-F5344CB8AC3E}">
        <p14:creationId xmlns:p14="http://schemas.microsoft.com/office/powerpoint/2010/main" val="316048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fontScale="90000"/>
          </a:bodyPr>
          <a:lstStyle/>
          <a:p>
            <a:r>
              <a:rPr lang="en-US" dirty="0"/>
              <a:t>Navigating PIVOT: Signing In </a:t>
            </a:r>
            <a:endParaRPr lang="en-US" sz="1600" dirty="0"/>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a:xfrm>
            <a:off x="513810" y="1411038"/>
            <a:ext cx="5580602" cy="4950898"/>
          </a:xfrm>
        </p:spPr>
        <p:txBody>
          <a:bodyPr>
            <a:normAutofit/>
          </a:bodyPr>
          <a:lstStyle/>
          <a:p>
            <a:pPr marL="457063" lvl="1" indent="0">
              <a:buNone/>
            </a:pPr>
            <a:endParaRPr lang="en-US" sz="1100" dirty="0"/>
          </a:p>
          <a:p>
            <a:pPr marL="457063" lvl="1" indent="0">
              <a:buNone/>
            </a:pPr>
            <a:r>
              <a:rPr lang="en-US" sz="2999" b="1" dirty="0"/>
              <a:t>Pivot </a:t>
            </a:r>
            <a:r>
              <a:rPr lang="en-US" sz="2999" dirty="0"/>
              <a:t> </a:t>
            </a:r>
          </a:p>
          <a:p>
            <a:pPr marL="457063" lvl="1" indent="0">
              <a:buNone/>
            </a:pPr>
            <a:r>
              <a:rPr lang="en-US" sz="2199" dirty="0"/>
              <a:t>Signing in with Shibboleth</a:t>
            </a:r>
          </a:p>
          <a:p>
            <a:pPr marL="914126" lvl="1" indent="-457063">
              <a:buAutoNum type="arabicPeriod"/>
            </a:pPr>
            <a:r>
              <a:rPr lang="en-US" sz="2199" dirty="0"/>
              <a:t>Navigate to page</a:t>
            </a:r>
          </a:p>
          <a:p>
            <a:pPr marL="914126" lvl="1" indent="-457063">
              <a:buAutoNum type="arabicPeriod"/>
            </a:pPr>
            <a:r>
              <a:rPr lang="en-US" sz="2199" dirty="0"/>
              <a:t>Select institution</a:t>
            </a:r>
          </a:p>
          <a:p>
            <a:pPr marL="914126" lvl="1" indent="-457063">
              <a:buAutoNum type="arabicPeriod"/>
            </a:pPr>
            <a:r>
              <a:rPr lang="en-US" sz="2199" dirty="0"/>
              <a:t>Login with SUID &amp; PW</a:t>
            </a:r>
          </a:p>
          <a:p>
            <a:pPr marL="914126" lvl="1" indent="-457063">
              <a:buAutoNum type="arabicPeriod"/>
            </a:pPr>
            <a:r>
              <a:rPr lang="en-US" sz="2199" dirty="0"/>
              <a:t>Finalize your account </a:t>
            </a:r>
          </a:p>
        </p:txBody>
      </p:sp>
      <p:pic>
        <p:nvPicPr>
          <p:cNvPr id="7" name="Picture 6" descr="Sign in page for PIVOT.">
            <a:extLst>
              <a:ext uri="{FF2B5EF4-FFF2-40B4-BE49-F238E27FC236}">
                <a16:creationId xmlns:a16="http://schemas.microsoft.com/office/drawing/2014/main" id="{603B086E-8853-5346-899A-EFFFF1953214}"/>
              </a:ext>
            </a:extLst>
          </p:cNvPr>
          <p:cNvPicPr>
            <a:picLocks noChangeAspect="1"/>
          </p:cNvPicPr>
          <p:nvPr/>
        </p:nvPicPr>
        <p:blipFill>
          <a:blip r:embed="rId3"/>
          <a:stretch>
            <a:fillRect/>
          </a:stretch>
        </p:blipFill>
        <p:spPr>
          <a:xfrm>
            <a:off x="5760111" y="1691141"/>
            <a:ext cx="4757439" cy="3478737"/>
          </a:xfrm>
          <a:prstGeom prst="rect">
            <a:avLst/>
          </a:prstGeom>
          <a:ln w="38100">
            <a:solidFill>
              <a:schemeClr val="accent1"/>
            </a:solidFill>
          </a:ln>
        </p:spPr>
      </p:pic>
      <p:cxnSp>
        <p:nvCxnSpPr>
          <p:cNvPr id="9" name="Straight Arrow Connector 8" descr="Red arrow pointing to box to click on for &quot;Use login from my Institution&quot; and dropdown clicked to display choice for Syracuse University.">
            <a:extLst>
              <a:ext uri="{FF2B5EF4-FFF2-40B4-BE49-F238E27FC236}">
                <a16:creationId xmlns:a16="http://schemas.microsoft.com/office/drawing/2014/main" id="{8E3BEB20-4656-9A4B-8492-76E12C0FDD9A}"/>
              </a:ext>
            </a:extLst>
          </p:cNvPr>
          <p:cNvCxnSpPr>
            <a:cxnSpLocks/>
          </p:cNvCxnSpPr>
          <p:nvPr/>
        </p:nvCxnSpPr>
        <p:spPr>
          <a:xfrm flipH="1">
            <a:off x="10016100" y="3252401"/>
            <a:ext cx="1140830" cy="5512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02015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fontScale="90000"/>
          </a:bodyPr>
          <a:lstStyle/>
          <a:p>
            <a:r>
              <a:rPr lang="en-US" dirty="0"/>
              <a:t>Navigating PIVOT: Existing Users</a:t>
            </a:r>
            <a:endParaRPr lang="en-US" sz="1600" dirty="0"/>
          </a:p>
        </p:txBody>
      </p:sp>
      <p:sp>
        <p:nvSpPr>
          <p:cNvPr id="3" name="Content Placeholder 2">
            <a:extLst>
              <a:ext uri="{FF2B5EF4-FFF2-40B4-BE49-F238E27FC236}">
                <a16:creationId xmlns:a16="http://schemas.microsoft.com/office/drawing/2014/main" id="{4AC42223-9585-C74D-89FB-DEDD812CDE66}"/>
              </a:ext>
            </a:extLst>
          </p:cNvPr>
          <p:cNvSpPr>
            <a:spLocks noGrp="1"/>
          </p:cNvSpPr>
          <p:nvPr>
            <p:ph idx="1"/>
          </p:nvPr>
        </p:nvSpPr>
        <p:spPr>
          <a:xfrm>
            <a:off x="513810" y="1411038"/>
            <a:ext cx="5580602" cy="4950898"/>
          </a:xfrm>
        </p:spPr>
        <p:txBody>
          <a:bodyPr>
            <a:normAutofit/>
          </a:bodyPr>
          <a:lstStyle/>
          <a:p>
            <a:pPr marL="457063" lvl="1" indent="0">
              <a:buNone/>
            </a:pPr>
            <a:endParaRPr lang="en-US" sz="1100" dirty="0"/>
          </a:p>
          <a:p>
            <a:pPr marL="457063" lvl="1" indent="0">
              <a:buNone/>
            </a:pPr>
            <a:r>
              <a:rPr lang="en-US" sz="2999" b="1" dirty="0"/>
              <a:t>Existing Pivot Users  </a:t>
            </a:r>
            <a:r>
              <a:rPr lang="en-US" sz="2999" dirty="0"/>
              <a:t> </a:t>
            </a:r>
          </a:p>
          <a:p>
            <a:pPr marL="914126" lvl="1" indent="-457063">
              <a:buAutoNum type="arabicPeriod"/>
            </a:pPr>
            <a:r>
              <a:rPr lang="en-US" sz="2199" dirty="0"/>
              <a:t>Sign in</a:t>
            </a:r>
          </a:p>
          <a:p>
            <a:pPr marL="914126" lvl="1" indent="-457063">
              <a:buAutoNum type="arabicPeriod"/>
            </a:pPr>
            <a:r>
              <a:rPr lang="en-US" sz="2199" dirty="0"/>
              <a:t>Connect your institutional credentials to your existing account</a:t>
            </a:r>
          </a:p>
          <a:p>
            <a:pPr marL="457063" lvl="1" indent="0">
              <a:buNone/>
            </a:pPr>
            <a:endParaRPr lang="en-US" sz="2199" dirty="0"/>
          </a:p>
          <a:p>
            <a:pPr marL="457063" lvl="1" indent="0">
              <a:buNone/>
            </a:pPr>
            <a:r>
              <a:rPr lang="en-US" sz="2199" dirty="0"/>
              <a:t>Note: Anyone with an syr.edu </a:t>
            </a:r>
          </a:p>
          <a:p>
            <a:pPr marL="457063" lvl="1" indent="0">
              <a:buNone/>
            </a:pPr>
            <a:r>
              <a:rPr lang="en-US" sz="2199" dirty="0"/>
              <a:t>email is eligible for a Pivot account.</a:t>
            </a:r>
          </a:p>
          <a:p>
            <a:pPr marL="457063" lvl="1" indent="0">
              <a:buNone/>
            </a:pPr>
            <a:r>
              <a:rPr lang="en-US" sz="2199" dirty="0"/>
              <a:t>If you leave SU for another institution with a subscription, your account can be affiliated with your new institution.</a:t>
            </a:r>
          </a:p>
        </p:txBody>
      </p:sp>
      <p:pic>
        <p:nvPicPr>
          <p:cNvPr id="5" name="Picture 4" descr="Email received from pivot.support@proquest.com asking &quot;Connect your Institutional Credentials to your Pivot account? With link to connect to your Pivot account displayed below question. ">
            <a:extLst>
              <a:ext uri="{FF2B5EF4-FFF2-40B4-BE49-F238E27FC236}">
                <a16:creationId xmlns:a16="http://schemas.microsoft.com/office/drawing/2014/main" id="{C9C226B3-D635-47A8-AF53-2F19338953E2}"/>
              </a:ext>
            </a:extLst>
          </p:cNvPr>
          <p:cNvPicPr>
            <a:picLocks noChangeAspect="1"/>
          </p:cNvPicPr>
          <p:nvPr/>
        </p:nvPicPr>
        <p:blipFill>
          <a:blip r:embed="rId3"/>
          <a:stretch>
            <a:fillRect/>
          </a:stretch>
        </p:blipFill>
        <p:spPr>
          <a:xfrm>
            <a:off x="6190043" y="1691141"/>
            <a:ext cx="5484971" cy="2904368"/>
          </a:xfrm>
          <a:prstGeom prst="rect">
            <a:avLst/>
          </a:prstGeom>
        </p:spPr>
      </p:pic>
    </p:spTree>
    <p:extLst>
      <p:ext uri="{BB962C8B-B14F-4D97-AF65-F5344CB8AC3E}">
        <p14:creationId xmlns:p14="http://schemas.microsoft.com/office/powerpoint/2010/main" val="4050461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9A5B-28C7-4C2F-86EB-2F84DAF2A048}"/>
              </a:ext>
            </a:extLst>
          </p:cNvPr>
          <p:cNvSpPr>
            <a:spLocks noGrp="1"/>
          </p:cNvSpPr>
          <p:nvPr>
            <p:ph type="title"/>
          </p:nvPr>
        </p:nvSpPr>
        <p:spPr/>
        <p:txBody>
          <a:bodyPr/>
          <a:lstStyle/>
          <a:p>
            <a:r>
              <a:rPr lang="en-US" dirty="0"/>
              <a:t>Navigating PIVOT: Claiming/Creating Your Profile</a:t>
            </a:r>
          </a:p>
        </p:txBody>
      </p:sp>
      <p:sp>
        <p:nvSpPr>
          <p:cNvPr id="13" name="Content Placeholder 12">
            <a:extLst>
              <a:ext uri="{FF2B5EF4-FFF2-40B4-BE49-F238E27FC236}">
                <a16:creationId xmlns:a16="http://schemas.microsoft.com/office/drawing/2014/main" id="{B5A9E880-D0E4-4A35-8414-4B43A31E3C69}"/>
              </a:ext>
            </a:extLst>
          </p:cNvPr>
          <p:cNvSpPr>
            <a:spLocks noGrp="1"/>
          </p:cNvSpPr>
          <p:nvPr>
            <p:ph idx="1"/>
          </p:nvPr>
        </p:nvSpPr>
        <p:spPr>
          <a:xfrm>
            <a:off x="837982" y="1676400"/>
            <a:ext cx="4877018" cy="4500563"/>
          </a:xfrm>
        </p:spPr>
        <p:txBody>
          <a:bodyPr/>
          <a:lstStyle/>
          <a:p>
            <a:r>
              <a:rPr lang="en-US" dirty="0"/>
              <a:t>If it is your first time logging in, select “Claim Profile” in the user menu</a:t>
            </a:r>
          </a:p>
          <a:p>
            <a:r>
              <a:rPr lang="en-US" dirty="0"/>
              <a:t>Create your profile following the on-screen steps</a:t>
            </a:r>
          </a:p>
        </p:txBody>
      </p:sp>
      <p:pic>
        <p:nvPicPr>
          <p:cNvPr id="4" name="Picture 3" descr="Profile page on PIVOT database for Carlos A. Castaneda, displaying overview information for CV, personal website, publication page, ORDIC ID, expertise, affiliations. Also displaying separate tabs for Publications, Grants, and links to funding matches on the right side.">
            <a:extLst>
              <a:ext uri="{FF2B5EF4-FFF2-40B4-BE49-F238E27FC236}">
                <a16:creationId xmlns:a16="http://schemas.microsoft.com/office/drawing/2014/main" id="{32A3CCB7-E9DC-224F-B113-03E2DBB2FBF5}"/>
              </a:ext>
            </a:extLst>
          </p:cNvPr>
          <p:cNvPicPr>
            <a:picLocks noChangeAspect="1"/>
          </p:cNvPicPr>
          <p:nvPr/>
        </p:nvPicPr>
        <p:blipFill>
          <a:blip r:embed="rId3"/>
          <a:stretch>
            <a:fillRect/>
          </a:stretch>
        </p:blipFill>
        <p:spPr>
          <a:xfrm>
            <a:off x="6051374" y="1263907"/>
            <a:ext cx="5299469" cy="5099044"/>
          </a:xfrm>
          <a:prstGeom prst="rect">
            <a:avLst/>
          </a:prstGeom>
          <a:ln>
            <a:solidFill>
              <a:schemeClr val="accent1"/>
            </a:solidFill>
          </a:ln>
        </p:spPr>
      </p:pic>
    </p:spTree>
    <p:extLst>
      <p:ext uri="{BB962C8B-B14F-4D97-AF65-F5344CB8AC3E}">
        <p14:creationId xmlns:p14="http://schemas.microsoft.com/office/powerpoint/2010/main" val="1251266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a:xfrm>
            <a:off x="837981" y="187054"/>
            <a:ext cx="10512862" cy="1325218"/>
          </a:xfrm>
        </p:spPr>
        <p:txBody>
          <a:bodyPr>
            <a:normAutofit/>
          </a:bodyPr>
          <a:lstStyle/>
          <a:p>
            <a:r>
              <a:rPr lang="en-US" dirty="0"/>
              <a:t>Navigating PIVOT: Conducting a Funding Search</a:t>
            </a:r>
          </a:p>
        </p:txBody>
      </p:sp>
      <p:pic>
        <p:nvPicPr>
          <p:cNvPr id="4" name="Picture 3" descr="Graphic showing userface of Pivot home page with Search for Funding bar at top of page.">
            <a:extLst>
              <a:ext uri="{FF2B5EF4-FFF2-40B4-BE49-F238E27FC236}">
                <a16:creationId xmlns:a16="http://schemas.microsoft.com/office/drawing/2014/main" id="{84985104-FA68-4F4B-BF86-6D89E9A57ED8}"/>
              </a:ext>
            </a:extLst>
          </p:cNvPr>
          <p:cNvPicPr>
            <a:picLocks noChangeAspect="1"/>
          </p:cNvPicPr>
          <p:nvPr/>
        </p:nvPicPr>
        <p:blipFill>
          <a:blip r:embed="rId3"/>
          <a:stretch>
            <a:fillRect/>
          </a:stretch>
        </p:blipFill>
        <p:spPr>
          <a:xfrm>
            <a:off x="837982" y="1377921"/>
            <a:ext cx="10077454" cy="4944103"/>
          </a:xfrm>
          <a:prstGeom prst="rect">
            <a:avLst/>
          </a:prstGeom>
        </p:spPr>
      </p:pic>
    </p:spTree>
    <p:extLst>
      <p:ext uri="{BB962C8B-B14F-4D97-AF65-F5344CB8AC3E}">
        <p14:creationId xmlns:p14="http://schemas.microsoft.com/office/powerpoint/2010/main" val="3981859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4B7B-30F2-430B-A0F4-663FB0D035E6}"/>
              </a:ext>
            </a:extLst>
          </p:cNvPr>
          <p:cNvSpPr>
            <a:spLocks noGrp="1"/>
          </p:cNvSpPr>
          <p:nvPr>
            <p:ph type="title"/>
          </p:nvPr>
        </p:nvSpPr>
        <p:spPr/>
        <p:txBody>
          <a:bodyPr/>
          <a:lstStyle/>
          <a:p>
            <a:r>
              <a:rPr lang="en-US" dirty="0"/>
              <a:t>Browsing by Keyword</a:t>
            </a:r>
          </a:p>
        </p:txBody>
      </p:sp>
      <p:sp>
        <p:nvSpPr>
          <p:cNvPr id="3" name="Content Placeholder 2">
            <a:extLst>
              <a:ext uri="{FF2B5EF4-FFF2-40B4-BE49-F238E27FC236}">
                <a16:creationId xmlns:a16="http://schemas.microsoft.com/office/drawing/2014/main" id="{43165152-16EC-45B8-AB54-E1FAF804717E}"/>
              </a:ext>
            </a:extLst>
          </p:cNvPr>
          <p:cNvSpPr>
            <a:spLocks noGrp="1"/>
          </p:cNvSpPr>
          <p:nvPr>
            <p:ph sz="half" idx="1"/>
          </p:nvPr>
        </p:nvSpPr>
        <p:spPr>
          <a:xfrm>
            <a:off x="837982" y="1826042"/>
            <a:ext cx="3670499" cy="4350205"/>
          </a:xfrm>
        </p:spPr>
        <p:txBody>
          <a:bodyPr>
            <a:normAutofit/>
          </a:bodyPr>
          <a:lstStyle/>
          <a:p>
            <a:r>
              <a:rPr lang="en-US" sz="2199" dirty="0"/>
              <a:t>Utilize the interactive Pivot wheel chart on the main funding page to browse by field or subfield </a:t>
            </a:r>
          </a:p>
          <a:p>
            <a:r>
              <a:rPr lang="en-US" sz="2199" dirty="0"/>
              <a:t>Browse to see what subfields are receiving the most funding</a:t>
            </a:r>
          </a:p>
          <a:p>
            <a:r>
              <a:rPr lang="en-US" sz="2199" dirty="0"/>
              <a:t>Also shows how subcategories of funding are organized in Pivots keywords</a:t>
            </a:r>
          </a:p>
        </p:txBody>
      </p:sp>
      <p:sp>
        <p:nvSpPr>
          <p:cNvPr id="8" name="Content Placeholder 7">
            <a:extLst>
              <a:ext uri="{FF2B5EF4-FFF2-40B4-BE49-F238E27FC236}">
                <a16:creationId xmlns:a16="http://schemas.microsoft.com/office/drawing/2014/main" id="{09A2B565-02ED-45A7-869A-D556FF8F4B9A}"/>
              </a:ext>
            </a:extLst>
          </p:cNvPr>
          <p:cNvSpPr>
            <a:spLocks noGrp="1"/>
          </p:cNvSpPr>
          <p:nvPr>
            <p:ph sz="half" idx="2"/>
          </p:nvPr>
        </p:nvSpPr>
        <p:spPr/>
        <p:txBody>
          <a:bodyPr/>
          <a:lstStyle/>
          <a:p>
            <a:endParaRPr lang="en-US"/>
          </a:p>
        </p:txBody>
      </p:sp>
      <p:pic>
        <p:nvPicPr>
          <p:cNvPr id="5" name="Picture 4" descr="Pivot Funding main page, with colorful &quot;Browse by Keyword&quot; circular chart highlighting the subcategory of health disparities, with an amount of $3.02B. Category string &quot;Health and Medicine &gt; Health Care &gt; Health Disparities&quot; shown above the chart.">
            <a:extLst>
              <a:ext uri="{FF2B5EF4-FFF2-40B4-BE49-F238E27FC236}">
                <a16:creationId xmlns:a16="http://schemas.microsoft.com/office/drawing/2014/main" id="{6761EEAB-E98F-4825-815A-ACAD4E4A496E}"/>
              </a:ext>
            </a:extLst>
          </p:cNvPr>
          <p:cNvPicPr>
            <a:picLocks noChangeAspect="1"/>
          </p:cNvPicPr>
          <p:nvPr/>
        </p:nvPicPr>
        <p:blipFill>
          <a:blip r:embed="rId3"/>
          <a:stretch>
            <a:fillRect/>
          </a:stretch>
        </p:blipFill>
        <p:spPr>
          <a:xfrm>
            <a:off x="4930107" y="1270705"/>
            <a:ext cx="6535007" cy="4905543"/>
          </a:xfrm>
          <a:prstGeom prst="rect">
            <a:avLst/>
          </a:prstGeom>
          <a:ln w="15875">
            <a:solidFill>
              <a:schemeClr val="accent1"/>
            </a:solidFill>
          </a:ln>
        </p:spPr>
      </p:pic>
    </p:spTree>
    <p:extLst>
      <p:ext uri="{BB962C8B-B14F-4D97-AF65-F5344CB8AC3E}">
        <p14:creationId xmlns:p14="http://schemas.microsoft.com/office/powerpoint/2010/main" val="169719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56F4-F5F8-204B-ADBF-F47CE645D904}"/>
              </a:ext>
            </a:extLst>
          </p:cNvPr>
          <p:cNvSpPr>
            <a:spLocks noGrp="1"/>
          </p:cNvSpPr>
          <p:nvPr>
            <p:ph type="title"/>
          </p:nvPr>
        </p:nvSpPr>
        <p:spPr/>
        <p:txBody>
          <a:bodyPr/>
          <a:lstStyle/>
          <a:p>
            <a:r>
              <a:rPr lang="en-US" dirty="0"/>
              <a:t>Advanced Search</a:t>
            </a:r>
          </a:p>
        </p:txBody>
      </p:sp>
      <p:sp>
        <p:nvSpPr>
          <p:cNvPr id="3" name="Content Placeholder 2">
            <a:extLst>
              <a:ext uri="{FF2B5EF4-FFF2-40B4-BE49-F238E27FC236}">
                <a16:creationId xmlns:a16="http://schemas.microsoft.com/office/drawing/2014/main" id="{6DC70FE7-9C9C-CC47-A5EA-3B6182BFF053}"/>
              </a:ext>
            </a:extLst>
          </p:cNvPr>
          <p:cNvSpPr>
            <a:spLocks noGrp="1"/>
          </p:cNvSpPr>
          <p:nvPr>
            <p:ph idx="1"/>
          </p:nvPr>
        </p:nvSpPr>
        <p:spPr>
          <a:xfrm>
            <a:off x="837981" y="1691141"/>
            <a:ext cx="10512862" cy="4804112"/>
          </a:xfrm>
        </p:spPr>
        <p:txBody>
          <a:bodyPr>
            <a:normAutofit fontScale="92500" lnSpcReduction="10000"/>
          </a:bodyPr>
          <a:lstStyle/>
          <a:p>
            <a:r>
              <a:rPr lang="en-US" dirty="0"/>
              <a:t>Amount</a:t>
            </a:r>
          </a:p>
          <a:p>
            <a:r>
              <a:rPr lang="en-US" dirty="0"/>
              <a:t>Deadlines</a:t>
            </a:r>
          </a:p>
          <a:p>
            <a:r>
              <a:rPr lang="en-US" dirty="0"/>
              <a:t>Limited Submission</a:t>
            </a:r>
          </a:p>
          <a:p>
            <a:r>
              <a:rPr lang="en-US" dirty="0"/>
              <a:t>Applicant/Institution Location (preset) </a:t>
            </a:r>
          </a:p>
          <a:p>
            <a:r>
              <a:rPr lang="en-US" dirty="0"/>
              <a:t>Activity Location </a:t>
            </a:r>
          </a:p>
          <a:p>
            <a:r>
              <a:rPr lang="en-US" dirty="0"/>
              <a:t>Citizenship*</a:t>
            </a:r>
          </a:p>
          <a:p>
            <a:r>
              <a:rPr lang="en-US" dirty="0"/>
              <a:t>Funding Type*</a:t>
            </a:r>
          </a:p>
          <a:p>
            <a:r>
              <a:rPr lang="en-US" dirty="0"/>
              <a:t>Keyword*</a:t>
            </a:r>
          </a:p>
          <a:p>
            <a:r>
              <a:rPr lang="en-US" dirty="0"/>
              <a:t>Applicant Type*</a:t>
            </a:r>
          </a:p>
          <a:p>
            <a:r>
              <a:rPr lang="en-US" dirty="0"/>
              <a:t>Funder Type</a:t>
            </a:r>
          </a:p>
          <a:p>
            <a:r>
              <a:rPr lang="en-US" dirty="0"/>
              <a:t>Country of Funder</a:t>
            </a:r>
          </a:p>
          <a:p>
            <a:r>
              <a:rPr lang="en-US" dirty="0"/>
              <a:t>Recently Added</a:t>
            </a:r>
          </a:p>
          <a:p>
            <a:r>
              <a:rPr lang="en-US" dirty="0"/>
              <a:t>Exclude Opportunities matching</a:t>
            </a:r>
          </a:p>
          <a:p>
            <a:endParaRPr lang="en-US" dirty="0"/>
          </a:p>
        </p:txBody>
      </p:sp>
      <p:pic>
        <p:nvPicPr>
          <p:cNvPr id="6" name="Picture 5" descr="Screenshot of Funding Advanced Search interface in PIVOT">
            <a:extLst>
              <a:ext uri="{FF2B5EF4-FFF2-40B4-BE49-F238E27FC236}">
                <a16:creationId xmlns:a16="http://schemas.microsoft.com/office/drawing/2014/main" id="{C30C1E00-6512-794E-BB87-736E2520C061}"/>
              </a:ext>
            </a:extLst>
          </p:cNvPr>
          <p:cNvPicPr>
            <a:picLocks noChangeAspect="1"/>
          </p:cNvPicPr>
          <p:nvPr/>
        </p:nvPicPr>
        <p:blipFill>
          <a:blip r:embed="rId3"/>
          <a:stretch>
            <a:fillRect/>
          </a:stretch>
        </p:blipFill>
        <p:spPr>
          <a:xfrm>
            <a:off x="5613895" y="1179455"/>
            <a:ext cx="6098804" cy="4979806"/>
          </a:xfrm>
          <a:prstGeom prst="rect">
            <a:avLst/>
          </a:prstGeom>
          <a:ln w="38100">
            <a:solidFill>
              <a:schemeClr val="accent1"/>
            </a:solidFill>
          </a:ln>
        </p:spPr>
      </p:pic>
    </p:spTree>
    <p:extLst>
      <p:ext uri="{BB962C8B-B14F-4D97-AF65-F5344CB8AC3E}">
        <p14:creationId xmlns:p14="http://schemas.microsoft.com/office/powerpoint/2010/main" val="15952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56F4-F5F8-204B-ADBF-F47CE645D904}"/>
              </a:ext>
            </a:extLst>
          </p:cNvPr>
          <p:cNvSpPr>
            <a:spLocks noGrp="1"/>
          </p:cNvSpPr>
          <p:nvPr>
            <p:ph type="title"/>
          </p:nvPr>
        </p:nvSpPr>
        <p:spPr/>
        <p:txBody>
          <a:bodyPr/>
          <a:lstStyle/>
          <a:p>
            <a:r>
              <a:rPr lang="en-US" dirty="0"/>
              <a:t>Advanced Search “Musts” </a:t>
            </a:r>
          </a:p>
        </p:txBody>
      </p:sp>
      <p:pic>
        <p:nvPicPr>
          <p:cNvPr id="8" name="Picture 7" descr="Exploded view of &quot;Keyword&quot; box on Pivot Funding Advanced Search page, with the term &quot;Health&quot; typed in the box, and multiple results of where health is found in Pivot's taxonomy of keywords.">
            <a:extLst>
              <a:ext uri="{FF2B5EF4-FFF2-40B4-BE49-F238E27FC236}">
                <a16:creationId xmlns:a16="http://schemas.microsoft.com/office/drawing/2014/main" id="{5622DE52-0FFC-4546-9F4C-EB57F344CF55}"/>
              </a:ext>
            </a:extLst>
          </p:cNvPr>
          <p:cNvPicPr>
            <a:picLocks noChangeAspect="1"/>
          </p:cNvPicPr>
          <p:nvPr/>
        </p:nvPicPr>
        <p:blipFill>
          <a:blip r:embed="rId3"/>
          <a:stretch>
            <a:fillRect/>
          </a:stretch>
        </p:blipFill>
        <p:spPr>
          <a:xfrm>
            <a:off x="837981" y="1569299"/>
            <a:ext cx="5053983" cy="2194696"/>
          </a:xfrm>
          <a:prstGeom prst="rect">
            <a:avLst/>
          </a:prstGeom>
          <a:ln w="38100">
            <a:solidFill>
              <a:schemeClr val="accent1"/>
            </a:solidFill>
          </a:ln>
        </p:spPr>
      </p:pic>
      <p:pic>
        <p:nvPicPr>
          <p:cNvPr id="16" name="Picture 15" descr="Partial capture of Funding Types listed on Pivot's Funding Advanced Search page ">
            <a:extLst>
              <a:ext uri="{FF2B5EF4-FFF2-40B4-BE49-F238E27FC236}">
                <a16:creationId xmlns:a16="http://schemas.microsoft.com/office/drawing/2014/main" id="{5A926FF1-882B-E94C-AB6E-F7ED93A385FF}"/>
              </a:ext>
            </a:extLst>
          </p:cNvPr>
          <p:cNvPicPr>
            <a:picLocks noChangeAspect="1"/>
          </p:cNvPicPr>
          <p:nvPr/>
        </p:nvPicPr>
        <p:blipFill>
          <a:blip r:embed="rId4"/>
          <a:stretch>
            <a:fillRect/>
          </a:stretch>
        </p:blipFill>
        <p:spPr>
          <a:xfrm>
            <a:off x="6284862" y="1569299"/>
            <a:ext cx="4821035" cy="2186284"/>
          </a:xfrm>
          <a:prstGeom prst="rect">
            <a:avLst/>
          </a:prstGeom>
          <a:ln w="38100">
            <a:solidFill>
              <a:schemeClr val="accent1"/>
            </a:solidFill>
          </a:ln>
        </p:spPr>
      </p:pic>
      <p:pic>
        <p:nvPicPr>
          <p:cNvPr id="11" name="Picture 10" descr="Partial expansion of types listed under &quot;Applicant Type&quot; on Pivot's Funding Advanced Search page ">
            <a:extLst>
              <a:ext uri="{FF2B5EF4-FFF2-40B4-BE49-F238E27FC236}">
                <a16:creationId xmlns:a16="http://schemas.microsoft.com/office/drawing/2014/main" id="{30C21A4F-DA9B-4B21-A013-01003EEFB3A7}"/>
              </a:ext>
            </a:extLst>
          </p:cNvPr>
          <p:cNvPicPr>
            <a:picLocks noChangeAspect="1"/>
          </p:cNvPicPr>
          <p:nvPr/>
        </p:nvPicPr>
        <p:blipFill>
          <a:blip r:embed="rId5"/>
          <a:stretch>
            <a:fillRect/>
          </a:stretch>
        </p:blipFill>
        <p:spPr>
          <a:xfrm>
            <a:off x="837981" y="4152812"/>
            <a:ext cx="4967892" cy="2121122"/>
          </a:xfrm>
          <a:prstGeom prst="rect">
            <a:avLst/>
          </a:prstGeom>
          <a:ln w="38100">
            <a:solidFill>
              <a:schemeClr val="accent1"/>
            </a:solidFill>
          </a:ln>
        </p:spPr>
      </p:pic>
      <p:pic>
        <p:nvPicPr>
          <p:cNvPr id="14" name="Picture 13" descr="Partial capture of Citizenship choices listed on Pivot's Funding Advanced Search page, including boxes to check for &quot;Unrestricted&quot; or &quot;Unspecified&quot;. ">
            <a:extLst>
              <a:ext uri="{FF2B5EF4-FFF2-40B4-BE49-F238E27FC236}">
                <a16:creationId xmlns:a16="http://schemas.microsoft.com/office/drawing/2014/main" id="{8824A8DD-7D0F-CA4D-A017-734EDA56269B}"/>
              </a:ext>
            </a:extLst>
          </p:cNvPr>
          <p:cNvPicPr>
            <a:picLocks noChangeAspect="1"/>
          </p:cNvPicPr>
          <p:nvPr/>
        </p:nvPicPr>
        <p:blipFill>
          <a:blip r:embed="rId6"/>
          <a:stretch>
            <a:fillRect/>
          </a:stretch>
        </p:blipFill>
        <p:spPr>
          <a:xfrm>
            <a:off x="6462178" y="4139321"/>
            <a:ext cx="4643718" cy="2134613"/>
          </a:xfrm>
          <a:prstGeom prst="rect">
            <a:avLst/>
          </a:prstGeom>
          <a:ln w="38100">
            <a:solidFill>
              <a:schemeClr val="accent1"/>
            </a:solidFill>
          </a:ln>
        </p:spPr>
      </p:pic>
    </p:spTree>
    <p:extLst>
      <p:ext uri="{BB962C8B-B14F-4D97-AF65-F5344CB8AC3E}">
        <p14:creationId xmlns:p14="http://schemas.microsoft.com/office/powerpoint/2010/main" val="288120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05523E38-23F6-4E58-8613-AEEA72D22149}"/>
              </a:ext>
            </a:extLst>
          </p:cNvPr>
          <p:cNvSpPr>
            <a:spLocks noGrp="1"/>
          </p:cNvSpPr>
          <p:nvPr>
            <p:ph type="title"/>
          </p:nvPr>
        </p:nvSpPr>
        <p:spPr/>
        <p:txBody>
          <a:bodyPr/>
          <a:lstStyle/>
          <a:p>
            <a:r>
              <a:rPr lang="en-US" dirty="0"/>
              <a:t>Agenda</a:t>
            </a:r>
          </a:p>
        </p:txBody>
      </p:sp>
      <p:sp>
        <p:nvSpPr>
          <p:cNvPr id="3" name="Content Placeholder" descr="Bullet List">
            <a:extLst>
              <a:ext uri="{FF2B5EF4-FFF2-40B4-BE49-F238E27FC236}">
                <a16:creationId xmlns:a16="http://schemas.microsoft.com/office/drawing/2014/main" id="{67CCE011-47CC-47FD-AAC7-DD458A8819B0}"/>
              </a:ext>
            </a:extLst>
          </p:cNvPr>
          <p:cNvSpPr>
            <a:spLocks noGrp="1"/>
          </p:cNvSpPr>
          <p:nvPr>
            <p:ph idx="1"/>
          </p:nvPr>
        </p:nvSpPr>
        <p:spPr/>
        <p:txBody>
          <a:bodyPr/>
          <a:lstStyle/>
          <a:p>
            <a:pPr>
              <a:buFont typeface="Wingdings" pitchFamily="2" charset="2"/>
              <a:buChar char="v"/>
            </a:pPr>
            <a:r>
              <a:rPr lang="en-US" dirty="0"/>
              <a:t>  Introduction / About Me </a:t>
            </a:r>
          </a:p>
          <a:p>
            <a:pPr>
              <a:buFont typeface="Wingdings" pitchFamily="2" charset="2"/>
              <a:buChar char="v"/>
            </a:pPr>
            <a:r>
              <a:rPr lang="en-US" dirty="0"/>
              <a:t>  Why apply for funding opportunities? </a:t>
            </a:r>
          </a:p>
          <a:p>
            <a:pPr>
              <a:buFont typeface="Wingdings" pitchFamily="2" charset="2"/>
              <a:buChar char="v"/>
            </a:pPr>
            <a:r>
              <a:rPr lang="en-US" dirty="0"/>
              <a:t>  Relevant resources at SU</a:t>
            </a:r>
          </a:p>
          <a:p>
            <a:pPr>
              <a:buFont typeface="Wingdings" pitchFamily="2" charset="2"/>
              <a:buChar char="v"/>
            </a:pPr>
            <a:r>
              <a:rPr lang="en-US" dirty="0"/>
              <a:t>  Identifying funding opportunities (internal &amp; external) </a:t>
            </a:r>
          </a:p>
          <a:p>
            <a:pPr>
              <a:buFont typeface="Wingdings" pitchFamily="2" charset="2"/>
              <a:buChar char="v"/>
            </a:pPr>
            <a:r>
              <a:rPr lang="en-US" dirty="0"/>
              <a:t>  PIVOT</a:t>
            </a:r>
          </a:p>
          <a:p>
            <a:pPr>
              <a:buFont typeface="Wingdings" pitchFamily="2" charset="2"/>
              <a:buChar char="v"/>
            </a:pPr>
            <a:r>
              <a:rPr lang="en-US" dirty="0"/>
              <a:t>  Q &amp; A </a:t>
            </a:r>
          </a:p>
        </p:txBody>
      </p:sp>
    </p:spTree>
    <p:extLst>
      <p:ext uri="{BB962C8B-B14F-4D97-AF65-F5344CB8AC3E}">
        <p14:creationId xmlns:p14="http://schemas.microsoft.com/office/powerpoint/2010/main" val="3372641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BAC35A-7ACA-48C4-9D97-7BB9967EFF5F}"/>
              </a:ext>
            </a:extLst>
          </p:cNvPr>
          <p:cNvSpPr>
            <a:spLocks noGrp="1"/>
          </p:cNvSpPr>
          <p:nvPr>
            <p:ph type="title"/>
          </p:nvPr>
        </p:nvSpPr>
        <p:spPr/>
        <p:txBody>
          <a:bodyPr/>
          <a:lstStyle/>
          <a:p>
            <a:pPr rtl="0" eaLnBrk="1" latinLnBrk="0" hangingPunct="1"/>
            <a:r>
              <a:rPr lang="en-US" dirty="0"/>
              <a:t>Navigating PIVOT: Save Your Search</a:t>
            </a:r>
          </a:p>
          <a:p>
            <a:endParaRPr lang="en-US" dirty="0"/>
          </a:p>
        </p:txBody>
      </p:sp>
      <p:pic>
        <p:nvPicPr>
          <p:cNvPr id="13" name="Picture 12" descr="Search results interface in PIVOT. ">
            <a:extLst>
              <a:ext uri="{FF2B5EF4-FFF2-40B4-BE49-F238E27FC236}">
                <a16:creationId xmlns:a16="http://schemas.microsoft.com/office/drawing/2014/main" id="{67EEBD25-DF7A-45C9-822D-D930B20B6693}"/>
              </a:ext>
            </a:extLst>
          </p:cNvPr>
          <p:cNvPicPr>
            <a:picLocks noChangeAspect="1"/>
          </p:cNvPicPr>
          <p:nvPr/>
        </p:nvPicPr>
        <p:blipFill>
          <a:blip r:embed="rId3"/>
          <a:stretch>
            <a:fillRect/>
          </a:stretch>
        </p:blipFill>
        <p:spPr>
          <a:xfrm>
            <a:off x="837981" y="1183634"/>
            <a:ext cx="5601251" cy="4906427"/>
          </a:xfrm>
          <a:prstGeom prst="rect">
            <a:avLst/>
          </a:prstGeom>
        </p:spPr>
      </p:pic>
      <p:cxnSp>
        <p:nvCxnSpPr>
          <p:cNvPr id="4" name="Straight Arrow Connector 3" descr="Red arrow pointing to &quot;Save Search&quot; at top of search results list.">
            <a:extLst>
              <a:ext uri="{FF2B5EF4-FFF2-40B4-BE49-F238E27FC236}">
                <a16:creationId xmlns:a16="http://schemas.microsoft.com/office/drawing/2014/main" id="{CAD9BE92-BFAA-49C2-A658-2DF7A4AB1B5A}"/>
              </a:ext>
            </a:extLst>
          </p:cNvPr>
          <p:cNvCxnSpPr/>
          <p:nvPr/>
        </p:nvCxnSpPr>
        <p:spPr>
          <a:xfrm flipH="1">
            <a:off x="3085296" y="1967646"/>
            <a:ext cx="4124117" cy="16282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4A8C8C-DA90-1E40-A3B7-DF9174AD66B1}"/>
              </a:ext>
            </a:extLst>
          </p:cNvPr>
          <p:cNvSpPr txBox="1"/>
          <p:nvPr/>
        </p:nvSpPr>
        <p:spPr>
          <a:xfrm>
            <a:off x="6903827" y="1512272"/>
            <a:ext cx="4256566" cy="2769268"/>
          </a:xfrm>
          <a:prstGeom prst="rect">
            <a:avLst/>
          </a:prstGeom>
          <a:noFill/>
        </p:spPr>
        <p:txBody>
          <a:bodyPr wrap="square" rtlCol="0">
            <a:spAutoFit/>
          </a:bodyPr>
          <a:lstStyle/>
          <a:p>
            <a:pPr marL="342797" indent="-342797">
              <a:spcAft>
                <a:spcPts val="1200"/>
              </a:spcAft>
              <a:buAutoNum type="arabicPeriod"/>
            </a:pPr>
            <a:r>
              <a:rPr lang="en-US" sz="1799" dirty="0">
                <a:solidFill>
                  <a:schemeClr val="accent1"/>
                </a:solidFill>
              </a:rPr>
              <a:t>Click “Save search” to save your search. </a:t>
            </a:r>
          </a:p>
          <a:p>
            <a:pPr marL="342797" indent="-342797">
              <a:spcAft>
                <a:spcPts val="1200"/>
              </a:spcAft>
              <a:buAutoNum type="arabicPeriod"/>
            </a:pPr>
            <a:r>
              <a:rPr lang="en-US" sz="1799" dirty="0">
                <a:solidFill>
                  <a:schemeClr val="accent1"/>
                </a:solidFill>
              </a:rPr>
              <a:t>Choose a name for your search.</a:t>
            </a:r>
          </a:p>
          <a:p>
            <a:pPr marL="342797" indent="-342797">
              <a:spcAft>
                <a:spcPts val="1200"/>
              </a:spcAft>
              <a:buAutoNum type="arabicPeriod"/>
            </a:pPr>
            <a:r>
              <a:rPr lang="en-US" sz="1799" dirty="0">
                <a:solidFill>
                  <a:schemeClr val="accent1"/>
                </a:solidFill>
              </a:rPr>
              <a:t>Check box if you would like to receive a weekly email containing new or updated </a:t>
            </a:r>
            <a:r>
              <a:rPr lang="en-US" sz="1799" dirty="0" err="1">
                <a:solidFill>
                  <a:schemeClr val="accent1"/>
                </a:solidFill>
              </a:rPr>
              <a:t>opps</a:t>
            </a:r>
            <a:r>
              <a:rPr lang="en-US" sz="1799" dirty="0">
                <a:solidFill>
                  <a:schemeClr val="accent1"/>
                </a:solidFill>
              </a:rPr>
              <a:t> from this query. </a:t>
            </a:r>
          </a:p>
          <a:p>
            <a:pPr marL="342797" indent="-342797">
              <a:buAutoNum type="arabicPeriod"/>
            </a:pPr>
            <a:endParaRPr lang="en-US" sz="1799" dirty="0"/>
          </a:p>
        </p:txBody>
      </p:sp>
      <p:pic>
        <p:nvPicPr>
          <p:cNvPr id="20" name="Picture 19" descr="Save your search box showing area to name your search and check box to receive weekly emails containing new or updated opps from the search. ">
            <a:extLst>
              <a:ext uri="{FF2B5EF4-FFF2-40B4-BE49-F238E27FC236}">
                <a16:creationId xmlns:a16="http://schemas.microsoft.com/office/drawing/2014/main" id="{243E83B6-0B7B-6845-AFE8-0B30D3D49A23}"/>
              </a:ext>
            </a:extLst>
          </p:cNvPr>
          <p:cNvPicPr>
            <a:picLocks noChangeAspect="1"/>
          </p:cNvPicPr>
          <p:nvPr/>
        </p:nvPicPr>
        <p:blipFill>
          <a:blip r:embed="rId4"/>
          <a:stretch>
            <a:fillRect/>
          </a:stretch>
        </p:blipFill>
        <p:spPr>
          <a:xfrm>
            <a:off x="6760744" y="4450600"/>
            <a:ext cx="4533208" cy="1639461"/>
          </a:xfrm>
          <a:prstGeom prst="rect">
            <a:avLst/>
          </a:prstGeom>
          <a:ln w="38100">
            <a:solidFill>
              <a:schemeClr val="accent1"/>
            </a:solidFill>
          </a:ln>
        </p:spPr>
      </p:pic>
    </p:spTree>
    <p:extLst>
      <p:ext uri="{BB962C8B-B14F-4D97-AF65-F5344CB8AC3E}">
        <p14:creationId xmlns:p14="http://schemas.microsoft.com/office/powerpoint/2010/main" val="961079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fontScale="90000"/>
          </a:bodyPr>
          <a:lstStyle/>
          <a:p>
            <a:r>
              <a:rPr lang="en-US" dirty="0"/>
              <a:t>Example Funding </a:t>
            </a:r>
            <a:r>
              <a:rPr lang="en-US" dirty="0" err="1"/>
              <a:t>Opps</a:t>
            </a:r>
            <a:r>
              <a:rPr lang="en-US" dirty="0"/>
              <a:t> data table </a:t>
            </a:r>
            <a:br>
              <a:rPr lang="en-US" dirty="0"/>
            </a:br>
            <a:r>
              <a:rPr lang="en-US" sz="2799" dirty="0"/>
              <a:t>(don’t recreate the wheel each time!)</a:t>
            </a:r>
          </a:p>
        </p:txBody>
      </p:sp>
      <p:pic>
        <p:nvPicPr>
          <p:cNvPr id="6" name="Picture 5" descr="An example of the funding opss data table in PIVOT.  The information shown is: Funder, Link to the opp, program, eligibility, amount, progress, deadline, submitted, and notes."/>
          <p:cNvPicPr>
            <a:picLocks noChangeAspect="1"/>
          </p:cNvPicPr>
          <p:nvPr/>
        </p:nvPicPr>
        <p:blipFill>
          <a:blip r:embed="rId3"/>
          <a:stretch>
            <a:fillRect/>
          </a:stretch>
        </p:blipFill>
        <p:spPr>
          <a:xfrm>
            <a:off x="826360" y="1567940"/>
            <a:ext cx="10536105" cy="4744560"/>
          </a:xfrm>
          <a:prstGeom prst="rect">
            <a:avLst/>
          </a:prstGeom>
        </p:spPr>
      </p:pic>
    </p:spTree>
    <p:extLst>
      <p:ext uri="{BB962C8B-B14F-4D97-AF65-F5344CB8AC3E}">
        <p14:creationId xmlns:p14="http://schemas.microsoft.com/office/powerpoint/2010/main" val="4279178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ection Title">
            <a:extLst>
              <a:ext uri="{FF2B5EF4-FFF2-40B4-BE49-F238E27FC236}">
                <a16:creationId xmlns:a16="http://schemas.microsoft.com/office/drawing/2014/main" id="{791703DF-0030-40F0-8FA0-A3FE4BEE0C56}"/>
              </a:ext>
            </a:extLst>
          </p:cNvPr>
          <p:cNvSpPr>
            <a:spLocks noGrp="1"/>
          </p:cNvSpPr>
          <p:nvPr>
            <p:ph type="ctrTitle"/>
          </p:nvPr>
        </p:nvSpPr>
        <p:spPr>
          <a:xfrm>
            <a:off x="723900" y="3914775"/>
            <a:ext cx="9844863" cy="1273913"/>
          </a:xfrm>
        </p:spPr>
        <p:txBody>
          <a:bodyPr/>
          <a:lstStyle/>
          <a:p>
            <a:r>
              <a:rPr lang="en-US" dirty="0"/>
              <a:t>Q &amp; A</a:t>
            </a:r>
            <a:endParaRPr lang="en-US" dirty="0">
              <a:solidFill>
                <a:schemeClr val="accent1"/>
              </a:solidFill>
            </a:endParaRPr>
          </a:p>
        </p:txBody>
      </p:sp>
      <p:pic>
        <p:nvPicPr>
          <p:cNvPr id="15" name="Picture Placeholder 14" descr="Group of multi-ethnic hands raised. ">
            <a:extLst>
              <a:ext uri="{FF2B5EF4-FFF2-40B4-BE49-F238E27FC236}">
                <a16:creationId xmlns:a16="http://schemas.microsoft.com/office/drawing/2014/main" id="{E511BCAC-03BF-704F-A868-27CA515F145B}"/>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0402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Closing Text">
            <a:extLst>
              <a:ext uri="{FF2B5EF4-FFF2-40B4-BE49-F238E27FC236}">
                <a16:creationId xmlns:a16="http://schemas.microsoft.com/office/drawing/2014/main" id="{625F7FAC-86A0-41C7-9607-E71097F77EA2}"/>
              </a:ext>
            </a:extLst>
          </p:cNvPr>
          <p:cNvSpPr>
            <a:spLocks noGrp="1"/>
          </p:cNvSpPr>
          <p:nvPr>
            <p:ph type="ctrTitle"/>
          </p:nvPr>
        </p:nvSpPr>
        <p:spPr/>
        <p:txBody>
          <a:bodyPr/>
          <a:lstStyle/>
          <a:p>
            <a:r>
              <a:rPr lang="en-US" dirty="0"/>
              <a:t>Contact Me</a:t>
            </a:r>
            <a:r>
              <a:rPr lang="en-US" dirty="0">
                <a:solidFill>
                  <a:schemeClr val="bg2"/>
                </a:solidFill>
              </a:rPr>
              <a:t>2</a:t>
            </a:r>
          </a:p>
        </p:txBody>
      </p:sp>
      <p:sp>
        <p:nvSpPr>
          <p:cNvPr id="3" name="Subtitle" descr="Name and Contact Details">
            <a:extLst>
              <a:ext uri="{FF2B5EF4-FFF2-40B4-BE49-F238E27FC236}">
                <a16:creationId xmlns:a16="http://schemas.microsoft.com/office/drawing/2014/main" id="{4A3C4446-1A64-4734-8FDB-B8FC521F3D02}"/>
              </a:ext>
            </a:extLst>
          </p:cNvPr>
          <p:cNvSpPr>
            <a:spLocks noGrp="1"/>
          </p:cNvSpPr>
          <p:nvPr>
            <p:ph type="subTitle" idx="1"/>
          </p:nvPr>
        </p:nvSpPr>
        <p:spPr/>
        <p:txBody>
          <a:bodyPr/>
          <a:lstStyle/>
          <a:p>
            <a:r>
              <a:rPr lang="en-US" dirty="0"/>
              <a:t>Sarah Workman	</a:t>
            </a:r>
          </a:p>
          <a:p>
            <a:r>
              <a:rPr lang="en-US" dirty="0"/>
              <a:t>Assistant Director, Research Development (Humanities) </a:t>
            </a:r>
          </a:p>
          <a:p>
            <a:r>
              <a:rPr lang="en-US" dirty="0">
                <a:hlinkClick r:id="rId2"/>
              </a:rPr>
              <a:t>srworkma@syr.edu</a:t>
            </a:r>
            <a:endParaRPr lang="en-US" dirty="0"/>
          </a:p>
          <a:p>
            <a:r>
              <a:rPr lang="en-US" dirty="0"/>
              <a:t>3-5260</a:t>
            </a:r>
          </a:p>
          <a:p>
            <a:r>
              <a:rPr lang="en-US" dirty="0"/>
              <a:t>202 Tolley Building </a:t>
            </a:r>
          </a:p>
        </p:txBody>
      </p:sp>
    </p:spTree>
    <p:extLst>
      <p:ext uri="{BB962C8B-B14F-4D97-AF65-F5344CB8AC3E}">
        <p14:creationId xmlns:p14="http://schemas.microsoft.com/office/powerpoint/2010/main" val="65742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3629C1D3-2EC0-4B1B-BDBA-EF366FAC176C}"/>
              </a:ext>
            </a:extLst>
          </p:cNvPr>
          <p:cNvSpPr>
            <a:spLocks noGrp="1"/>
          </p:cNvSpPr>
          <p:nvPr>
            <p:ph type="title"/>
          </p:nvPr>
        </p:nvSpPr>
        <p:spPr>
          <a:xfrm>
            <a:off x="723899" y="675776"/>
            <a:ext cx="10891451" cy="893532"/>
          </a:xfrm>
        </p:spPr>
        <p:txBody>
          <a:bodyPr/>
          <a:lstStyle/>
          <a:p>
            <a:r>
              <a:rPr lang="en-US" dirty="0"/>
              <a:t>About Me / About Humanities Research Development</a:t>
            </a:r>
          </a:p>
        </p:txBody>
      </p:sp>
      <p:sp>
        <p:nvSpPr>
          <p:cNvPr id="3" name="Content Placeholder" descr="Content">
            <a:extLst>
              <a:ext uri="{FF2B5EF4-FFF2-40B4-BE49-F238E27FC236}">
                <a16:creationId xmlns:a16="http://schemas.microsoft.com/office/drawing/2014/main" id="{9DE88822-E765-455E-A645-6AAAE50DBA42}"/>
              </a:ext>
            </a:extLst>
          </p:cNvPr>
          <p:cNvSpPr>
            <a:spLocks noGrp="1"/>
          </p:cNvSpPr>
          <p:nvPr>
            <p:ph idx="1"/>
          </p:nvPr>
        </p:nvSpPr>
        <p:spPr/>
        <p:txBody>
          <a:bodyPr/>
          <a:lstStyle/>
          <a:p>
            <a:r>
              <a:rPr lang="en-US" sz="2000" b="1" dirty="0"/>
              <a:t>Sarah Workman</a:t>
            </a:r>
            <a:r>
              <a:rPr lang="en-US" sz="2000" dirty="0"/>
              <a:t> is Assistant Director for Research Development (Humanities), a position split between the </a:t>
            </a:r>
            <a:r>
              <a:rPr lang="en-US" sz="2000" dirty="0">
                <a:hlinkClick r:id="rId3"/>
              </a:rPr>
              <a:t>College of Arts &amp; Sciences</a:t>
            </a:r>
            <a:r>
              <a:rPr lang="en-US" sz="2000" dirty="0"/>
              <a:t> and the </a:t>
            </a:r>
            <a:r>
              <a:rPr lang="en-US" sz="2000" u="sng" dirty="0">
                <a:hlinkClick r:id="rId4"/>
              </a:rPr>
              <a:t>Office of Research</a:t>
            </a:r>
            <a:r>
              <a:rPr lang="en-US" sz="2000" dirty="0"/>
              <a:t> in order to elevate research achievement and recognition for campus-wide humanities scholarship. From my two homes on campus, I provide support for research development at any stage of the process, including helping humanities faculty identify funding sources, assisting with grant and proposal writing, and coordinating nominations for honorary awards.</a:t>
            </a:r>
          </a:p>
          <a:p>
            <a:endParaRPr lang="en-US" sz="2000" dirty="0"/>
          </a:p>
          <a:p>
            <a:pPr algn="ctr"/>
            <a:r>
              <a:rPr lang="en-US" sz="2000" dirty="0">
                <a:hlinkClick r:id="rId5"/>
              </a:rPr>
              <a:t>Humanities Research Development</a:t>
            </a:r>
            <a:endParaRPr lang="en-US" sz="2000" dirty="0"/>
          </a:p>
        </p:txBody>
      </p:sp>
    </p:spTree>
    <p:extLst>
      <p:ext uri="{BB962C8B-B14F-4D97-AF65-F5344CB8AC3E}">
        <p14:creationId xmlns:p14="http://schemas.microsoft.com/office/powerpoint/2010/main" val="2757519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3629C1D3-2EC0-4B1B-BDBA-EF366FAC176C}"/>
              </a:ext>
            </a:extLst>
          </p:cNvPr>
          <p:cNvSpPr>
            <a:spLocks noGrp="1"/>
          </p:cNvSpPr>
          <p:nvPr>
            <p:ph type="title"/>
          </p:nvPr>
        </p:nvSpPr>
        <p:spPr>
          <a:xfrm>
            <a:off x="723899" y="675776"/>
            <a:ext cx="10891451" cy="893532"/>
          </a:xfrm>
        </p:spPr>
        <p:txBody>
          <a:bodyPr/>
          <a:lstStyle/>
          <a:p>
            <a:r>
              <a:rPr lang="en-US" dirty="0"/>
              <a:t>About Me / About Humanities Research Support</a:t>
            </a:r>
          </a:p>
        </p:txBody>
      </p:sp>
      <p:sp>
        <p:nvSpPr>
          <p:cNvPr id="3" name="Content Placeholder" descr="Content">
            <a:extLst>
              <a:ext uri="{FF2B5EF4-FFF2-40B4-BE49-F238E27FC236}">
                <a16:creationId xmlns:a16="http://schemas.microsoft.com/office/drawing/2014/main" id="{9DE88822-E765-455E-A645-6AAAE50DBA42}"/>
              </a:ext>
            </a:extLst>
          </p:cNvPr>
          <p:cNvSpPr>
            <a:spLocks noGrp="1"/>
          </p:cNvSpPr>
          <p:nvPr>
            <p:ph idx="1"/>
          </p:nvPr>
        </p:nvSpPr>
        <p:spPr/>
        <p:txBody>
          <a:bodyPr/>
          <a:lstStyle/>
          <a:p>
            <a:pPr>
              <a:buFont typeface="Wingdings" pitchFamily="2" charset="2"/>
              <a:buChar char="v"/>
            </a:pPr>
            <a:r>
              <a:rPr lang="en-US" sz="2000" dirty="0"/>
              <a:t>  Funding Search </a:t>
            </a:r>
          </a:p>
          <a:p>
            <a:pPr>
              <a:buFont typeface="Wingdings" pitchFamily="2" charset="2"/>
              <a:buChar char="v"/>
            </a:pPr>
            <a:r>
              <a:rPr lang="en-US" sz="2000" dirty="0"/>
              <a:t>  Brainstorming session </a:t>
            </a:r>
          </a:p>
          <a:p>
            <a:pPr>
              <a:buFont typeface="Wingdings" pitchFamily="2" charset="2"/>
              <a:buChar char="v"/>
            </a:pPr>
            <a:r>
              <a:rPr lang="en-US" sz="2000" dirty="0"/>
              <a:t>  Breaking down RFP (can I apply? Am I eligible? What do they want?) </a:t>
            </a:r>
          </a:p>
          <a:p>
            <a:pPr>
              <a:buFont typeface="Wingdings" pitchFamily="2" charset="2"/>
              <a:buChar char="v"/>
            </a:pPr>
            <a:r>
              <a:rPr lang="en-US" sz="2000" dirty="0"/>
              <a:t>  Proposal review and feedback (multiple rounds) </a:t>
            </a:r>
          </a:p>
          <a:p>
            <a:pPr>
              <a:buFont typeface="Wingdings" pitchFamily="2" charset="2"/>
              <a:buChar char="v"/>
            </a:pPr>
            <a:r>
              <a:rPr lang="en-US" sz="2000" dirty="0"/>
              <a:t>  Budget analysis – how to spend the $$, what’s allowed, what’s not </a:t>
            </a:r>
          </a:p>
          <a:p>
            <a:pPr>
              <a:buFont typeface="Wingdings" pitchFamily="2" charset="2"/>
              <a:buChar char="v"/>
            </a:pPr>
            <a:r>
              <a:rPr lang="en-US" sz="2000" dirty="0"/>
              <a:t>  Facilitating connections with campus partners </a:t>
            </a:r>
          </a:p>
          <a:p>
            <a:pPr>
              <a:buFont typeface="Wingdings" pitchFamily="2" charset="2"/>
              <a:buChar char="v"/>
            </a:pPr>
            <a:r>
              <a:rPr lang="en-US" sz="2000" dirty="0"/>
              <a:t>  Review and repurposing of unfunded project </a:t>
            </a:r>
          </a:p>
          <a:p>
            <a:pPr>
              <a:buFont typeface="Wingdings" pitchFamily="2" charset="2"/>
              <a:buChar char="v"/>
            </a:pPr>
            <a:r>
              <a:rPr lang="en-US" sz="2000" dirty="0"/>
              <a:t>  CUSE grant strategy session </a:t>
            </a:r>
          </a:p>
        </p:txBody>
      </p:sp>
      <p:sp>
        <p:nvSpPr>
          <p:cNvPr id="4" name="TextBox 3">
            <a:extLst>
              <a:ext uri="{FF2B5EF4-FFF2-40B4-BE49-F238E27FC236}">
                <a16:creationId xmlns:a16="http://schemas.microsoft.com/office/drawing/2014/main" id="{ADEF9FD5-9976-D941-92E6-7C4DC7DD42FA}"/>
              </a:ext>
            </a:extLst>
          </p:cNvPr>
          <p:cNvSpPr txBox="1"/>
          <p:nvPr/>
        </p:nvSpPr>
        <p:spPr>
          <a:xfrm>
            <a:off x="723900" y="1309255"/>
            <a:ext cx="7879773" cy="461665"/>
          </a:xfrm>
          <a:prstGeom prst="rect">
            <a:avLst/>
          </a:prstGeom>
          <a:noFill/>
        </p:spPr>
        <p:txBody>
          <a:bodyPr wrap="square" rtlCol="0">
            <a:spAutoFit/>
          </a:bodyPr>
          <a:lstStyle/>
          <a:p>
            <a:pPr algn="l"/>
            <a:r>
              <a:rPr lang="en-US" sz="2400" dirty="0">
                <a:solidFill>
                  <a:schemeClr val="accent1"/>
                </a:solidFill>
              </a:rPr>
              <a:t>Examples of support for VPA faculty: </a:t>
            </a:r>
          </a:p>
        </p:txBody>
      </p:sp>
    </p:spTree>
    <p:extLst>
      <p:ext uri="{BB962C8B-B14F-4D97-AF65-F5344CB8AC3E}">
        <p14:creationId xmlns:p14="http://schemas.microsoft.com/office/powerpoint/2010/main" val="3774384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3629C1D3-2EC0-4B1B-BDBA-EF366FAC176C}"/>
              </a:ext>
            </a:extLst>
          </p:cNvPr>
          <p:cNvSpPr>
            <a:spLocks noGrp="1"/>
          </p:cNvSpPr>
          <p:nvPr>
            <p:ph type="title"/>
          </p:nvPr>
        </p:nvSpPr>
        <p:spPr>
          <a:xfrm>
            <a:off x="723899" y="675776"/>
            <a:ext cx="10891451" cy="893532"/>
          </a:xfrm>
        </p:spPr>
        <p:txBody>
          <a:bodyPr/>
          <a:lstStyle/>
          <a:p>
            <a:r>
              <a:rPr lang="en-US" dirty="0"/>
              <a:t>Why Apply?</a:t>
            </a:r>
          </a:p>
        </p:txBody>
      </p:sp>
      <p:sp>
        <p:nvSpPr>
          <p:cNvPr id="3" name="Content Placeholder" descr="Content">
            <a:extLst>
              <a:ext uri="{FF2B5EF4-FFF2-40B4-BE49-F238E27FC236}">
                <a16:creationId xmlns:a16="http://schemas.microsoft.com/office/drawing/2014/main" id="{9DE88822-E765-455E-A645-6AAAE50DBA42}"/>
              </a:ext>
            </a:extLst>
          </p:cNvPr>
          <p:cNvSpPr>
            <a:spLocks noGrp="1"/>
          </p:cNvSpPr>
          <p:nvPr>
            <p:ph idx="1"/>
          </p:nvPr>
        </p:nvSpPr>
        <p:spPr/>
        <p:txBody>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Enhances research, scholarship, &amp; creative work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Broadens your networks, builds connections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Contributes to your tenure &amp; promotion portfolio</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Helps define ideas for your writing and creative work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Provides opportunities for mentoring and collaboration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Successful awards pave the way for other opportunities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15631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39F023-F0AF-E643-82D4-860FFEF2673E}"/>
              </a:ext>
            </a:extLst>
          </p:cNvPr>
          <p:cNvSpPr>
            <a:spLocks noGrp="1"/>
          </p:cNvSpPr>
          <p:nvPr>
            <p:ph type="title"/>
          </p:nvPr>
        </p:nvSpPr>
        <p:spPr>
          <a:xfrm>
            <a:off x="831633" y="4846268"/>
            <a:ext cx="10512862" cy="1363308"/>
          </a:xfrm>
        </p:spPr>
        <p:txBody>
          <a:bodyPr>
            <a:normAutofit fontScale="90000"/>
          </a:bodyPr>
          <a:lstStyle/>
          <a:p>
            <a:br>
              <a:rPr lang="en-US" dirty="0"/>
            </a:br>
            <a:r>
              <a:rPr lang="en-US" dirty="0">
                <a:solidFill>
                  <a:schemeClr val="tx1"/>
                </a:solidFill>
              </a:rPr>
              <a:t>Office of Proposal Support Services</a:t>
            </a:r>
            <a:br>
              <a:rPr lang="en-US" dirty="0"/>
            </a:br>
            <a:endParaRPr lang="en-US" dirty="0"/>
          </a:p>
        </p:txBody>
      </p:sp>
      <p:sp>
        <p:nvSpPr>
          <p:cNvPr id="6" name="Text Placeholder 2">
            <a:extLst>
              <a:ext uri="{FF2B5EF4-FFF2-40B4-BE49-F238E27FC236}">
                <a16:creationId xmlns:a16="http://schemas.microsoft.com/office/drawing/2014/main" id="{82790E45-A3E6-B840-B99D-84CA1822970F}"/>
              </a:ext>
            </a:extLst>
          </p:cNvPr>
          <p:cNvSpPr>
            <a:spLocks noGrp="1"/>
          </p:cNvSpPr>
          <p:nvPr>
            <p:ph type="body" idx="1"/>
          </p:nvPr>
        </p:nvSpPr>
        <p:spPr>
          <a:xfrm>
            <a:off x="831633" y="5716944"/>
            <a:ext cx="10512862" cy="719267"/>
          </a:xfrm>
        </p:spPr>
        <p:txBody>
          <a:bodyPr>
            <a:normAutofit/>
          </a:bodyPr>
          <a:lstStyle/>
          <a:p>
            <a:endParaRPr lang="en-US" sz="2799" dirty="0"/>
          </a:p>
        </p:txBody>
      </p:sp>
      <p:pic>
        <p:nvPicPr>
          <p:cNvPr id="5" name="Picture 4" descr="Photo of Lyman Hall, which houses the Office of Research and Office of Proposal Support Services. ">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5503" y="893"/>
            <a:ext cx="5926472" cy="3946333"/>
          </a:xfrm>
          <a:prstGeom prst="rect">
            <a:avLst/>
          </a:prstGeom>
        </p:spPr>
      </p:pic>
    </p:spTree>
    <p:extLst>
      <p:ext uri="{BB962C8B-B14F-4D97-AF65-F5344CB8AC3E}">
        <p14:creationId xmlns:p14="http://schemas.microsoft.com/office/powerpoint/2010/main" val="165239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C739-3ACE-49EA-86A2-3B352D0D4A6D}"/>
              </a:ext>
            </a:extLst>
          </p:cNvPr>
          <p:cNvSpPr>
            <a:spLocks noGrp="1"/>
          </p:cNvSpPr>
          <p:nvPr>
            <p:ph type="title"/>
          </p:nvPr>
        </p:nvSpPr>
        <p:spPr>
          <a:xfrm>
            <a:off x="837981" y="365924"/>
            <a:ext cx="10951554" cy="1014306"/>
          </a:xfrm>
        </p:spPr>
        <p:txBody>
          <a:bodyPr>
            <a:normAutofit/>
          </a:bodyPr>
          <a:lstStyle/>
          <a:p>
            <a:r>
              <a:rPr lang="en-US" sz="3599" dirty="0"/>
              <a:t>Who is the Office of Proposal Support Services?</a:t>
            </a:r>
            <a:endParaRPr lang="en-US" dirty="0"/>
          </a:p>
        </p:txBody>
      </p:sp>
      <p:pic>
        <p:nvPicPr>
          <p:cNvPr id="6" name="Picture 5" descr="Image listing pages on Proposal Support Services website: About Proposal Support Services; Internal Grant Programs; Limited Submissions;&#10;Sponsored Funding Opportunities&#10;Proposal Support Services Inquiry Form">
            <a:extLst>
              <a:ext uri="{FF2B5EF4-FFF2-40B4-BE49-F238E27FC236}">
                <a16:creationId xmlns:a16="http://schemas.microsoft.com/office/drawing/2014/main" id="{6BD8F139-CA14-4842-B37A-2FD33F4537E3}"/>
              </a:ext>
            </a:extLst>
          </p:cNvPr>
          <p:cNvPicPr>
            <a:picLocks noChangeAspect="1"/>
          </p:cNvPicPr>
          <p:nvPr/>
        </p:nvPicPr>
        <p:blipFill>
          <a:blip r:embed="rId3"/>
          <a:stretch>
            <a:fillRect/>
          </a:stretch>
        </p:blipFill>
        <p:spPr>
          <a:xfrm>
            <a:off x="790520" y="1576851"/>
            <a:ext cx="3208938" cy="4435118"/>
          </a:xfrm>
          <a:prstGeom prst="rect">
            <a:avLst/>
          </a:prstGeom>
        </p:spPr>
      </p:pic>
      <p:sp>
        <p:nvSpPr>
          <p:cNvPr id="12" name="Rectangle 11"/>
          <p:cNvSpPr/>
          <p:nvPr/>
        </p:nvSpPr>
        <p:spPr>
          <a:xfrm>
            <a:off x="3714998" y="1380229"/>
            <a:ext cx="7799551" cy="4966220"/>
          </a:xfrm>
          <a:prstGeom prst="rect">
            <a:avLst/>
          </a:prstGeom>
        </p:spPr>
        <p:txBody>
          <a:bodyPr wrap="square">
            <a:spAutoFit/>
          </a:bodyPr>
          <a:lstStyle/>
          <a:p>
            <a:pPr algn="r">
              <a:lnSpc>
                <a:spcPct val="110000"/>
              </a:lnSpc>
            </a:pPr>
            <a:r>
              <a:rPr lang="en-US" sz="2399" b="1" dirty="0">
                <a:solidFill>
                  <a:srgbClr val="000E54"/>
                </a:solidFill>
              </a:rPr>
              <a:t>Christina Leigh Docteur, Director</a:t>
            </a:r>
          </a:p>
          <a:p>
            <a:pPr algn="r">
              <a:lnSpc>
                <a:spcPct val="110000"/>
              </a:lnSpc>
            </a:pPr>
            <a:r>
              <a:rPr lang="en-US" sz="2399" dirty="0">
                <a:solidFill>
                  <a:srgbClr val="000E54"/>
                </a:solidFill>
              </a:rPr>
              <a:t>Chetna Chianese, Associate Director</a:t>
            </a:r>
          </a:p>
          <a:p>
            <a:pPr algn="r">
              <a:lnSpc>
                <a:spcPct val="110000"/>
              </a:lnSpc>
            </a:pPr>
            <a:r>
              <a:rPr lang="en-US" sz="2399" dirty="0">
                <a:solidFill>
                  <a:srgbClr val="000E54"/>
                </a:solidFill>
              </a:rPr>
              <a:t>Sarah Workman, Assistant Director</a:t>
            </a:r>
          </a:p>
          <a:p>
            <a:pPr algn="r">
              <a:lnSpc>
                <a:spcPct val="110000"/>
              </a:lnSpc>
            </a:pPr>
            <a:r>
              <a:rPr lang="en-US" sz="2399" dirty="0">
                <a:solidFill>
                  <a:srgbClr val="000E54"/>
                </a:solidFill>
              </a:rPr>
              <a:t>Jeffrey Falchi, Research Information </a:t>
            </a:r>
            <a:r>
              <a:rPr lang="en-US" sz="2399" dirty="0" err="1">
                <a:solidFill>
                  <a:srgbClr val="000E54"/>
                </a:solidFill>
              </a:rPr>
              <a:t>Mngr</a:t>
            </a:r>
            <a:endParaRPr lang="en-US" sz="2399" dirty="0">
              <a:solidFill>
                <a:srgbClr val="000E54"/>
              </a:solidFill>
            </a:endParaRPr>
          </a:p>
          <a:p>
            <a:pPr algn="r">
              <a:lnSpc>
                <a:spcPct val="110000"/>
              </a:lnSpc>
            </a:pPr>
            <a:endParaRPr lang="en-US" sz="1200" dirty="0">
              <a:solidFill>
                <a:srgbClr val="000E54"/>
              </a:solidFill>
            </a:endParaRPr>
          </a:p>
          <a:p>
            <a:pPr algn="r">
              <a:lnSpc>
                <a:spcPct val="110000"/>
              </a:lnSpc>
            </a:pPr>
            <a:r>
              <a:rPr lang="en-US" sz="1999" b="1" dirty="0">
                <a:solidFill>
                  <a:srgbClr val="000E54"/>
                </a:solidFill>
              </a:rPr>
              <a:t>Location</a:t>
            </a:r>
          </a:p>
          <a:p>
            <a:pPr algn="r">
              <a:lnSpc>
                <a:spcPct val="110000"/>
              </a:lnSpc>
            </a:pPr>
            <a:r>
              <a:rPr lang="en-US" sz="1999" dirty="0">
                <a:solidFill>
                  <a:srgbClr val="000E54"/>
                </a:solidFill>
              </a:rPr>
              <a:t>226 Lyman Hall </a:t>
            </a:r>
          </a:p>
          <a:p>
            <a:pPr algn="r">
              <a:lnSpc>
                <a:spcPct val="110000"/>
              </a:lnSpc>
            </a:pPr>
            <a:r>
              <a:rPr lang="en-US" sz="1999" b="1" dirty="0">
                <a:solidFill>
                  <a:srgbClr val="000E54"/>
                </a:solidFill>
              </a:rPr>
              <a:t>Contact</a:t>
            </a:r>
          </a:p>
          <a:p>
            <a:pPr algn="r">
              <a:lnSpc>
                <a:spcPct val="110000"/>
              </a:lnSpc>
            </a:pPr>
            <a:r>
              <a:rPr lang="en-US" sz="1999" dirty="0">
                <a:solidFill>
                  <a:schemeClr val="accent1">
                    <a:lumMod val="75000"/>
                  </a:schemeClr>
                </a:solidFill>
                <a:hlinkClick r:id="rId4"/>
              </a:rPr>
              <a:t>cdocteur@syr.edu</a:t>
            </a:r>
            <a:r>
              <a:rPr lang="en-US" sz="1999" dirty="0">
                <a:solidFill>
                  <a:schemeClr val="accent1">
                    <a:lumMod val="75000"/>
                  </a:schemeClr>
                </a:solidFill>
              </a:rPr>
              <a:t> </a:t>
            </a:r>
            <a:r>
              <a:rPr lang="en-US" sz="1999" dirty="0">
                <a:solidFill>
                  <a:srgbClr val="000E54"/>
                </a:solidFill>
              </a:rPr>
              <a:t>315-443-2195</a:t>
            </a:r>
            <a:r>
              <a:rPr lang="en-US" sz="1999" dirty="0">
                <a:solidFill>
                  <a:schemeClr val="accent1">
                    <a:lumMod val="75000"/>
                  </a:schemeClr>
                </a:solidFill>
              </a:rPr>
              <a:t> </a:t>
            </a:r>
          </a:p>
          <a:p>
            <a:pPr algn="r">
              <a:lnSpc>
                <a:spcPct val="110000"/>
              </a:lnSpc>
            </a:pPr>
            <a:r>
              <a:rPr lang="en-US" sz="1999" dirty="0">
                <a:solidFill>
                  <a:schemeClr val="accent1">
                    <a:lumMod val="75000"/>
                  </a:schemeClr>
                </a:solidFill>
                <a:hlinkClick r:id="rId5"/>
              </a:rPr>
              <a:t>cchianes@syr.edu</a:t>
            </a:r>
            <a:r>
              <a:rPr lang="en-US" sz="1999" dirty="0">
                <a:solidFill>
                  <a:schemeClr val="accent1">
                    <a:lumMod val="75000"/>
                  </a:schemeClr>
                </a:solidFill>
              </a:rPr>
              <a:t> </a:t>
            </a:r>
            <a:r>
              <a:rPr lang="en-US" sz="1999" dirty="0">
                <a:solidFill>
                  <a:srgbClr val="000E54"/>
                </a:solidFill>
              </a:rPr>
              <a:t>315-443-2084</a:t>
            </a:r>
          </a:p>
          <a:p>
            <a:pPr algn="r">
              <a:lnSpc>
                <a:spcPct val="110000"/>
              </a:lnSpc>
            </a:pPr>
            <a:r>
              <a:rPr lang="en-US" sz="1999" dirty="0">
                <a:solidFill>
                  <a:schemeClr val="accent1">
                    <a:lumMod val="75000"/>
                  </a:schemeClr>
                </a:solidFill>
                <a:hlinkClick r:id="rId6"/>
              </a:rPr>
              <a:t>srworkma@syr.edu</a:t>
            </a:r>
            <a:r>
              <a:rPr lang="en-US" sz="1999" dirty="0">
                <a:solidFill>
                  <a:schemeClr val="accent1">
                    <a:lumMod val="75000"/>
                  </a:schemeClr>
                </a:solidFill>
              </a:rPr>
              <a:t> </a:t>
            </a:r>
            <a:r>
              <a:rPr lang="en-US" sz="1999" dirty="0">
                <a:solidFill>
                  <a:srgbClr val="000E54"/>
                </a:solidFill>
              </a:rPr>
              <a:t>315-443-5260</a:t>
            </a:r>
          </a:p>
          <a:p>
            <a:pPr algn="r">
              <a:lnSpc>
                <a:spcPct val="110000"/>
              </a:lnSpc>
            </a:pPr>
            <a:r>
              <a:rPr lang="en-US" sz="1999" dirty="0">
                <a:solidFill>
                  <a:schemeClr val="accent1">
                    <a:lumMod val="75000"/>
                  </a:schemeClr>
                </a:solidFill>
                <a:hlinkClick r:id="rId7"/>
              </a:rPr>
              <a:t>jtfalchi@syr.edu</a:t>
            </a:r>
            <a:r>
              <a:rPr lang="en-US" sz="1999" dirty="0">
                <a:solidFill>
                  <a:schemeClr val="accent1">
                    <a:lumMod val="75000"/>
                  </a:schemeClr>
                </a:solidFill>
              </a:rPr>
              <a:t> </a:t>
            </a:r>
            <a:r>
              <a:rPr lang="en-US" sz="1999" dirty="0">
                <a:solidFill>
                  <a:srgbClr val="000E54"/>
                </a:solidFill>
              </a:rPr>
              <a:t>315-443-6627</a:t>
            </a:r>
          </a:p>
          <a:p>
            <a:pPr algn="r">
              <a:lnSpc>
                <a:spcPct val="110000"/>
              </a:lnSpc>
            </a:pPr>
            <a:r>
              <a:rPr lang="en-US" sz="1999" b="1" dirty="0">
                <a:solidFill>
                  <a:srgbClr val="000E54"/>
                </a:solidFill>
              </a:rPr>
              <a:t>Website</a:t>
            </a:r>
          </a:p>
          <a:p>
            <a:pPr algn="r">
              <a:lnSpc>
                <a:spcPct val="110000"/>
              </a:lnSpc>
            </a:pPr>
            <a:r>
              <a:rPr lang="en-US" sz="1999" dirty="0">
                <a:solidFill>
                  <a:schemeClr val="accent1">
                    <a:lumMod val="75000"/>
                  </a:schemeClr>
                </a:solidFill>
                <a:hlinkClick r:id="rId8"/>
              </a:rPr>
              <a:t>https://research.syr.edu/proposal-support-services/</a:t>
            </a:r>
            <a:r>
              <a:rPr lang="en-US" sz="1999" dirty="0">
                <a:solidFill>
                  <a:schemeClr val="accent1">
                    <a:lumMod val="75000"/>
                  </a:schemeClr>
                </a:solidFill>
              </a:rPr>
              <a:t>   </a:t>
            </a:r>
          </a:p>
        </p:txBody>
      </p:sp>
    </p:spTree>
    <p:extLst>
      <p:ext uri="{BB962C8B-B14F-4D97-AF65-F5344CB8AC3E}">
        <p14:creationId xmlns:p14="http://schemas.microsoft.com/office/powerpoint/2010/main" val="2645052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a:extLst>
              <a:ext uri="{FF2B5EF4-FFF2-40B4-BE49-F238E27FC236}">
                <a16:creationId xmlns:a16="http://schemas.microsoft.com/office/drawing/2014/main" id="{05523E38-23F6-4E58-8613-AEEA72D22149}"/>
              </a:ext>
            </a:extLst>
          </p:cNvPr>
          <p:cNvSpPr>
            <a:spLocks noGrp="1"/>
          </p:cNvSpPr>
          <p:nvPr>
            <p:ph type="title"/>
          </p:nvPr>
        </p:nvSpPr>
        <p:spPr/>
        <p:txBody>
          <a:bodyPr/>
          <a:lstStyle/>
          <a:p>
            <a:r>
              <a:rPr lang="en-US" dirty="0"/>
              <a:t>Relevant resources at SU</a:t>
            </a:r>
          </a:p>
        </p:txBody>
      </p:sp>
      <p:sp>
        <p:nvSpPr>
          <p:cNvPr id="7" name="TextBox 6">
            <a:extLst>
              <a:ext uri="{FF2B5EF4-FFF2-40B4-BE49-F238E27FC236}">
                <a16:creationId xmlns:a16="http://schemas.microsoft.com/office/drawing/2014/main" id="{3C4C750B-A60F-F841-9100-0E3C6B11DF05}"/>
              </a:ext>
            </a:extLst>
          </p:cNvPr>
          <p:cNvSpPr txBox="1"/>
          <p:nvPr/>
        </p:nvSpPr>
        <p:spPr>
          <a:xfrm>
            <a:off x="723900" y="1325880"/>
            <a:ext cx="6437711" cy="923330"/>
          </a:xfrm>
          <a:prstGeom prst="rect">
            <a:avLst/>
          </a:prstGeom>
          <a:noFill/>
        </p:spPr>
        <p:txBody>
          <a:bodyPr wrap="square" rtlCol="0">
            <a:spAutoFit/>
          </a:bodyPr>
          <a:lstStyle/>
          <a:p>
            <a:pPr algn="l"/>
            <a:r>
              <a:rPr lang="en-US" dirty="0">
                <a:solidFill>
                  <a:schemeClr val="accent1"/>
                </a:solidFill>
                <a:hlinkClick r:id="rId3"/>
              </a:rPr>
              <a:t>Office of Research</a:t>
            </a:r>
            <a:endParaRPr lang="en-US" dirty="0">
              <a:solidFill>
                <a:schemeClr val="accent1"/>
              </a:solidFill>
            </a:endParaRPr>
          </a:p>
          <a:p>
            <a:pPr algn="l"/>
            <a:r>
              <a:rPr lang="en-US" dirty="0">
                <a:solidFill>
                  <a:schemeClr val="accent1"/>
                </a:solidFill>
              </a:rPr>
              <a:t>Proposal Support Services</a:t>
            </a:r>
          </a:p>
          <a:p>
            <a:pPr algn="l"/>
            <a:r>
              <a:rPr lang="en-US" dirty="0">
                <a:solidFill>
                  <a:schemeClr val="accent1"/>
                </a:solidFill>
              </a:rPr>
              <a:t> </a:t>
            </a:r>
          </a:p>
        </p:txBody>
      </p:sp>
      <p:pic>
        <p:nvPicPr>
          <p:cNvPr id="4" name="Content Placeholder 3" descr="Photo and description of Office of Research personnell Chrisitna Leigh Docteur, Director, Proposal Support Services, and Chetna Chianese, Associate Director of Proposal Support Services. ">
            <a:extLst>
              <a:ext uri="{FF2B5EF4-FFF2-40B4-BE49-F238E27FC236}">
                <a16:creationId xmlns:a16="http://schemas.microsoft.com/office/drawing/2014/main" id="{F228AC09-4CFC-9B46-A9BB-B810315CEAA4}"/>
              </a:ext>
            </a:extLst>
          </p:cNvPr>
          <p:cNvPicPr>
            <a:picLocks noGrp="1" noChangeAspect="1"/>
          </p:cNvPicPr>
          <p:nvPr>
            <p:ph idx="1"/>
          </p:nvPr>
        </p:nvPicPr>
        <p:blipFill>
          <a:blip r:embed="rId4"/>
          <a:stretch>
            <a:fillRect/>
          </a:stretch>
        </p:blipFill>
        <p:spPr>
          <a:xfrm>
            <a:off x="723900" y="2103120"/>
            <a:ext cx="4303315" cy="3922593"/>
          </a:xfrm>
          <a:prstGeom prst="rect">
            <a:avLst/>
          </a:prstGeom>
        </p:spPr>
      </p:pic>
      <p:pic>
        <p:nvPicPr>
          <p:cNvPr id="5" name="Picture 4" descr="Photo and description of Office of Research personnel Sarah Workman, Assistant Director for Proposal Development (Humanities) and Jeffrey Falchi, Research Information Management Specialist. ">
            <a:extLst>
              <a:ext uri="{FF2B5EF4-FFF2-40B4-BE49-F238E27FC236}">
                <a16:creationId xmlns:a16="http://schemas.microsoft.com/office/drawing/2014/main" id="{013128C2-F207-B54E-879E-A5DD022439CB}"/>
              </a:ext>
            </a:extLst>
          </p:cNvPr>
          <p:cNvPicPr>
            <a:picLocks noChangeAspect="1"/>
          </p:cNvPicPr>
          <p:nvPr/>
        </p:nvPicPr>
        <p:blipFill>
          <a:blip r:embed="rId5"/>
          <a:stretch>
            <a:fillRect/>
          </a:stretch>
        </p:blipFill>
        <p:spPr>
          <a:xfrm>
            <a:off x="5027215" y="2103119"/>
            <a:ext cx="4353193" cy="3922593"/>
          </a:xfrm>
          <a:prstGeom prst="rect">
            <a:avLst/>
          </a:prstGeom>
        </p:spPr>
      </p:pic>
    </p:spTree>
    <p:extLst>
      <p:ext uri="{BB962C8B-B14F-4D97-AF65-F5344CB8AC3E}">
        <p14:creationId xmlns:p14="http://schemas.microsoft.com/office/powerpoint/2010/main" val="17924175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U">
  <a:themeElements>
    <a:clrScheme name="Syracuse PPT">
      <a:dk1>
        <a:srgbClr val="3F403F"/>
      </a:dk1>
      <a:lt1>
        <a:srgbClr val="FFFFFF"/>
      </a:lt1>
      <a:dk2>
        <a:srgbClr val="F76900"/>
      </a:dk2>
      <a:lt2>
        <a:srgbClr val="ADB3B8"/>
      </a:lt2>
      <a:accent1>
        <a:srgbClr val="000E54"/>
      </a:accent1>
      <a:accent2>
        <a:srgbClr val="FF431B"/>
      </a:accent2>
      <a:accent3>
        <a:srgbClr val="FF8E00"/>
      </a:accent3>
      <a:accent4>
        <a:srgbClr val="203299"/>
      </a:accent4>
      <a:accent5>
        <a:srgbClr val="2B72D7"/>
      </a:accent5>
      <a:accent6>
        <a:srgbClr val="F76900"/>
      </a:accent6>
      <a:hlink>
        <a:srgbClr val="D74100"/>
      </a:hlink>
      <a:folHlink>
        <a:srgbClr val="D74100"/>
      </a:folHlink>
    </a:clrScheme>
    <a:fontScheme name="Custom 2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accent1"/>
            </a:solidFill>
          </a:defRPr>
        </a:defPPr>
      </a:lstStyle>
    </a:txDef>
  </a:objectDefaults>
  <a:extraClrSchemeLst/>
  <a:extLst>
    <a:ext uri="{05A4C25C-085E-4340-85A3-A5531E510DB2}">
      <thm15:themeFamily xmlns:thm15="http://schemas.microsoft.com/office/thememl/2012/main" name="Presentation4" id="{757C44C2-A77B-834D-8FAB-68BFAD1491B4}" vid="{42734D28-6386-DE42-B688-E510F83709F6}"/>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AAF95DE25223488036D3AE878E21D2" ma:contentTypeVersion="2" ma:contentTypeDescription="Create a new document." ma:contentTypeScope="" ma:versionID="8f4e3052d1de95f83fc8f5219a729695">
  <xsd:schema xmlns:xsd="http://www.w3.org/2001/XMLSchema" xmlns:xs="http://www.w3.org/2001/XMLSchema" xmlns:p="http://schemas.microsoft.com/office/2006/metadata/properties" xmlns:ns3="f8a6d93b-109b-47b8-94f6-67eec0f9ae5e" targetNamespace="http://schemas.microsoft.com/office/2006/metadata/properties" ma:root="true" ma:fieldsID="96456b86ff6cf36d914724a7035b3048" ns3:_="">
    <xsd:import namespace="f8a6d93b-109b-47b8-94f6-67eec0f9ae5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6d93b-109b-47b8-94f6-67eec0f9a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16B2A7-0483-48DB-9EFB-E9B0212DC348}">
  <ds:schemaRefs>
    <ds:schemaRef ds:uri="http://purl.org/dc/elements/1.1/"/>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f8a6d93b-109b-47b8-94f6-67eec0f9ae5e"/>
    <ds:schemaRef ds:uri="http://www.w3.org/XML/1998/namespace"/>
  </ds:schemaRefs>
</ds:datastoreItem>
</file>

<file path=customXml/itemProps2.xml><?xml version="1.0" encoding="utf-8"?>
<ds:datastoreItem xmlns:ds="http://schemas.openxmlformats.org/officeDocument/2006/customXml" ds:itemID="{24B19873-2799-4BBC-B242-7EEBBAC9B8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a6d93b-109b-47b8-94f6-67eec0f9ae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421371-8134-4B55-B75A-B929485DF4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SU</Template>
  <TotalTime>1623</TotalTime>
  <Words>2600</Words>
  <Application>Microsoft Macintosh PowerPoint</Application>
  <PresentationFormat>Custom</PresentationFormat>
  <Paragraphs>340</Paragraphs>
  <Slides>33</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Corbel</vt:lpstr>
      <vt:lpstr>Georgia</vt:lpstr>
      <vt:lpstr>Sherman Sans Book</vt:lpstr>
      <vt:lpstr>Verdana</vt:lpstr>
      <vt:lpstr>Wingdings</vt:lpstr>
      <vt:lpstr>SU</vt:lpstr>
      <vt:lpstr>Introduction to Research Development in   Humanities  &amp; Creative Arts</vt:lpstr>
      <vt:lpstr>What brings you here?</vt:lpstr>
      <vt:lpstr>Agenda</vt:lpstr>
      <vt:lpstr>About Me / About Humanities Research Development</vt:lpstr>
      <vt:lpstr>About Me / About Humanities Research Support</vt:lpstr>
      <vt:lpstr>Why Apply?</vt:lpstr>
      <vt:lpstr> Office of Proposal Support Services </vt:lpstr>
      <vt:lpstr>Who is the Office of Proposal Support Services?</vt:lpstr>
      <vt:lpstr>Relevant resources at SU</vt:lpstr>
      <vt:lpstr>What Does Proposal Support Services Do? </vt:lpstr>
      <vt:lpstr>Proposal Support Services: Trainings and Presentations</vt:lpstr>
      <vt:lpstr>Campus Partners</vt:lpstr>
      <vt:lpstr>Institutional Partners</vt:lpstr>
      <vt:lpstr>Syracuse University Humanities Center </vt:lpstr>
      <vt:lpstr>Identifying Resources</vt:lpstr>
      <vt:lpstr>Before you look. . . </vt:lpstr>
      <vt:lpstr>Resources for Identifying Funding Opportunities (Internal)</vt:lpstr>
      <vt:lpstr>Collaboration for Unprecedented Success and Excellence Grants (CUSE)</vt:lpstr>
      <vt:lpstr>Resources for Identifying Funding Opportunities (External) </vt:lpstr>
      <vt:lpstr>Key Funders (External)  </vt:lpstr>
      <vt:lpstr>PIVOT</vt:lpstr>
      <vt:lpstr>Navigating PIVOT</vt:lpstr>
      <vt:lpstr>Navigating PIVOT: Signing In </vt:lpstr>
      <vt:lpstr>Navigating PIVOT: Existing Users</vt:lpstr>
      <vt:lpstr>Navigating PIVOT: Claiming/Creating Your Profile</vt:lpstr>
      <vt:lpstr>Navigating PIVOT: Conducting a Funding Search</vt:lpstr>
      <vt:lpstr>Browsing by Keyword</vt:lpstr>
      <vt:lpstr>Advanced Search</vt:lpstr>
      <vt:lpstr>Advanced Search “Musts” </vt:lpstr>
      <vt:lpstr>Navigating PIVOT: Save Your Search </vt:lpstr>
      <vt:lpstr>Example Funding Opps data table  (don’t recreate the wheel each time!)</vt:lpstr>
      <vt:lpstr>Q &amp; A</vt:lpstr>
      <vt:lpstr>Contact Me2</vt:lpstr>
    </vt:vector>
  </TitlesOfParts>
  <Company/>
  <LinksUpToDate>false</LinksUpToDate>
  <SharedDoc>false</SharedDoc>
  <HyperlinkBase>https://www.syracuse.edu/</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Recommendations</dc:title>
  <dc:subject>SyracuseUniversity 16x9 PowerPoint Template</dc:subject>
  <dc:creator>Sarah R Workman</dc:creator>
  <cp:keywords>SyracuseUniversity PowerPoint</cp:keywords>
  <dc:description>Accessible PPT Template</dc:description>
  <cp:lastModifiedBy>Sarah R Workman</cp:lastModifiedBy>
  <cp:revision>22</cp:revision>
  <dcterms:created xsi:type="dcterms:W3CDTF">2021-10-28T16:26:46Z</dcterms:created>
  <dcterms:modified xsi:type="dcterms:W3CDTF">2021-10-29T19:57:45Z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0x010100E7AAF95DE25223488036D3AE878E21D2</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