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7" r:id="rId6"/>
    <p:sldId id="268" r:id="rId7"/>
    <p:sldId id="283" r:id="rId8"/>
    <p:sldId id="284" r:id="rId9"/>
    <p:sldId id="285" r:id="rId10"/>
    <p:sldId id="286" r:id="rId11"/>
  </p:sldIdLst>
  <p:sldSz cx="12188825" cy="6858000"/>
  <p:notesSz cx="7099300" cy="102346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01" autoAdjust="0"/>
    <p:restoredTop sz="67857" autoAdjust="0"/>
  </p:normalViewPr>
  <p:slideViewPr>
    <p:cSldViewPr snapToGrid="0" showGuides="1">
      <p:cViewPr varScale="1">
        <p:scale>
          <a:sx n="78" d="100"/>
          <a:sy n="78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 Workman" userId="c5d351ca-92a4-42f8-8bb3-bfbcec189e58" providerId="ADAL" clId="{B20BBF4A-0D19-0748-8706-23AC63A2F1EB}"/>
    <pc:docChg chg="modSld">
      <pc:chgData name="Sarah R Workman" userId="c5d351ca-92a4-42f8-8bb3-bfbcec189e58" providerId="ADAL" clId="{B20BBF4A-0D19-0748-8706-23AC63A2F1EB}" dt="2021-07-21T15:23:50.818" v="5" actId="20577"/>
      <pc:docMkLst>
        <pc:docMk/>
      </pc:docMkLst>
      <pc:sldChg chg="modSp mod">
        <pc:chgData name="Sarah R Workman" userId="c5d351ca-92a4-42f8-8bb3-bfbcec189e58" providerId="ADAL" clId="{B20BBF4A-0D19-0748-8706-23AC63A2F1EB}" dt="2021-07-21T15:23:50.818" v="5" actId="20577"/>
        <pc:sldMkLst>
          <pc:docMk/>
          <pc:sldMk cId="2045481619" sldId="286"/>
        </pc:sldMkLst>
        <pc:spChg chg="mod">
          <ac:chgData name="Sarah R Workman" userId="c5d351ca-92a4-42f8-8bb3-bfbcec189e58" providerId="ADAL" clId="{B20BBF4A-0D19-0748-8706-23AC63A2F1EB}" dt="2021-07-21T15:23:50.818" v="5" actId="20577"/>
          <ac:spMkLst>
            <pc:docMk/>
            <pc:sldMk cId="2045481619" sldId="286"/>
            <ac:spMk id="3" creationId="{BC735323-3FC9-4B4D-B735-F7DDC9BDE7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7/21/21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7/21/21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Vivian introductions then to Sarah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LeKita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LeKita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</a:t>
            </a:r>
          </a:p>
          <a:p>
            <a:r>
              <a:rPr lang="en-US" dirty="0"/>
              <a:t>Reference budget template</a:t>
            </a:r>
          </a:p>
          <a:p>
            <a:r>
              <a:rPr lang="en-US" dirty="0"/>
              <a:t>Reference redacted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to include with the budget 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Example items in each category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Refer to the narrative clues provided for each category [SPLIT SCREENS]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Allowed to budget across three years, but do not have to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Can have a combination of summer support and an academic year spread across multiple years, or lumped in a single year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Walk through each budget category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Of note: </a:t>
            </a:r>
            <a:r>
              <a:rPr lang="en-US" sz="1100" u="none" strike="noStrike" kern="0" spc="0" dirty="0">
                <a:solidFill>
                  <a:srgbClr val="000000">
                    <a:alpha val="84706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In an effort to continue to address access issues that may have resulted from the COVID-19 pandemic, there is a separate fund of up to $15,000 for access </a:t>
            </a:r>
            <a:r>
              <a:rPr lang="en-US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rebuchet MS" panose="020B0603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to collections that have not yet been digitized and cataloged, or require the paid support of a librarian or archivist to assist with research where collections are closed to outside visitors.  Please enter the request for this support in the budget category “Consultants and Professional Services.”</a:t>
            </a:r>
            <a:endParaRPr lang="en-US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A2266CBC-BADA-4268-8D71-8919D9DD78FA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yracuse.infoready4.com/#competitionDetail/18457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onsoredprograms.syr.edu/about/contac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dawkins@syr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srworkma@syr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1916112"/>
            <a:ext cx="6843963" cy="2319405"/>
          </a:xfrm>
        </p:spPr>
        <p:txBody>
          <a:bodyPr/>
          <a:lstStyle/>
          <a:p>
            <a:r>
              <a:rPr lang="en-US" sz="4800" dirty="0"/>
              <a:t>Mellon New Directions</a:t>
            </a:r>
            <a:br>
              <a:rPr lang="en-US" dirty="0"/>
            </a:br>
            <a:r>
              <a:rPr lang="en-US" sz="2400" dirty="0"/>
              <a:t>Budget Workshop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428758"/>
            <a:ext cx="6407150" cy="1756142"/>
          </a:xfrm>
        </p:spPr>
        <p:txBody>
          <a:bodyPr/>
          <a:lstStyle/>
          <a:p>
            <a:r>
              <a:rPr lang="en-US" sz="2000" b="1" dirty="0" err="1"/>
              <a:t>LeKita</a:t>
            </a:r>
            <a:r>
              <a:rPr lang="en-US" sz="2000" b="1" dirty="0"/>
              <a:t> Scott Dawkins</a:t>
            </a:r>
            <a:r>
              <a:rPr lang="en-US" sz="2000" dirty="0"/>
              <a:t>, Office of Foundation Relations</a:t>
            </a:r>
          </a:p>
          <a:p>
            <a:r>
              <a:rPr lang="en-US" sz="2000" b="1" dirty="0"/>
              <a:t>Sarah Workman</a:t>
            </a:r>
            <a:r>
              <a:rPr lang="en-US" sz="2000" dirty="0"/>
              <a:t>, College of Arts &amp; Sciences and Office of Research</a:t>
            </a:r>
          </a:p>
          <a:p>
            <a:r>
              <a:rPr lang="en-US" sz="2000" b="1" dirty="0"/>
              <a:t>Christina Leigh </a:t>
            </a:r>
            <a:r>
              <a:rPr lang="en-US" sz="2000" b="1" dirty="0" err="1"/>
              <a:t>Docteur</a:t>
            </a:r>
            <a:r>
              <a:rPr lang="en-US" sz="2000" dirty="0"/>
              <a:t>, 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31552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1134060"/>
            <a:ext cx="10744200" cy="2510288"/>
          </a:xfrm>
        </p:spPr>
        <p:txBody>
          <a:bodyPr/>
          <a:lstStyle/>
          <a:p>
            <a:r>
              <a:rPr lang="en-US" sz="3600" dirty="0"/>
              <a:t>Syracuse University Application Portal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3905249"/>
            <a:ext cx="10744200" cy="1954862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Main portal for all competitions: Http://Syracuse.infoready4.com </a:t>
            </a:r>
          </a:p>
          <a:p>
            <a:pPr algn="ctr"/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Link to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hlinkClick r:id="rId3"/>
              </a:rPr>
              <a:t>Mellon New Directions application </a:t>
            </a:r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6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Terminology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541464"/>
            <a:ext cx="10744200" cy="4068762"/>
          </a:xfrm>
        </p:spPr>
        <p:txBody>
          <a:bodyPr/>
          <a:lstStyle/>
          <a:p>
            <a:r>
              <a:rPr lang="en-US" dirty="0"/>
              <a:t>From handout:</a:t>
            </a:r>
          </a:p>
          <a:p>
            <a:pPr lvl="1"/>
            <a:r>
              <a:rPr lang="en-US" dirty="0"/>
              <a:t>Allowable costs</a:t>
            </a:r>
          </a:p>
          <a:p>
            <a:pPr lvl="1"/>
            <a:r>
              <a:rPr lang="en-US" dirty="0"/>
              <a:t>Budget narrative (aka budget justification) </a:t>
            </a:r>
          </a:p>
          <a:p>
            <a:pPr lvl="1"/>
            <a:r>
              <a:rPr lang="en-US" dirty="0"/>
              <a:t>Disallowed costs (aka unallowable costs)</a:t>
            </a:r>
          </a:p>
          <a:p>
            <a:pPr lvl="1"/>
            <a:r>
              <a:rPr lang="en-US" dirty="0"/>
              <a:t>Fiscal year</a:t>
            </a:r>
          </a:p>
          <a:p>
            <a:pPr lvl="1"/>
            <a:r>
              <a:rPr lang="en-US" dirty="0"/>
              <a:t>Letter of support or commitment</a:t>
            </a:r>
          </a:p>
          <a:p>
            <a:pPr lvl="1"/>
            <a:r>
              <a:rPr lang="en-US" dirty="0"/>
              <a:t>Private foundation</a:t>
            </a:r>
          </a:p>
          <a:p>
            <a:pPr lvl="1"/>
            <a:r>
              <a:rPr lang="en-US" dirty="0"/>
              <a:t>Terms of award</a:t>
            </a:r>
          </a:p>
          <a:p>
            <a:pPr lvl="1"/>
            <a:r>
              <a:rPr lang="en-US" dirty="0"/>
              <a:t>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in General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handout:</a:t>
            </a:r>
          </a:p>
          <a:p>
            <a:pPr lvl="1"/>
            <a:r>
              <a:rPr lang="en-US" dirty="0"/>
              <a:t>Items allowed</a:t>
            </a:r>
          </a:p>
          <a:p>
            <a:pPr lvl="2"/>
            <a:r>
              <a:rPr lang="en-US" dirty="0"/>
              <a:t>Travel, equipment, materials &amp; supplies, consultants, personnel, publications, stipends</a:t>
            </a:r>
          </a:p>
          <a:p>
            <a:pPr lvl="1"/>
            <a:r>
              <a:rPr lang="en-US" dirty="0"/>
              <a:t>Budget narratives</a:t>
            </a:r>
          </a:p>
          <a:p>
            <a:pPr lvl="2"/>
            <a:r>
              <a:rPr lang="en-US" dirty="0"/>
              <a:t>Details regarding each budget item </a:t>
            </a:r>
          </a:p>
          <a:p>
            <a:pPr lvl="1"/>
            <a:r>
              <a:rPr lang="en-US" dirty="0"/>
              <a:t>Budget timeline</a:t>
            </a:r>
          </a:p>
          <a:p>
            <a:pPr lvl="2"/>
            <a:r>
              <a:rPr lang="en-US" dirty="0"/>
              <a:t>For you to decide – project year, project period?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6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Stipulations for Mellon Budget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overhead</a:t>
            </a:r>
          </a:p>
          <a:p>
            <a:r>
              <a:rPr lang="en-US" dirty="0"/>
              <a:t>Up to one academic year salary &amp; two summers of additional support (2/9)</a:t>
            </a:r>
          </a:p>
          <a:p>
            <a:r>
              <a:rPr lang="en-US" dirty="0"/>
              <a:t>Mellon expects any needed equipment/research assistants to be covered by the institution</a:t>
            </a:r>
          </a:p>
          <a:p>
            <a:r>
              <a:rPr lang="en-US" dirty="0"/>
              <a:t>Up to 3 </a:t>
            </a:r>
            <a:r>
              <a:rPr lang="en-US" dirty="0" err="1"/>
              <a:t>yr</a:t>
            </a:r>
            <a:r>
              <a:rPr lang="en-US" dirty="0"/>
              <a:t> project period, range $175,000 - $250,000 (max $300,000)</a:t>
            </a:r>
          </a:p>
          <a:p>
            <a:r>
              <a:rPr lang="en-US" dirty="0"/>
              <a:t>Additional stipulations in template</a:t>
            </a:r>
          </a:p>
          <a:p>
            <a:r>
              <a:rPr lang="en-US" dirty="0"/>
              <a:t>Mellon may request budget modifications – get help from OSP! </a:t>
            </a:r>
            <a:r>
              <a:rPr lang="en-US" dirty="0">
                <a:hlinkClick r:id="rId3"/>
              </a:rPr>
              <a:t>http://sponsoredprograms.syr.edu/about/contact/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2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A0F-59D6-4BF7-B877-D6110FBA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</p:spPr>
        <p:txBody>
          <a:bodyPr anchor="t">
            <a:normAutofit/>
          </a:bodyPr>
          <a:lstStyle/>
          <a:p>
            <a:r>
              <a:rPr lang="en-US" sz="2700"/>
              <a:t>Budget Examples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8D2D719-A605-4CEF-9EEF-2F545F05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905000"/>
            <a:ext cx="5010150" cy="373380"/>
          </a:xfrm>
        </p:spPr>
        <p:txBody>
          <a:bodyPr/>
          <a:lstStyle/>
          <a:p>
            <a:pPr algn="ctr"/>
            <a:r>
              <a:rPr lang="en-US" dirty="0"/>
              <a:t>Simplistic</a:t>
            </a:r>
          </a:p>
        </p:txBody>
      </p:sp>
      <p:pic>
        <p:nvPicPr>
          <p:cNvPr id="8" name="Content Placeholder 9" descr="Table showing a simplistic Mellon budget worksheet and narrative">
            <a:extLst>
              <a:ext uri="{FF2B5EF4-FFF2-40B4-BE49-F238E27FC236}">
                <a16:creationId xmlns:a16="http://schemas.microsoft.com/office/drawing/2014/main" id="{F490597E-A8EF-4A16-B1E9-1EC5E882A1A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2377" r="23169" b="1"/>
          <a:stretch/>
        </p:blipFill>
        <p:spPr>
          <a:xfrm>
            <a:off x="723900" y="2435270"/>
            <a:ext cx="5010150" cy="3549606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1AB1F49-EBA5-4094-A5B5-039639358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74" y="1905000"/>
            <a:ext cx="5013325" cy="373380"/>
          </a:xfrm>
        </p:spPr>
        <p:txBody>
          <a:bodyPr/>
          <a:lstStyle/>
          <a:p>
            <a:pPr algn="ctr"/>
            <a:r>
              <a:rPr lang="en-US" dirty="0"/>
              <a:t>Complex</a:t>
            </a:r>
          </a:p>
        </p:txBody>
      </p:sp>
      <p:pic>
        <p:nvPicPr>
          <p:cNvPr id="9" name="Content Placeholder 8" descr="Table showing a complex Mellon budget worksheet and narrative">
            <a:extLst>
              <a:ext uri="{FF2B5EF4-FFF2-40B4-BE49-F238E27FC236}">
                <a16:creationId xmlns:a16="http://schemas.microsoft.com/office/drawing/2014/main" id="{BA15C9B0-1203-41D4-8BCB-65C8F5FE40D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4"/>
          <a:srcRect l="7897" r="18001" b="1"/>
          <a:stretch/>
        </p:blipFill>
        <p:spPr>
          <a:xfrm>
            <a:off x="6454775" y="2435270"/>
            <a:ext cx="5010150" cy="3549606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83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F4F6-76B9-4D0E-9B4E-6AA76955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5323-3FC9-4B4D-B735-F7DDC9BDE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Limited Submission Deadline: Monday, August 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Mellon Deadline: Noon on Friday, September 24th,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6D806-4793-446D-86FE-E78C7984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Contacts for questions: </a:t>
            </a:r>
          </a:p>
          <a:p>
            <a:pPr marL="0" indent="0">
              <a:buNone/>
            </a:pPr>
            <a:r>
              <a:rPr lang="en-US" dirty="0" err="1"/>
              <a:t>LeKita</a:t>
            </a:r>
            <a:r>
              <a:rPr lang="en-US" dirty="0"/>
              <a:t> Scott Dawkins, Office of Foundation Relations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ldawkins@syr.edu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Sarah Workman, Assistant Director of Research Development, Humanities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srworkma@syr.edu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81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757C44C2-A77B-834D-8FAB-68BFAD1491B4}" vid="{42734D28-6386-DE42-B688-E510F83709F6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6B2A7-0483-48DB-9EFB-E9B0212DC348}">
  <ds:schemaRefs>
    <ds:schemaRef ds:uri="http://schemas.microsoft.com/office/2006/metadata/properties"/>
    <ds:schemaRef ds:uri="http://www.w3.org/XML/1998/namespace"/>
    <ds:schemaRef ds:uri="http://purl.org/dc/elements/1.1/"/>
    <ds:schemaRef ds:uri="f8a6d93b-109b-47b8-94f6-67eec0f9ae5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Mellon New Directions Budget Presentation_v1</Template>
  <TotalTime>219</TotalTime>
  <Words>438</Words>
  <Application>Microsoft Macintosh PowerPoint</Application>
  <PresentationFormat>Custom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Corbel</vt:lpstr>
      <vt:lpstr>Courier New</vt:lpstr>
      <vt:lpstr>Georgia</vt:lpstr>
      <vt:lpstr>Helvetica</vt:lpstr>
      <vt:lpstr>Symbol</vt:lpstr>
      <vt:lpstr>Trebuchet MS</vt:lpstr>
      <vt:lpstr>Verdana</vt:lpstr>
      <vt:lpstr>Wingdings</vt:lpstr>
      <vt:lpstr>SU</vt:lpstr>
      <vt:lpstr>Mellon New Directions Budget Workshop</vt:lpstr>
      <vt:lpstr>Syracuse University Application Portal </vt:lpstr>
      <vt:lpstr>Budget Terminology</vt:lpstr>
      <vt:lpstr>Budget in General</vt:lpstr>
      <vt:lpstr>Stipulations for Mellon Budget</vt:lpstr>
      <vt:lpstr>Budget Examples</vt:lpstr>
      <vt:lpstr>Deadline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subject>SyracuseUniversity 16x9 PowerPoint Template</dc:subject>
  <dc:creator>Lori Lu</dc:creator>
  <cp:keywords>SyracuseUniversity PowerPoint</cp:keywords>
  <dc:description>Accessible PPT Template</dc:description>
  <cp:lastModifiedBy>Sarah R Workman</cp:lastModifiedBy>
  <cp:revision>12</cp:revision>
  <dcterms:created xsi:type="dcterms:W3CDTF">2021-07-15T16:54:20Z</dcterms:created>
  <dcterms:modified xsi:type="dcterms:W3CDTF">2021-07-21T15:23:54Z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