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82" r:id="rId6"/>
    <p:sldId id="306" r:id="rId7"/>
    <p:sldId id="307" r:id="rId8"/>
    <p:sldId id="308" r:id="rId9"/>
    <p:sldId id="285" r:id="rId10"/>
    <p:sldId id="309" r:id="rId11"/>
    <p:sldId id="313" r:id="rId12"/>
    <p:sldId id="315" r:id="rId13"/>
    <p:sldId id="314" r:id="rId14"/>
    <p:sldId id="310" r:id="rId15"/>
    <p:sldId id="311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375" autoAdjust="0"/>
  </p:normalViewPr>
  <p:slideViewPr>
    <p:cSldViewPr snapToGrid="0">
      <p:cViewPr varScale="1">
        <p:scale>
          <a:sx n="82" d="100"/>
          <a:sy n="82" d="100"/>
        </p:scale>
        <p:origin x="114" y="294"/>
      </p:cViewPr>
      <p:guideLst/>
    </p:cSldViewPr>
  </p:slideViewPr>
  <p:outlineViewPr>
    <p:cViewPr>
      <p:scale>
        <a:sx n="33" d="100"/>
        <a:sy n="33" d="100"/>
      </p:scale>
      <p:origin x="0" y="-56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90036-D14F-4CCD-90C9-6FB41A1F2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310C-47E2-425A-A4A9-6001F73F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9CC7F-D7FD-7142-9894-9CD0A54CFB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9CC7F-D7FD-7142-9894-9CD0A54CFB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9CC7F-D7FD-7142-9894-9CD0A54CFB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9CC7F-D7FD-7142-9894-9CD0A54CFB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9CC7F-D7FD-7142-9894-9CD0A54CFB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3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9310C-47E2-425A-A4A9-6001F73FE1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8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9310C-47E2-425A-A4A9-6001F73FE1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9310C-47E2-425A-A4A9-6001F73FE1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Block 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CA2-66ED-4604-A9DE-012498D5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883664"/>
            <a:ext cx="658368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1192-C655-4926-8868-75B9AE0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9" y="4974336"/>
            <a:ext cx="6583680" cy="10424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4" descr="Large orange blocky &quot;S&quot; placed on the bottom right corner of the slide. " title="Syracuse University Block S">
            <a:extLst>
              <a:ext uri="{FF2B5EF4-FFF2-40B4-BE49-F238E27FC236}">
                <a16:creationId xmlns:a16="http://schemas.microsoft.com/office/drawing/2014/main" id="{876666FD-F016-4FC5-AE74-5C2A9F72A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 r="11376" b="6722"/>
          <a:stretch/>
        </p:blipFill>
        <p:spPr>
          <a:xfrm>
            <a:off x="7772400" y="457200"/>
            <a:ext cx="4416552" cy="6400800"/>
          </a:xfrm>
          <a:prstGeom prst="rect">
            <a:avLst/>
          </a:prstGeom>
        </p:spPr>
      </p:pic>
      <p:pic>
        <p:nvPicPr>
          <p:cNvPr id="10" name="Picture 9" descr="Syracuse University Press block &quot;S&quot; logo">
            <a:extLst>
              <a:ext uri="{FF2B5EF4-FFF2-40B4-BE49-F238E27FC236}">
                <a16:creationId xmlns:a16="http://schemas.microsoft.com/office/drawing/2014/main" id="{310F034A-5FE1-4587-A1FD-18CED03F92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302" y="389299"/>
            <a:ext cx="4757760" cy="9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4BA3-D6EC-4985-AA6E-464846F6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D128B-E2BC-4476-A3F7-8E99CEE7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10643-5391-4811-8551-11E0021833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D2EAD3E4-0EFC-4B11-805C-166031C44C6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41248" y="1828800"/>
            <a:ext cx="10515600" cy="4352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4BA3-D6EC-4985-AA6E-464846F6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D128B-E2BC-4476-A3F7-8E99CEE7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10643-5391-4811-8551-11E00218332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6E7E52-471E-421A-9A3D-38E1A805B8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1248" y="1828800"/>
            <a:ext cx="10515600" cy="43525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144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with Photo (Oran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C572-D6F6-4D56-B24C-A58D0742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0704"/>
            <a:ext cx="5221224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2C26-D247-4C04-A689-3AEB0E97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4114800"/>
            <a:ext cx="5221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156F91-3E83-4376-AE26-7479005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240" y="0"/>
            <a:ext cx="5696712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39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with Photo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C572-D6F6-4D56-B24C-A58D0742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0704"/>
            <a:ext cx="5221224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2C26-D247-4C04-A689-3AEB0E97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4114800"/>
            <a:ext cx="5221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156F91-3E83-4376-AE26-7479005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240" y="0"/>
            <a:ext cx="5696712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35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(Oran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C572-D6F6-4D56-B24C-A58D0742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40480"/>
            <a:ext cx="10515600" cy="136245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2C26-D247-4C04-A689-3AEB0E97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58384"/>
            <a:ext cx="10515600" cy="722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362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C572-D6F6-4D56-B24C-A58D0742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40480"/>
            <a:ext cx="10515600" cy="136245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2C26-D247-4C04-A689-3AEB0E97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58384"/>
            <a:ext cx="10515600" cy="722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001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descr="This rectangle is a decorative element that becomes a white background for the orange logo at the top left of the slide. " title="Decorative Background">
            <a:extLst>
              <a:ext uri="{FF2B5EF4-FFF2-40B4-BE49-F238E27FC236}">
                <a16:creationId xmlns:a16="http://schemas.microsoft.com/office/drawing/2014/main" id="{E337CAB8-DB6F-4D59-8113-E51423B885A5}"/>
              </a:ext>
            </a:extLst>
          </p:cNvPr>
          <p:cNvSpPr/>
          <p:nvPr userDrawn="1"/>
        </p:nvSpPr>
        <p:spPr>
          <a:xfrm>
            <a:off x="0" y="0"/>
            <a:ext cx="12191999" cy="118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yracuse University Press block &quot;S&quot; logo">
            <a:extLst>
              <a:ext uri="{FF2B5EF4-FFF2-40B4-BE49-F238E27FC236}">
                <a16:creationId xmlns:a16="http://schemas.microsoft.com/office/drawing/2014/main" id="{5337DA6E-23EF-4C5E-97A1-CD2A0053D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27" y="365760"/>
            <a:ext cx="2823291" cy="53949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CA9F399-9539-440F-A95D-F67E90A1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848" y="2779776"/>
            <a:ext cx="5486400" cy="173736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78334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descr="This rectangle is a decorative element that becomes a white background for the orange logo at the top left of the slide. " title="Decorative Background">
            <a:extLst>
              <a:ext uri="{FF2B5EF4-FFF2-40B4-BE49-F238E27FC236}">
                <a16:creationId xmlns:a16="http://schemas.microsoft.com/office/drawing/2014/main" id="{E337CAB8-DB6F-4D59-8113-E51423B885A5}"/>
              </a:ext>
            </a:extLst>
          </p:cNvPr>
          <p:cNvSpPr/>
          <p:nvPr userDrawn="1"/>
        </p:nvSpPr>
        <p:spPr>
          <a:xfrm>
            <a:off x="0" y="0"/>
            <a:ext cx="12191999" cy="118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yracuse University Press block &quot;S&quot; logo&#10;">
            <a:extLst>
              <a:ext uri="{FF2B5EF4-FFF2-40B4-BE49-F238E27FC236}">
                <a16:creationId xmlns:a16="http://schemas.microsoft.com/office/drawing/2014/main" id="{5337DA6E-23EF-4C5E-97A1-CD2A0053D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27" y="365760"/>
            <a:ext cx="2823291" cy="53949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CA9F399-9539-440F-A95D-F67E90A1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848" y="2779776"/>
            <a:ext cx="5486400" cy="173736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4366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Laurel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CA9F399-9539-440F-A95D-F67E90A1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2743200"/>
            <a:ext cx="5486400" cy="173736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7" name="Picture 3" descr="The laurel from the Syracuse University seal is cropped to fit the right side of the slide. The laurel consists of a series of leaves in an arch. The laurel is white on top of an orange background." title="Syracuse University Laurel">
            <a:extLst>
              <a:ext uri="{FF2B5EF4-FFF2-40B4-BE49-F238E27FC236}">
                <a16:creationId xmlns:a16="http://schemas.microsoft.com/office/drawing/2014/main" id="{CB4F5232-983D-4884-A75F-D6A6B79DD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 t="19247" r="69129" b="23976"/>
          <a:stretch/>
        </p:blipFill>
        <p:spPr>
          <a:xfrm>
            <a:off x="8339328" y="0"/>
            <a:ext cx="3849624" cy="6858000"/>
          </a:xfrm>
          <a:prstGeom prst="rect">
            <a:avLst/>
          </a:prstGeom>
        </p:spPr>
      </p:pic>
      <p:pic>
        <p:nvPicPr>
          <p:cNvPr id="19" name="Picture 18" descr="Syracuse University Press block &quot;S&quot; logo">
            <a:extLst>
              <a:ext uri="{FF2B5EF4-FFF2-40B4-BE49-F238E27FC236}">
                <a16:creationId xmlns:a16="http://schemas.microsoft.com/office/drawing/2014/main" id="{C130F7FB-DE3F-433F-9D72-A89EC60E30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457200"/>
            <a:ext cx="4035560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2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Laurel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CA9F399-9539-440F-A95D-F67E90A1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2743200"/>
            <a:ext cx="5486400" cy="173736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7" name="Picture 3" descr="The laurel from the Syracuse University seal is cropped to fit the right side of the slide. The laurel consists of a series of leaves in an arch. The laurel is white on top of an orange background." title="Syracuse University Laurel">
            <a:extLst>
              <a:ext uri="{FF2B5EF4-FFF2-40B4-BE49-F238E27FC236}">
                <a16:creationId xmlns:a16="http://schemas.microsoft.com/office/drawing/2014/main" id="{CB4F5232-983D-4884-A75F-D6A6B79DD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 t="19247" r="69129" b="23976"/>
          <a:stretch/>
        </p:blipFill>
        <p:spPr>
          <a:xfrm>
            <a:off x="8339328" y="0"/>
            <a:ext cx="3849624" cy="6858000"/>
          </a:xfrm>
          <a:prstGeom prst="rect">
            <a:avLst/>
          </a:prstGeom>
        </p:spPr>
      </p:pic>
      <p:pic>
        <p:nvPicPr>
          <p:cNvPr id="2" name="Picture 1" descr="Syracuse University Press block &quot;S&quot; logo">
            <a:extLst>
              <a:ext uri="{FF2B5EF4-FFF2-40B4-BE49-F238E27FC236}">
                <a16:creationId xmlns:a16="http://schemas.microsoft.com/office/drawing/2014/main" id="{CA3610F9-70B8-4FC3-89AB-7D2D9B3DFD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664" y="457200"/>
            <a:ext cx="4035560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Block S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CA2-66ED-4604-A9DE-012498D5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883664"/>
            <a:ext cx="658368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1192-C655-4926-8868-75B9AE0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9" y="4974336"/>
            <a:ext cx="6583680" cy="10424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Syracuse University Press block &quot;S&quot; logo&#10;">
            <a:extLst>
              <a:ext uri="{FF2B5EF4-FFF2-40B4-BE49-F238E27FC236}">
                <a16:creationId xmlns:a16="http://schemas.microsoft.com/office/drawing/2014/main" id="{310F034A-5FE1-4587-A1FD-18CED03F9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19" y="457200"/>
            <a:ext cx="4756643" cy="908936"/>
          </a:xfrm>
          <a:prstGeom prst="rect">
            <a:avLst/>
          </a:prstGeom>
        </p:spPr>
      </p:pic>
      <p:pic>
        <p:nvPicPr>
          <p:cNvPr id="4" name="Picture 4" descr="Large navy blocky &quot;S&quot; placed on the bottom right corner of the slide. " title="Syracuse University Block S">
            <a:extLst>
              <a:ext uri="{FF2B5EF4-FFF2-40B4-BE49-F238E27FC236}">
                <a16:creationId xmlns:a16="http://schemas.microsoft.com/office/drawing/2014/main" id="{48B56CB2-891C-4374-86A1-216C4B553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" r="11376" b="6720"/>
          <a:stretch/>
        </p:blipFill>
        <p:spPr>
          <a:xfrm>
            <a:off x="7772400" y="457200"/>
            <a:ext cx="441655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92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A350-A569-4D4A-A8C5-9F53139F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4DD360-C2B2-1A49-B668-FE02618F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9525" indent="0">
              <a:buNone/>
              <a:tabLst/>
              <a:defRPr sz="2800"/>
            </a:lvl2pPr>
            <a:lvl3pPr marL="9525" indent="0">
              <a:buNone/>
              <a:tabLst/>
              <a:defRPr sz="2800"/>
            </a:lvl3pPr>
            <a:lvl4pPr marL="9525" indent="0">
              <a:buNone/>
              <a:tabLst/>
              <a:defRPr sz="2400"/>
            </a:lvl4pPr>
            <a:lvl5pPr marL="9525" indent="0">
              <a:buNone/>
              <a:tabLst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51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FBE8-57B1-984B-85C1-A3E9EEE3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067853-CEB1-FC44-B005-DDF70C5D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28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Block S (Oran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CA2-66ED-4604-A9DE-012498D5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883664"/>
            <a:ext cx="658368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1192-C655-4926-8868-75B9AE0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9" y="4974336"/>
            <a:ext cx="6583680" cy="10424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4" descr="Large navy blocky &quot;S&quot; placed on the bottom right corner of the slide. " title="Syracuse University Block S">
            <a:extLst>
              <a:ext uri="{FF2B5EF4-FFF2-40B4-BE49-F238E27FC236}">
                <a16:creationId xmlns:a16="http://schemas.microsoft.com/office/drawing/2014/main" id="{48B56CB2-891C-4374-86A1-216C4B553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" r="11376" b="6720"/>
          <a:stretch/>
        </p:blipFill>
        <p:spPr>
          <a:xfrm>
            <a:off x="7772400" y="457200"/>
            <a:ext cx="4416552" cy="6400800"/>
          </a:xfrm>
          <a:prstGeom prst="rect">
            <a:avLst/>
          </a:prstGeom>
        </p:spPr>
      </p:pic>
      <p:pic>
        <p:nvPicPr>
          <p:cNvPr id="5" name="Picture 4" descr="Syracuse University Press block &quot;S&quot; logo">
            <a:extLst>
              <a:ext uri="{FF2B5EF4-FFF2-40B4-BE49-F238E27FC236}">
                <a16:creationId xmlns:a16="http://schemas.microsoft.com/office/drawing/2014/main" id="{A59B8C53-372A-4886-BE77-55D99BAFDF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18" y="457200"/>
            <a:ext cx="3934661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(Oran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CA2-66ED-4604-A9DE-012498D5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83664"/>
            <a:ext cx="438912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1192-C655-4926-8868-75B9AE0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974336"/>
            <a:ext cx="4389120" cy="10424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Syracuse University Press block &quot;S&quot; logo">
            <a:extLst>
              <a:ext uri="{FF2B5EF4-FFF2-40B4-BE49-F238E27FC236}">
                <a16:creationId xmlns:a16="http://schemas.microsoft.com/office/drawing/2014/main" id="{A59B8C53-372A-4886-BE77-55D99BAFD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57200"/>
            <a:ext cx="4035560" cy="77114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29552-C897-4318-AE7D-0602BCD15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200" y="1"/>
            <a:ext cx="7159752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0193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CA2-66ED-4604-A9DE-012498D5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83664"/>
            <a:ext cx="438912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1192-C655-4926-8868-75B9AE0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974336"/>
            <a:ext cx="4389120" cy="10424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29552-C897-4318-AE7D-0602BCD15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200" y="1"/>
            <a:ext cx="7159752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Syracuse University Press block &quot;S&quot; logo">
            <a:extLst>
              <a:ext uri="{FF2B5EF4-FFF2-40B4-BE49-F238E27FC236}">
                <a16:creationId xmlns:a16="http://schemas.microsoft.com/office/drawing/2014/main" id="{286C63A4-408E-490A-84AD-FBC3EBCDC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57544"/>
            <a:ext cx="4035560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Ind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6E43-734E-4A8D-BFC1-C92B35D0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D4BF-967C-462A-B733-1B0B8D43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F93A0-B6BC-4BC3-824C-D096880F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10643-5391-4811-8551-11E002183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ith Ind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6E43-734E-4A8D-BFC1-C92B35D0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D4BF-967C-462A-B733-1B0B8D43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D0F44-F0C6-43B7-9FC8-2AA15DDCE6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0643-5391-4811-8551-11E002183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19C2-4437-4ECB-B60A-7CE1B91D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103CC-4EBB-4939-A146-2A2A1BB10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52B9A-956A-4A6D-A513-BA6E86A49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7D65B-434B-4F11-9E98-BB14F13D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10643-5391-4811-8551-11E002183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6537-CF1D-4AC9-AE22-78D5FF93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C5A38-1234-4122-A243-1D96AE09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F6AF6-B96E-4A2A-8511-7A10B9941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DDEDB-B6BE-4473-9EBE-A558D2C8E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FA60C-4691-4ED3-9EA9-89A1212FB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56D4E-707B-4B0E-B2B8-E4554BFD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10643-5391-4811-8551-11E002183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CCCBE-DEC8-4EDC-BF3D-DE8C37C4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CE370-7FFA-4CAF-ABFB-13DEC463A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B1E277A9-78E3-4066-A7FD-3FBD17AD5FF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845"/>
            <a:ext cx="10515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E10FF4F-1DF4-46E2-852A-A36186145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7410643-5391-4811-8551-11E0021833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Syracuse University Press block &quot;S&quot; logo">
            <a:extLst>
              <a:ext uri="{FF2B5EF4-FFF2-40B4-BE49-F238E27FC236}">
                <a16:creationId xmlns:a16="http://schemas.microsoft.com/office/drawing/2014/main" id="{31C9FCFC-8FE5-4CC0-94B9-D8239A35DC3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964" y="6401680"/>
            <a:ext cx="205299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2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6" r:id="rId7"/>
    <p:sldLayoutId id="2147483652" r:id="rId8"/>
    <p:sldLayoutId id="2147483653" r:id="rId9"/>
    <p:sldLayoutId id="2147483654" r:id="rId10"/>
    <p:sldLayoutId id="2147483669" r:id="rId11"/>
    <p:sldLayoutId id="2147483651" r:id="rId12"/>
    <p:sldLayoutId id="2147483673" r:id="rId13"/>
    <p:sldLayoutId id="2147483670" r:id="rId14"/>
    <p:sldLayoutId id="2147483674" r:id="rId15"/>
    <p:sldLayoutId id="2147483675" r:id="rId16"/>
    <p:sldLayoutId id="2147483677" r:id="rId17"/>
    <p:sldLayoutId id="2147483671" r:id="rId18"/>
    <p:sldLayoutId id="2147483676" r:id="rId19"/>
    <p:sldLayoutId id="2147483678" r:id="rId20"/>
    <p:sldLayoutId id="214748367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2"/>
        </a:buClr>
        <a:buFont typeface="Verdana" panose="020B060403050404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Verdana" panose="020B0604030504040204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upresses.org/resources/aupresses-subject-area-grid/" TargetMode="External"/><Relationship Id="rId2" Type="http://schemas.openxmlformats.org/officeDocument/2006/relationships/hyperlink" Target="https://aupresses.org/resources/finding-a-publisher/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ask.up.hcommons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idehighered.com/advice/2019/08/06/why-you-shouldnt-immediately-try-convert-your-dissertation-book-opinion" TargetMode="External"/><Relationship Id="rId3" Type="http://schemas.openxmlformats.org/officeDocument/2006/relationships/hyperlink" Target="https://languageandphilosophy.com/publishing/" TargetMode="External"/><Relationship Id="rId7" Type="http://schemas.openxmlformats.org/officeDocument/2006/relationships/hyperlink" Target="https://www.palgrave.com/us/book-authors/your-career/early-career-researcher-hub/revising-the-dissertation?countryChanged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uncpress.org/for-prospective-authors/#dissertation" TargetMode="External"/><Relationship Id="rId5" Type="http://schemas.openxmlformats.org/officeDocument/2006/relationships/hyperlink" Target="APA.org:%20Publishing%20your%20dissertation" TargetMode="External"/><Relationship Id="rId4" Type="http://schemas.openxmlformats.org/officeDocument/2006/relationships/hyperlink" Target="https://grad.uw.edu/for-students-and-post-docs/core-programs/mentoring/mentor-memos/turning-your-dissertation-into-a-boo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upresses.org/resources/aupresses-subject-area-grid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196E-3C77-4A69-BC52-89BBA5F3D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Turning your Dissertation into a Book (and Finding a Publisher!)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81DCA-475D-46D3-AEEB-A87DE5469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Where to Begin</a:t>
            </a:r>
          </a:p>
        </p:txBody>
      </p:sp>
    </p:spTree>
    <p:extLst>
      <p:ext uri="{BB962C8B-B14F-4D97-AF65-F5344CB8AC3E}">
        <p14:creationId xmlns:p14="http://schemas.microsoft.com/office/powerpoint/2010/main" val="171700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43F6A-E2BA-4538-B70F-9086F0BE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idea (AKA, How to pitch your book)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C60B9-8A87-41B9-97C5-41A572C4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first book to investigate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first book to bring together X and 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first theoretical treatment of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in-depth understanding of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behind-the-scenes accounting of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policy-relevant topic that offers ways to create meaningful social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most important/authoritative/recent account of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best method/research for understanding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3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39F7-756A-4214-95E1-9B86F2A8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FE4C7-6EE6-4F1F-B368-8C71370D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of University Presses:</a:t>
            </a:r>
          </a:p>
          <a:p>
            <a:pPr lvl="1"/>
            <a:r>
              <a:rPr lang="en-US" dirty="0">
                <a:hlinkClick r:id="rId2"/>
              </a:rPr>
              <a:t>Finding a Publisher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Subject Area Grid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Ask UP: Authors Seeking Knowledge from University Presses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8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943B-E621-4A34-A236-A791D20B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91770-6B66-4597-9D87-37EBD5BD6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Ask UP: </a:t>
            </a:r>
          </a:p>
          <a:p>
            <a:r>
              <a:rPr lang="en-US" dirty="0"/>
              <a:t>ask.up.hcommons.org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4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0EE5F8-55ED-45EC-A0C1-2170DA8F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Ask UP (cont.)</a:t>
            </a:r>
          </a:p>
        </p:txBody>
      </p:sp>
      <p:pic>
        <p:nvPicPr>
          <p:cNvPr id="2" name="Picture 1" descr="Website:  Screen shot of Ask UP (Authors Seeking Knowledge from University Presses) home page.  URL: https://ask.up.hcommons.org/">
            <a:extLst>
              <a:ext uri="{FF2B5EF4-FFF2-40B4-BE49-F238E27FC236}">
                <a16:creationId xmlns:a16="http://schemas.microsoft.com/office/drawing/2014/main" id="{C8965604-3CD5-404A-A1E6-BCA7A003A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" y="280129"/>
            <a:ext cx="11950700" cy="5796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58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you write your dissertation like a book?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And/or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9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Audience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audience for your dissertation is, and should be, your committee. </a:t>
            </a:r>
          </a:p>
          <a:p>
            <a:endParaRPr lang="en-US" dirty="0"/>
          </a:p>
          <a:p>
            <a:r>
              <a:rPr lang="en-US" dirty="0"/>
              <a:t>What does it mean to write for a wider audience?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3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Length and Structure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 on your introductions and conclusions, over and over again.</a:t>
            </a:r>
          </a:p>
          <a:p>
            <a:endParaRPr lang="en-US" dirty="0"/>
          </a:p>
          <a:p>
            <a:r>
              <a:rPr lang="en-US" dirty="0"/>
              <a:t>Make sure your chapters are even.</a:t>
            </a:r>
          </a:p>
          <a:p>
            <a:endParaRPr lang="en-US" dirty="0"/>
          </a:p>
          <a:p>
            <a:r>
              <a:rPr lang="en-US" dirty="0"/>
              <a:t>It needs to make sense as a whole.</a:t>
            </a:r>
          </a:p>
          <a:p>
            <a:endParaRPr lang="en-US" dirty="0"/>
          </a:p>
          <a:p>
            <a:r>
              <a:rPr lang="en-US" dirty="0"/>
              <a:t>How long should your manuscript be?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3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concrete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Don’t forget to allow yourself time! </a:t>
            </a:r>
          </a:p>
          <a:p>
            <a:r>
              <a:rPr lang="en-US" dirty="0"/>
              <a:t>Consider your target audience(s) and then write for them. Imagine actual people picking up and reading your book!</a:t>
            </a:r>
          </a:p>
          <a:p>
            <a:r>
              <a:rPr lang="en-US" dirty="0"/>
              <a:t>Try to reverse outline your dissertation to identify major arguments and themes</a:t>
            </a:r>
          </a:p>
          <a:p>
            <a:r>
              <a:rPr lang="en-US" dirty="0"/>
              <a:t>Cut any literature review sections or chapters. Cut any unnecessary references that don’t support your arguments. Cut unnecessary notes.</a:t>
            </a:r>
          </a:p>
          <a:p>
            <a:r>
              <a:rPr lang="en-US" dirty="0"/>
              <a:t>Remove “I” statements – “I will argue” or “this manuscript will argue.”</a:t>
            </a:r>
          </a:p>
          <a:p>
            <a:r>
              <a:rPr lang="en-US" dirty="0"/>
              <a:t>Work on something that isn’t your manuscript – a journal article, a personal journal, an opinion piece, anything! Spend some time building confidence in yourself and your writing.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3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Resources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Books:</a:t>
            </a:r>
          </a:p>
          <a:p>
            <a:pPr lvl="1"/>
            <a:r>
              <a:rPr lang="en-US" dirty="0"/>
              <a:t>From Dissertation to Book, William </a:t>
            </a:r>
            <a:r>
              <a:rPr lang="en-US" dirty="0" err="1"/>
              <a:t>Germano</a:t>
            </a:r>
            <a:endParaRPr lang="en-US" dirty="0"/>
          </a:p>
          <a:p>
            <a:pPr lvl="1"/>
            <a:r>
              <a:rPr lang="en-US" dirty="0"/>
              <a:t>Revising Your Dissertation, Beth Luey</a:t>
            </a:r>
          </a:p>
          <a:p>
            <a:pPr lvl="1"/>
            <a:r>
              <a:rPr lang="en-US" dirty="0"/>
              <a:t>Getting It Published, William </a:t>
            </a:r>
            <a:r>
              <a:rPr lang="en-US" dirty="0" err="1"/>
              <a:t>Germano</a:t>
            </a:r>
            <a:endParaRPr lang="en-US" dirty="0"/>
          </a:p>
          <a:p>
            <a:r>
              <a:rPr lang="en-US" dirty="0"/>
              <a:t>Articles/Websites:</a:t>
            </a:r>
          </a:p>
          <a:p>
            <a:pPr lvl="1"/>
            <a:r>
              <a:rPr lang="en-US" dirty="0">
                <a:hlinkClick r:id="rId3"/>
              </a:rPr>
              <a:t>Language and Philosophy.com: From Dissertation to Published Book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University of Washington: Turning your Dissertation into a Book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APA.org: Publishing Your Dissertation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UNC Press: Dissertation to Book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Palgrave.com: Advice from our Editors: Revising the Dissertation into a Monograph</a:t>
            </a:r>
            <a:endParaRPr lang="en-US" dirty="0"/>
          </a:p>
          <a:p>
            <a:pPr lvl="1"/>
            <a:r>
              <a:rPr lang="en-US">
                <a:hlinkClick r:id="rId8"/>
              </a:rPr>
              <a:t>Inside Higher Ed: Why You Shouldn’t Immediately Convert Your Dissertation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5CD5-1521-49BD-A107-5CD61427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Publisher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75FB-2208-4047-9792-E10FA18A5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right fit</a:t>
            </a:r>
          </a:p>
          <a:p>
            <a:r>
              <a:rPr lang="en-US" dirty="0"/>
              <a:t>Approaching an Acquisitions Editor</a:t>
            </a:r>
          </a:p>
          <a:p>
            <a:r>
              <a:rPr lang="en-US" dirty="0"/>
              <a:t>Sending a proposal</a:t>
            </a:r>
          </a:p>
        </p:txBody>
      </p:sp>
    </p:spTree>
    <p:extLst>
      <p:ext uri="{BB962C8B-B14F-4D97-AF65-F5344CB8AC3E}">
        <p14:creationId xmlns:p14="http://schemas.microsoft.com/office/powerpoint/2010/main" val="145267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A4D4C-100B-4DDB-91CA-B2499BEF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100" dirty="0"/>
              <a:t>Use the AUPresses Subject Area Grid to find the right publisher for you: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7D838A6-2E46-44D6-8B47-CB3AD8F12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9224" cy="4351338"/>
          </a:xfrm>
        </p:spPr>
        <p:txBody>
          <a:bodyPr>
            <a:normAutofit/>
          </a:bodyPr>
          <a:lstStyle/>
          <a:p>
            <a:r>
              <a:rPr lang="en-US" dirty="0"/>
              <a:t>The subject area grid shows all of the subject areas (listed vertically) that each member press (across the top) publishes.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AUPresses Subject Area Grid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of AUPressess Subject Area Grid depicting subject areas and member presses">
            <a:extLst>
              <a:ext uri="{FF2B5EF4-FFF2-40B4-BE49-F238E27FC236}">
                <a16:creationId xmlns:a16="http://schemas.microsoft.com/office/drawing/2014/main" id="{B93A12D4-DBC7-498E-BAA3-05803E4BB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424" y="1825625"/>
            <a:ext cx="5706351" cy="3566469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9F78A0DC-18B5-49D7-825F-53D37DB6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7410643-5391-4811-8551-11E0021833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5CD5-1521-49BD-A107-5CD61427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Publisher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75FB-2208-4047-9792-E10FA18A5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right fit</a:t>
            </a:r>
          </a:p>
          <a:p>
            <a:r>
              <a:rPr lang="en-US" dirty="0"/>
              <a:t>Approaching an Acquisitions Editor</a:t>
            </a:r>
          </a:p>
          <a:p>
            <a:r>
              <a:rPr lang="en-US" dirty="0"/>
              <a:t>Sending a proposal</a:t>
            </a:r>
          </a:p>
        </p:txBody>
      </p:sp>
    </p:spTree>
    <p:extLst>
      <p:ext uri="{BB962C8B-B14F-4D97-AF65-F5344CB8AC3E}">
        <p14:creationId xmlns:p14="http://schemas.microsoft.com/office/powerpoint/2010/main" val="2908376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 Colors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2B72D7"/>
      </a:accent5>
      <a:accent6>
        <a:srgbClr val="F76900"/>
      </a:accent6>
      <a:hlink>
        <a:srgbClr val="D74100"/>
      </a:hlink>
      <a:folHlink>
        <a:srgbClr val="D741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0835A3F-C9C0-45BC-8967-4121604BBD82}" vid="{556E84AD-7061-412B-9771-915C0A2903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A51B13207D24479F6888B9D090FD09" ma:contentTypeVersion="11" ma:contentTypeDescription="Create a new document." ma:contentTypeScope="" ma:versionID="87779baf64cc65dfc9e44aa103f5adf7">
  <xsd:schema xmlns:xsd="http://www.w3.org/2001/XMLSchema" xmlns:xs="http://www.w3.org/2001/XMLSchema" xmlns:p="http://schemas.microsoft.com/office/2006/metadata/properties" xmlns:ns3="cbc4b23d-acd9-4f93-b592-ce7013ca58ea" xmlns:ns4="ad03ed94-0547-4744-b3de-6153ab69657a" targetNamespace="http://schemas.microsoft.com/office/2006/metadata/properties" ma:root="true" ma:fieldsID="559c6b5ccd1b379ea8fe0949c9e203dd" ns3:_="" ns4:_="">
    <xsd:import namespace="cbc4b23d-acd9-4f93-b592-ce7013ca58ea"/>
    <xsd:import namespace="ad03ed94-0547-4744-b3de-6153ab69657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4b23d-acd9-4f93-b592-ce7013ca58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3ed94-0547-4744-b3de-6153ab6965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B28225-42E5-44E2-8DCD-4730552C70B6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ad03ed94-0547-4744-b3de-6153ab69657a"/>
    <ds:schemaRef ds:uri="http://purl.org/dc/terms/"/>
    <ds:schemaRef ds:uri="cbc4b23d-acd9-4f93-b592-ce7013ca58e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B4967A-3594-4C28-8C42-1BD66B4A5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c4b23d-acd9-4f93-b592-ce7013ca58ea"/>
    <ds:schemaRef ds:uri="ad03ed94-0547-4744-b3de-6153ab696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B0C9CB-E199-429E-B4A7-78B5D6DE7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SU-Library-Template-REV-HK-Blank</Template>
  <TotalTime>274</TotalTime>
  <Words>496</Words>
  <Application>Microsoft Office PowerPoint</Application>
  <PresentationFormat>Widescreen</PresentationFormat>
  <Paragraphs>74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Office Theme</vt:lpstr>
      <vt:lpstr>Turning your Dissertation into a Book (and Finding a Publisher!)</vt:lpstr>
      <vt:lpstr>Should you write your dissertation like a book?</vt:lpstr>
      <vt:lpstr>Audience</vt:lpstr>
      <vt:lpstr>Length and Structure</vt:lpstr>
      <vt:lpstr>Some concrete steps:</vt:lpstr>
      <vt:lpstr>Some Resources </vt:lpstr>
      <vt:lpstr>Finding a Publisher</vt:lpstr>
      <vt:lpstr>Use the AUPresses Subject Area Grid to find the right publisher for you:</vt:lpstr>
      <vt:lpstr>Finding a Publisher</vt:lpstr>
      <vt:lpstr>What is your idea (AKA, How to pitch your book)</vt:lpstr>
      <vt:lpstr>More Resources</vt:lpstr>
      <vt:lpstr>Ask UP</vt:lpstr>
      <vt:lpstr>Ask UP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 Kubly</dc:creator>
  <cp:lastModifiedBy>Jeffrey T Falchi</cp:lastModifiedBy>
  <cp:revision>31</cp:revision>
  <dcterms:created xsi:type="dcterms:W3CDTF">2020-11-02T19:24:15Z</dcterms:created>
  <dcterms:modified xsi:type="dcterms:W3CDTF">2021-05-24T20:07:17Z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0x010100F3A51B13207D24479F6888B9D090FD09</vt:lpwstr>
  </property>
</Properties>
</file>