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82" r:id="rId6"/>
    <p:sldId id="283" r:id="rId7"/>
    <p:sldId id="284" r:id="rId8"/>
    <p:sldId id="285" r:id="rId9"/>
    <p:sldId id="286" r:id="rId10"/>
    <p:sldId id="287" r:id="rId11"/>
    <p:sldId id="311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3" autoAdjust="0"/>
    <p:restoredTop sz="86375" autoAdjust="0"/>
  </p:normalViewPr>
  <p:slideViewPr>
    <p:cSldViewPr snapToGrid="0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-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90036-D14F-4CCD-90C9-6FB41A1F204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310C-47E2-425A-A4A9-6001F73F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9CC7F-D7FD-7142-9894-9CD0A54CFB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6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Block 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CA2-66ED-4604-A9DE-012498D5F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883664"/>
            <a:ext cx="658368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91192-C655-4926-8868-75B9AE03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9" y="4974336"/>
            <a:ext cx="6583680" cy="10424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4" descr="Large orange blocky &quot;S&quot; placed on the bottom right corner of the slide. " title="Syracuse University Block S">
            <a:extLst>
              <a:ext uri="{FF2B5EF4-FFF2-40B4-BE49-F238E27FC236}">
                <a16:creationId xmlns:a16="http://schemas.microsoft.com/office/drawing/2014/main" id="{876666FD-F016-4FC5-AE74-5C2A9F72A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 r="11376" b="6722"/>
          <a:stretch/>
        </p:blipFill>
        <p:spPr>
          <a:xfrm>
            <a:off x="7772400" y="457200"/>
            <a:ext cx="4416552" cy="6400800"/>
          </a:xfrm>
          <a:prstGeom prst="rect">
            <a:avLst/>
          </a:prstGeom>
        </p:spPr>
      </p:pic>
      <p:pic>
        <p:nvPicPr>
          <p:cNvPr id="10" name="Picture 9" descr="Syracuse University Press block &quot;S&quot; logo">
            <a:extLst>
              <a:ext uri="{FF2B5EF4-FFF2-40B4-BE49-F238E27FC236}">
                <a16:creationId xmlns:a16="http://schemas.microsoft.com/office/drawing/2014/main" id="{310F034A-5FE1-4587-A1FD-18CED03F92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302" y="389299"/>
            <a:ext cx="4757760" cy="90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6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4BA3-D6EC-4985-AA6E-464846F6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D128B-E2BC-4476-A3F7-8E99CEE7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10643-5391-4811-8551-11E0021833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D2EAD3E4-0EFC-4B11-805C-166031C44C6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41248" y="1828800"/>
            <a:ext cx="10515600" cy="4352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4BA3-D6EC-4985-AA6E-464846F6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D128B-E2BC-4476-A3F7-8E99CEE76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10643-5391-4811-8551-11E00218332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6E7E52-471E-421A-9A3D-38E1A805B8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1248" y="1828800"/>
            <a:ext cx="10515600" cy="435254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9144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with Photo (Orang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C572-D6F6-4D56-B24C-A58D0742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0704"/>
            <a:ext cx="5221224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2C26-D247-4C04-A689-3AEB0E97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4114800"/>
            <a:ext cx="5221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156F91-3E83-4376-AE26-7479005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2240" y="0"/>
            <a:ext cx="5696712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39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with Photo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C572-D6F6-4D56-B24C-A58D0742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0704"/>
            <a:ext cx="5221224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2C26-D247-4C04-A689-3AEB0E97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4114800"/>
            <a:ext cx="52212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156F91-3E83-4376-AE26-7479005048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2240" y="0"/>
            <a:ext cx="5696712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35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(Orang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C572-D6F6-4D56-B24C-A58D0742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40480"/>
            <a:ext cx="10515600" cy="136245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2C26-D247-4C04-A689-3AEB0E97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58384"/>
            <a:ext cx="10515600" cy="722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362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C572-D6F6-4D56-B24C-A58D0742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40480"/>
            <a:ext cx="10515600" cy="1362456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2C26-D247-4C04-A689-3AEB0E97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58384"/>
            <a:ext cx="10515600" cy="7223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001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 descr="This rectangle is a decorative element that becomes a white background for the orange logo at the top left of the slide. " title="Decorative Background">
            <a:extLst>
              <a:ext uri="{FF2B5EF4-FFF2-40B4-BE49-F238E27FC236}">
                <a16:creationId xmlns:a16="http://schemas.microsoft.com/office/drawing/2014/main" id="{E337CAB8-DB6F-4D59-8113-E51423B885A5}"/>
              </a:ext>
            </a:extLst>
          </p:cNvPr>
          <p:cNvSpPr/>
          <p:nvPr userDrawn="1"/>
        </p:nvSpPr>
        <p:spPr>
          <a:xfrm>
            <a:off x="0" y="0"/>
            <a:ext cx="12191999" cy="118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yracuse University Press block &quot;S&quot; logo">
            <a:extLst>
              <a:ext uri="{FF2B5EF4-FFF2-40B4-BE49-F238E27FC236}">
                <a16:creationId xmlns:a16="http://schemas.microsoft.com/office/drawing/2014/main" id="{5337DA6E-23EF-4C5E-97A1-CD2A0053D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27" y="365760"/>
            <a:ext cx="2823291" cy="53949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CA9F399-9539-440F-A95D-F67E90A1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848" y="2779776"/>
            <a:ext cx="5486400" cy="173736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78334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 descr="This rectangle is a decorative element that becomes a white background for the orange logo at the top left of the slide. " title="Decorative Background">
            <a:extLst>
              <a:ext uri="{FF2B5EF4-FFF2-40B4-BE49-F238E27FC236}">
                <a16:creationId xmlns:a16="http://schemas.microsoft.com/office/drawing/2014/main" id="{E337CAB8-DB6F-4D59-8113-E51423B885A5}"/>
              </a:ext>
            </a:extLst>
          </p:cNvPr>
          <p:cNvSpPr/>
          <p:nvPr userDrawn="1"/>
        </p:nvSpPr>
        <p:spPr>
          <a:xfrm>
            <a:off x="0" y="0"/>
            <a:ext cx="12191999" cy="118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yracuse University Press block &quot;S&quot; logo&#10;">
            <a:extLst>
              <a:ext uri="{FF2B5EF4-FFF2-40B4-BE49-F238E27FC236}">
                <a16:creationId xmlns:a16="http://schemas.microsoft.com/office/drawing/2014/main" id="{5337DA6E-23EF-4C5E-97A1-CD2A0053D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27" y="365760"/>
            <a:ext cx="2823291" cy="53949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CA9F399-9539-440F-A95D-F67E90A1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848" y="2779776"/>
            <a:ext cx="5486400" cy="173736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4366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Laurel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CA9F399-9539-440F-A95D-F67E90A1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2743200"/>
            <a:ext cx="5486400" cy="173736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7" name="Picture 3" descr="The laurel from the Syracuse University seal is cropped to fit the right side of the slide. The laurel consists of a series of leaves in an arch. The laurel is white on top of an orange background." title="Syracuse University Laurel">
            <a:extLst>
              <a:ext uri="{FF2B5EF4-FFF2-40B4-BE49-F238E27FC236}">
                <a16:creationId xmlns:a16="http://schemas.microsoft.com/office/drawing/2014/main" id="{CB4F5232-983D-4884-A75F-D6A6B79DD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 t="19247" r="69129" b="23976"/>
          <a:stretch/>
        </p:blipFill>
        <p:spPr>
          <a:xfrm>
            <a:off x="8339328" y="0"/>
            <a:ext cx="3849624" cy="6858000"/>
          </a:xfrm>
          <a:prstGeom prst="rect">
            <a:avLst/>
          </a:prstGeom>
        </p:spPr>
      </p:pic>
      <p:pic>
        <p:nvPicPr>
          <p:cNvPr id="19" name="Picture 18" descr="Syracuse University Press block &quot;S&quot; logo">
            <a:extLst>
              <a:ext uri="{FF2B5EF4-FFF2-40B4-BE49-F238E27FC236}">
                <a16:creationId xmlns:a16="http://schemas.microsoft.com/office/drawing/2014/main" id="{C130F7FB-DE3F-433F-9D72-A89EC60E30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" y="457200"/>
            <a:ext cx="4035560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2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ith Laurel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CA9F399-9539-440F-A95D-F67E90A16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664" y="2743200"/>
            <a:ext cx="5486400" cy="1737360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7" name="Picture 3" descr="The laurel from the Syracuse University seal is cropped to fit the right side of the slide. The laurel consists of a series of leaves in an arch. The laurel is white on top of an orange background." title="Syracuse University Laurel">
            <a:extLst>
              <a:ext uri="{FF2B5EF4-FFF2-40B4-BE49-F238E27FC236}">
                <a16:creationId xmlns:a16="http://schemas.microsoft.com/office/drawing/2014/main" id="{CB4F5232-983D-4884-A75F-D6A6B79DD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 t="19247" r="69129" b="23976"/>
          <a:stretch/>
        </p:blipFill>
        <p:spPr>
          <a:xfrm>
            <a:off x="8339328" y="0"/>
            <a:ext cx="3849624" cy="6858000"/>
          </a:xfrm>
          <a:prstGeom prst="rect">
            <a:avLst/>
          </a:prstGeom>
        </p:spPr>
      </p:pic>
      <p:pic>
        <p:nvPicPr>
          <p:cNvPr id="2" name="Picture 1" descr="Syracuse University Press block &quot;S&quot; logo">
            <a:extLst>
              <a:ext uri="{FF2B5EF4-FFF2-40B4-BE49-F238E27FC236}">
                <a16:creationId xmlns:a16="http://schemas.microsoft.com/office/drawing/2014/main" id="{CA3610F9-70B8-4FC3-89AB-7D2D9B3DFD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664" y="457200"/>
            <a:ext cx="4035560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1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Block S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CA2-66ED-4604-A9DE-012498D5F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883664"/>
            <a:ext cx="658368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91192-C655-4926-8868-75B9AE03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9" y="4974336"/>
            <a:ext cx="6583680" cy="10424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Syracuse University Press block &quot;S&quot; logo&#10;">
            <a:extLst>
              <a:ext uri="{FF2B5EF4-FFF2-40B4-BE49-F238E27FC236}">
                <a16:creationId xmlns:a16="http://schemas.microsoft.com/office/drawing/2014/main" id="{310F034A-5FE1-4587-A1FD-18CED03F9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19" y="457200"/>
            <a:ext cx="4756643" cy="908936"/>
          </a:xfrm>
          <a:prstGeom prst="rect">
            <a:avLst/>
          </a:prstGeom>
        </p:spPr>
      </p:pic>
      <p:pic>
        <p:nvPicPr>
          <p:cNvPr id="4" name="Picture 4" descr="Large navy blocky &quot;S&quot; placed on the bottom right corner of the slide. " title="Syracuse University Block S">
            <a:extLst>
              <a:ext uri="{FF2B5EF4-FFF2-40B4-BE49-F238E27FC236}">
                <a16:creationId xmlns:a16="http://schemas.microsoft.com/office/drawing/2014/main" id="{48B56CB2-891C-4374-86A1-216C4B553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" r="11376" b="6720"/>
          <a:stretch/>
        </p:blipFill>
        <p:spPr>
          <a:xfrm>
            <a:off x="7772400" y="457200"/>
            <a:ext cx="441655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92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A350-A569-4D4A-A8C5-9F53139F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4DD360-C2B2-1A49-B668-FE02618F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9525" indent="0">
              <a:buNone/>
              <a:tabLst/>
              <a:defRPr sz="2800"/>
            </a:lvl2pPr>
            <a:lvl3pPr marL="9525" indent="0">
              <a:buNone/>
              <a:tabLst/>
              <a:defRPr sz="2800"/>
            </a:lvl3pPr>
            <a:lvl4pPr marL="9525" indent="0">
              <a:buNone/>
              <a:tabLst/>
              <a:defRPr sz="2400"/>
            </a:lvl4pPr>
            <a:lvl5pPr marL="9525" indent="0">
              <a:buNone/>
              <a:tabLst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310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FBE8-57B1-984B-85C1-A3E9EEE3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067853-CEB1-FC44-B005-DDF70C5D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77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Block S (Orang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CA2-66ED-4604-A9DE-012498D5F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1883664"/>
            <a:ext cx="658368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91192-C655-4926-8868-75B9AE03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19" y="4974336"/>
            <a:ext cx="6583680" cy="10424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4" descr="Large navy blocky &quot;S&quot; placed on the bottom right corner of the slide. " title="Syracuse University Block S">
            <a:extLst>
              <a:ext uri="{FF2B5EF4-FFF2-40B4-BE49-F238E27FC236}">
                <a16:creationId xmlns:a16="http://schemas.microsoft.com/office/drawing/2014/main" id="{48B56CB2-891C-4374-86A1-216C4B5539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" r="11376" b="6720"/>
          <a:stretch/>
        </p:blipFill>
        <p:spPr>
          <a:xfrm>
            <a:off x="7772400" y="457200"/>
            <a:ext cx="4416552" cy="6400800"/>
          </a:xfrm>
          <a:prstGeom prst="rect">
            <a:avLst/>
          </a:prstGeom>
        </p:spPr>
      </p:pic>
      <p:pic>
        <p:nvPicPr>
          <p:cNvPr id="5" name="Picture 4" descr="Syracuse University Press block &quot;S&quot; logo">
            <a:extLst>
              <a:ext uri="{FF2B5EF4-FFF2-40B4-BE49-F238E27FC236}">
                <a16:creationId xmlns:a16="http://schemas.microsoft.com/office/drawing/2014/main" id="{A59B8C53-372A-4886-BE77-55D99BAFDF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18" y="457200"/>
            <a:ext cx="3934661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6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 (Orang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CA2-66ED-4604-A9DE-012498D5F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83664"/>
            <a:ext cx="438912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91192-C655-4926-8868-75B9AE03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974336"/>
            <a:ext cx="4389120" cy="10424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Syracuse University Press block &quot;S&quot; logo">
            <a:extLst>
              <a:ext uri="{FF2B5EF4-FFF2-40B4-BE49-F238E27FC236}">
                <a16:creationId xmlns:a16="http://schemas.microsoft.com/office/drawing/2014/main" id="{A59B8C53-372A-4886-BE77-55D99BAFD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57200"/>
            <a:ext cx="4035560" cy="77114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29552-C897-4318-AE7D-0602BCD15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9200" y="1"/>
            <a:ext cx="7159752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0193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 (Navy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4CA2-66ED-4604-A9DE-012498D5F1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83664"/>
            <a:ext cx="438912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91192-C655-4926-8868-75B9AE032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974336"/>
            <a:ext cx="4389120" cy="10424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29552-C897-4318-AE7D-0602BCD15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29200" y="1"/>
            <a:ext cx="7159752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Syracuse University Press block &quot;S&quot; logo">
            <a:extLst>
              <a:ext uri="{FF2B5EF4-FFF2-40B4-BE49-F238E27FC236}">
                <a16:creationId xmlns:a16="http://schemas.microsoft.com/office/drawing/2014/main" id="{286C63A4-408E-490A-84AD-FBC3EBCDC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57544"/>
            <a:ext cx="4035560" cy="77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Ind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6E43-734E-4A8D-BFC1-C92B35D0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D4BF-967C-462A-B733-1B0B8D43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F93A0-B6BC-4BC3-824C-D096880F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10643-5391-4811-8551-11E002183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ith Ind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76E43-734E-4A8D-BFC1-C92B35D0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D4BF-967C-462A-B733-1B0B8D43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D0F44-F0C6-43B7-9FC8-2AA15DDCE6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0643-5391-4811-8551-11E0021833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19C2-4437-4ECB-B60A-7CE1B91D3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103CC-4EBB-4939-A146-2A2A1BB10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52B9A-956A-4A6D-A513-BA6E86A49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7D65B-434B-4F11-9E98-BB14F13D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10643-5391-4811-8551-11E002183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9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86537-CF1D-4AC9-AE22-78D5FF93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C5A38-1234-4122-A243-1D96AE09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F6AF6-B96E-4A2A-8511-7A10B9941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DDEDB-B6BE-4473-9EBE-A558D2C8E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FA60C-4691-4ED3-9EA9-89A1212FB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56D4E-707B-4B0E-B2B8-E4554BFD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10643-5391-4811-8551-11E002183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3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CCCBE-DEC8-4EDC-BF3D-DE8C37C4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CE370-7FFA-4CAF-ABFB-13DEC463A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B1E277A9-78E3-4066-A7FD-3FBD17AD5FFD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5845"/>
            <a:ext cx="105156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E10FF4F-1DF4-46E2-852A-A36186145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7410643-5391-4811-8551-11E0021833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Syracuse University Press block &quot;S&quot; logo">
            <a:extLst>
              <a:ext uri="{FF2B5EF4-FFF2-40B4-BE49-F238E27FC236}">
                <a16:creationId xmlns:a16="http://schemas.microsoft.com/office/drawing/2014/main" id="{31C9FCFC-8FE5-4CC0-94B9-D8239A35DC3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964" y="6401680"/>
            <a:ext cx="205299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2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6" r:id="rId7"/>
    <p:sldLayoutId id="2147483652" r:id="rId8"/>
    <p:sldLayoutId id="2147483653" r:id="rId9"/>
    <p:sldLayoutId id="2147483654" r:id="rId10"/>
    <p:sldLayoutId id="2147483669" r:id="rId11"/>
    <p:sldLayoutId id="2147483651" r:id="rId12"/>
    <p:sldLayoutId id="2147483673" r:id="rId13"/>
    <p:sldLayoutId id="2147483670" r:id="rId14"/>
    <p:sldLayoutId id="2147483674" r:id="rId15"/>
    <p:sldLayoutId id="2147483675" r:id="rId16"/>
    <p:sldLayoutId id="2147483677" r:id="rId17"/>
    <p:sldLayoutId id="2147483671" r:id="rId18"/>
    <p:sldLayoutId id="2147483676" r:id="rId19"/>
    <p:sldLayoutId id="2147483678" r:id="rId20"/>
    <p:sldLayoutId id="2147483679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2"/>
        </a:buClr>
        <a:buFont typeface="Verdana" panose="020B060403050404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Verdana" panose="020B0604030504040204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9F0B1-E75C-433F-8733-0A8C20EC5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Demystifying the Book Publication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49DF0-F1CF-431E-B4F9-395C18E24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Peer Review to Published Author</a:t>
            </a:r>
          </a:p>
        </p:txBody>
      </p:sp>
    </p:spTree>
    <p:extLst>
      <p:ext uri="{BB962C8B-B14F-4D97-AF65-F5344CB8AC3E}">
        <p14:creationId xmlns:p14="http://schemas.microsoft.com/office/powerpoint/2010/main" val="178711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CC9-F550-F245-B105-23DB02F5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Publication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2223-9585-C74D-89FB-DEDD812C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Your book travels through three departments to go from proposal to publication</a:t>
            </a:r>
          </a:p>
          <a:p>
            <a:pPr marL="466725" lvl="1" indent="-457200">
              <a:buFont typeface="Arial" panose="020B0604020202020204" pitchFamily="34" charset="0"/>
              <a:buChar char="•"/>
            </a:pPr>
            <a:r>
              <a:rPr lang="en-US" dirty="0"/>
              <a:t>Acquisitions</a:t>
            </a:r>
          </a:p>
          <a:p>
            <a:pPr marL="466725" lvl="1" indent="-457200">
              <a:buFont typeface="Arial" panose="020B0604020202020204" pitchFamily="34" charset="0"/>
              <a:buChar char="•"/>
            </a:pPr>
            <a:r>
              <a:rPr lang="en-US" dirty="0"/>
              <a:t>Editorial, Design, and Production (EDP)</a:t>
            </a:r>
          </a:p>
          <a:p>
            <a:pPr marL="466725" lvl="1" indent="-457200">
              <a:buFont typeface="Arial" panose="020B0604020202020204" pitchFamily="34" charset="0"/>
              <a:buChar char="•"/>
            </a:pPr>
            <a:r>
              <a:rPr lang="en-US" dirty="0"/>
              <a:t>Marketing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9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79E9-C43E-4CC8-93FE-993FB01C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F676D-41D6-47A0-868B-D2B714F93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Author submits proposal to the press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Press agrees to send either the proposal or the full manuscript out for peer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Author receives reviews and writes a response 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Press presents project to Editorial Board for final approval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Contract is sent to author with a final manuscript deadline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Author revises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Press may need to send project for peer review again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Author submits final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5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BE8F-3C4B-43F9-9E6E-AFCFEE30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452A6-BC8A-4B68-A79C-6D85A3DD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Full manuscript gets sent out to 2 expert peer readers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take anywhere from 3-6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 conversation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0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3965-D8FE-40AC-A067-F081B1C9D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Editorial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643CE-4ECF-4FC5-B3DB-468F67E8F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Comprised of faculty and staff at the press’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Approve manuscripts for publication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7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F0DB-19A5-4DC9-96DC-E857A547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Editorial, Design, and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9058-E4D6-4E64-BC00-F21A85752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 materials are given to production (including any images and permissions)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Manuscript is copy edited; author reviews/approves changes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Cover design and interior design occurs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Manuscript is typeset for proofreading, indexing, and final author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Book is printed and shipped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Ebook</a:t>
            </a:r>
            <a:r>
              <a:rPr lang="en-US" dirty="0"/>
              <a:t> is created</a:t>
            </a:r>
          </a:p>
        </p:txBody>
      </p:sp>
    </p:spTree>
    <p:extLst>
      <p:ext uri="{BB962C8B-B14F-4D97-AF65-F5344CB8AC3E}">
        <p14:creationId xmlns:p14="http://schemas.microsoft.com/office/powerpoint/2010/main" val="211058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F5F0-24D6-41EF-9EF7-867C8335C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A71AB-76F8-4ECE-B82B-99666346D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Author fills out a marketing questionnaire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Backorders of the print book are shipped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Review copies are sent out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Promotion continues for the life of the project, but the first year is important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Reviews, exhibits, awards, ads, and other promotion campaigns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Granting of rights (reprint, translation, audio) and course adoptions may follow</a:t>
            </a:r>
          </a:p>
        </p:txBody>
      </p:sp>
    </p:spTree>
    <p:extLst>
      <p:ext uri="{BB962C8B-B14F-4D97-AF65-F5344CB8AC3E}">
        <p14:creationId xmlns:p14="http://schemas.microsoft.com/office/powerpoint/2010/main" val="2478733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943B-E621-4A34-A236-A791D20B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91770-6B66-4597-9D87-37EBD5BD6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 Ask UP: </a:t>
            </a:r>
          </a:p>
          <a:p>
            <a:r>
              <a:rPr lang="en-US" dirty="0"/>
              <a:t>ask.up.hcommons.org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4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089620-E992-4DB8-9599-95ABE900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Ask UP (cont.)</a:t>
            </a:r>
          </a:p>
        </p:txBody>
      </p:sp>
      <p:pic>
        <p:nvPicPr>
          <p:cNvPr id="2" name="Picture 1" descr="Website:  Ask UP (Authors Seeking Knowledge from University Presses) home page.  URL: https://ask.up.hcommons.org/">
            <a:extLst>
              <a:ext uri="{FF2B5EF4-FFF2-40B4-BE49-F238E27FC236}">
                <a16:creationId xmlns:a16="http://schemas.microsoft.com/office/drawing/2014/main" id="{C8965604-3CD5-404A-A1E6-BCA7A003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280129"/>
            <a:ext cx="11950700" cy="5796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58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 Colors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2B72D7"/>
      </a:accent5>
      <a:accent6>
        <a:srgbClr val="F76900"/>
      </a:accent6>
      <a:hlink>
        <a:srgbClr val="D74100"/>
      </a:hlink>
      <a:folHlink>
        <a:srgbClr val="D741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0835A3F-C9C0-45BC-8967-4121604BBD82}" vid="{556E84AD-7061-412B-9771-915C0A2903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A51B13207D24479F6888B9D090FD09" ma:contentTypeVersion="11" ma:contentTypeDescription="Create a new document." ma:contentTypeScope="" ma:versionID="87779baf64cc65dfc9e44aa103f5adf7">
  <xsd:schema xmlns:xsd="http://www.w3.org/2001/XMLSchema" xmlns:xs="http://www.w3.org/2001/XMLSchema" xmlns:p="http://schemas.microsoft.com/office/2006/metadata/properties" xmlns:ns3="cbc4b23d-acd9-4f93-b592-ce7013ca58ea" xmlns:ns4="ad03ed94-0547-4744-b3de-6153ab69657a" targetNamespace="http://schemas.microsoft.com/office/2006/metadata/properties" ma:root="true" ma:fieldsID="559c6b5ccd1b379ea8fe0949c9e203dd" ns3:_="" ns4:_="">
    <xsd:import namespace="cbc4b23d-acd9-4f93-b592-ce7013ca58ea"/>
    <xsd:import namespace="ad03ed94-0547-4744-b3de-6153ab69657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4b23d-acd9-4f93-b592-ce7013ca58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3ed94-0547-4744-b3de-6153ab6965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B4967A-3594-4C28-8C42-1BD66B4A5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c4b23d-acd9-4f93-b592-ce7013ca58ea"/>
    <ds:schemaRef ds:uri="ad03ed94-0547-4744-b3de-6153ab696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B28225-42E5-44E2-8DCD-4730552C70B6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ad03ed94-0547-4744-b3de-6153ab69657a"/>
    <ds:schemaRef ds:uri="http://purl.org/dc/terms/"/>
    <ds:schemaRef ds:uri="cbc4b23d-acd9-4f93-b592-ce7013ca58e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B0C9CB-E199-429E-B4A7-78B5D6DE7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SU-Library-Template-REV-HK-Blank</Template>
  <TotalTime>292</TotalTime>
  <Words>275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Office Theme</vt:lpstr>
      <vt:lpstr>Demystifying the Book Publication Process</vt:lpstr>
      <vt:lpstr>The Publication Process</vt:lpstr>
      <vt:lpstr>Acquisitions </vt:lpstr>
      <vt:lpstr>Peer Review </vt:lpstr>
      <vt:lpstr>Editorial Boards</vt:lpstr>
      <vt:lpstr>Editorial, Design, and Production</vt:lpstr>
      <vt:lpstr>Marketing</vt:lpstr>
      <vt:lpstr>Ask UP</vt:lpstr>
      <vt:lpstr>Ask UP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 Kubly</dc:creator>
  <cp:lastModifiedBy>Margaret A Solic</cp:lastModifiedBy>
  <cp:revision>17</cp:revision>
  <dcterms:created xsi:type="dcterms:W3CDTF">2020-11-02T19:24:15Z</dcterms:created>
  <dcterms:modified xsi:type="dcterms:W3CDTF">2021-05-24T20:13:49Z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0x010100F3A51B13207D24479F6888B9D090FD09</vt:lpwstr>
  </property>
</Properties>
</file>